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257" r:id="rId4"/>
    <p:sldId id="300" r:id="rId5"/>
    <p:sldId id="299" r:id="rId6"/>
    <p:sldId id="259" r:id="rId7"/>
    <p:sldId id="267" r:id="rId8"/>
    <p:sldId id="271" r:id="rId9"/>
    <p:sldId id="269" r:id="rId10"/>
    <p:sldId id="281" r:id="rId11"/>
    <p:sldId id="282" r:id="rId12"/>
    <p:sldId id="301" r:id="rId13"/>
    <p:sldId id="265" r:id="rId14"/>
    <p:sldId id="280" r:id="rId15"/>
    <p:sldId id="276" r:id="rId16"/>
    <p:sldId id="275" r:id="rId17"/>
    <p:sldId id="278" r:id="rId18"/>
    <p:sldId id="313" r:id="rId19"/>
    <p:sldId id="283" r:id="rId20"/>
    <p:sldId id="284" r:id="rId21"/>
    <p:sldId id="285" r:id="rId22"/>
    <p:sldId id="286" r:id="rId23"/>
    <p:sldId id="292" r:id="rId24"/>
    <p:sldId id="302" r:id="rId25"/>
    <p:sldId id="303" r:id="rId26"/>
    <p:sldId id="304" r:id="rId27"/>
    <p:sldId id="305" r:id="rId28"/>
    <p:sldId id="287" r:id="rId29"/>
    <p:sldId id="295" r:id="rId30"/>
    <p:sldId id="288" r:id="rId31"/>
    <p:sldId id="289" r:id="rId32"/>
    <p:sldId id="290" r:id="rId33"/>
    <p:sldId id="306" r:id="rId34"/>
    <p:sldId id="308" r:id="rId35"/>
    <p:sldId id="291" r:id="rId36"/>
    <p:sldId id="310" r:id="rId37"/>
    <p:sldId id="293" r:id="rId38"/>
    <p:sldId id="294" r:id="rId39"/>
    <p:sldId id="296" r:id="rId40"/>
    <p:sldId id="311" r:id="rId41"/>
    <p:sldId id="314" r:id="rId42"/>
    <p:sldId id="312" r:id="rId43"/>
    <p:sldId id="309" r:id="rId44"/>
    <p:sldId id="307"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C71B"/>
    <a:srgbClr val="0DD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F5DEBA-7945-4311-93AA-CBFD869FE153}"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6185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5DEBA-7945-4311-93AA-CBFD869FE153}"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16790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5DEBA-7945-4311-93AA-CBFD869FE153}"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201380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5DEBA-7945-4311-93AA-CBFD869FE153}"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32353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F5DEBA-7945-4311-93AA-CBFD869FE153}"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80492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F5DEBA-7945-4311-93AA-CBFD869FE153}"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173811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F5DEBA-7945-4311-93AA-CBFD869FE153}" type="datetimeFigureOut">
              <a:rPr lang="en-US" smtClean="0"/>
              <a:pPr/>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393443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F5DEBA-7945-4311-93AA-CBFD869FE153}" type="datetimeFigureOut">
              <a:rPr lang="en-US" smtClean="0"/>
              <a:pPr/>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119588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5DEBA-7945-4311-93AA-CBFD869FE153}" type="datetimeFigureOut">
              <a:rPr lang="en-US" smtClean="0"/>
              <a:pPr/>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28685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5DEBA-7945-4311-93AA-CBFD869FE153}"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30334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5DEBA-7945-4311-93AA-CBFD869FE153}"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66F8E-2406-4B80-8891-745A5CB38A6B}" type="slidenum">
              <a:rPr lang="en-US" smtClean="0"/>
              <a:pPr/>
              <a:t>‹#›</a:t>
            </a:fld>
            <a:endParaRPr lang="en-US"/>
          </a:p>
        </p:txBody>
      </p:sp>
    </p:spTree>
    <p:extLst>
      <p:ext uri="{BB962C8B-B14F-4D97-AF65-F5344CB8AC3E}">
        <p14:creationId xmlns:p14="http://schemas.microsoft.com/office/powerpoint/2010/main" val="217931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5DEBA-7945-4311-93AA-CBFD869FE153}" type="datetimeFigureOut">
              <a:rPr lang="en-US" smtClean="0"/>
              <a:pPr/>
              <a:t>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66F8E-2406-4B80-8891-745A5CB38A6B}" type="slidenum">
              <a:rPr lang="en-US" smtClean="0"/>
              <a:pPr/>
              <a:t>‹#›</a:t>
            </a:fld>
            <a:endParaRPr lang="en-US"/>
          </a:p>
        </p:txBody>
      </p:sp>
    </p:spTree>
    <p:extLst>
      <p:ext uri="{BB962C8B-B14F-4D97-AF65-F5344CB8AC3E}">
        <p14:creationId xmlns:p14="http://schemas.microsoft.com/office/powerpoint/2010/main" val="2766907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1904999"/>
          </a:xfrm>
        </p:spPr>
        <p:txBody>
          <a:bodyPr>
            <a:normAutofit fontScale="90000"/>
          </a:bodyPr>
          <a:lstStyle/>
          <a:p>
            <a:r>
              <a:rPr lang="en-US" dirty="0"/>
              <a:t>Parkinson’s disease and anaesthesia </a:t>
            </a:r>
            <a:br>
              <a:rPr lang="en-US" dirty="0"/>
            </a:br>
            <a:endParaRPr lang="en-US" dirty="0"/>
          </a:p>
        </p:txBody>
      </p:sp>
      <p:sp>
        <p:nvSpPr>
          <p:cNvPr id="3" name="Subtitle 2"/>
          <p:cNvSpPr>
            <a:spLocks noGrp="1"/>
          </p:cNvSpPr>
          <p:nvPr>
            <p:ph type="subTitle" idx="1"/>
          </p:nvPr>
        </p:nvSpPr>
        <p:spPr>
          <a:xfrm>
            <a:off x="609600" y="3429000"/>
            <a:ext cx="8229600" cy="2209800"/>
          </a:xfrm>
        </p:spPr>
        <p:txBody>
          <a:bodyPr>
            <a:normAutofit lnSpcReduction="10000"/>
          </a:bodyPr>
          <a:lstStyle/>
          <a:p>
            <a:r>
              <a:rPr lang="en-US" dirty="0">
                <a:solidFill>
                  <a:schemeClr val="tx1"/>
                </a:solidFill>
                <a:latin typeface="Arial Rounded MT Bold" pitchFamily="34" charset="0"/>
              </a:rPr>
              <a:t>Dr. S. Parthasarathy </a:t>
            </a:r>
          </a:p>
          <a:p>
            <a:r>
              <a:rPr lang="en-US" dirty="0">
                <a:solidFill>
                  <a:schemeClr val="tx1"/>
                </a:solidFill>
                <a:latin typeface="Arial Rounded MT Bold" pitchFamily="34" charset="0"/>
              </a:rPr>
              <a:t> MD., DA., DNB, MD (</a:t>
            </a:r>
            <a:r>
              <a:rPr lang="en-US" dirty="0" err="1">
                <a:solidFill>
                  <a:schemeClr val="tx1"/>
                </a:solidFill>
                <a:latin typeface="Arial Rounded MT Bold" pitchFamily="34" charset="0"/>
              </a:rPr>
              <a:t>Acu</a:t>
            </a:r>
            <a:r>
              <a:rPr lang="en-US" dirty="0">
                <a:solidFill>
                  <a:schemeClr val="tx1"/>
                </a:solidFill>
                <a:latin typeface="Arial Rounded MT Bold" pitchFamily="34" charset="0"/>
              </a:rPr>
              <a:t>), </a:t>
            </a:r>
          </a:p>
          <a:p>
            <a:r>
              <a:rPr lang="en-US" dirty="0">
                <a:solidFill>
                  <a:schemeClr val="tx1"/>
                </a:solidFill>
                <a:latin typeface="Arial Rounded MT Bold" pitchFamily="34" charset="0"/>
              </a:rPr>
              <a:t>Dip. Diab. DCA, Dip. Software statistics </a:t>
            </a:r>
          </a:p>
          <a:p>
            <a:r>
              <a:rPr lang="en-US" dirty="0">
                <a:solidFill>
                  <a:schemeClr val="tx1"/>
                </a:solidFill>
                <a:latin typeface="Arial Rounded MT Bold" pitchFamily="34" charset="0"/>
              </a:rPr>
              <a:t>PhD (</a:t>
            </a:r>
            <a:r>
              <a:rPr lang="en-US" dirty="0" err="1">
                <a:solidFill>
                  <a:schemeClr val="tx1"/>
                </a:solidFill>
                <a:latin typeface="Arial Rounded MT Bold" pitchFamily="34" charset="0"/>
              </a:rPr>
              <a:t>physio</a:t>
            </a:r>
            <a:r>
              <a:rPr lang="en-US" dirty="0">
                <a:solidFill>
                  <a:schemeClr val="tx1"/>
                </a:solidFill>
                <a:latin typeface="Arial Rounded MT Bold" pitchFamily="34" charset="0"/>
              </a:rPr>
              <a:t>)</a:t>
            </a:r>
          </a:p>
          <a:p>
            <a:endParaRPr lang="en-US" dirty="0">
              <a:solidFill>
                <a:schemeClr val="tx1"/>
              </a:solidFill>
            </a:endParaRPr>
          </a:p>
        </p:txBody>
      </p:sp>
    </p:spTree>
    <p:extLst>
      <p:ext uri="{BB962C8B-B14F-4D97-AF65-F5344CB8AC3E}">
        <p14:creationId xmlns:p14="http://schemas.microsoft.com/office/powerpoint/2010/main" val="239876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Basal ganglion – striatal fibres </a:t>
            </a:r>
          </a:p>
        </p:txBody>
      </p:sp>
      <p:pic>
        <p:nvPicPr>
          <p:cNvPr id="4" name="Content Placeholder 3" descr="http://www.anaesthesiauk.com/images_main/resources/seesaw.gif"/>
          <p:cNvPicPr>
            <a:picLocks noGrp="1"/>
          </p:cNvPicPr>
          <p:nvPr>
            <p:ph idx="1"/>
          </p:nvPr>
        </p:nvPicPr>
        <p:blipFill>
          <a:blip r:embed="rId2"/>
          <a:srcRect/>
          <a:stretch>
            <a:fillRect/>
          </a:stretch>
        </p:blipFill>
        <p:spPr bwMode="auto">
          <a:xfrm>
            <a:off x="2457450" y="2500306"/>
            <a:ext cx="6257954" cy="1648625"/>
          </a:xfrm>
          <a:prstGeom prst="rect">
            <a:avLst/>
          </a:prstGeom>
          <a:noFill/>
          <a:ln w="9525">
            <a:noFill/>
            <a:miter lim="800000"/>
            <a:headEnd/>
            <a:tailEnd/>
          </a:ln>
        </p:spPr>
      </p:pic>
      <p:sp>
        <p:nvSpPr>
          <p:cNvPr id="5" name="Down Arrow 4"/>
          <p:cNvSpPr/>
          <p:nvPr/>
        </p:nvSpPr>
        <p:spPr>
          <a:xfrm>
            <a:off x="5857884" y="2786058"/>
            <a:ext cx="714380" cy="1500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a:t>
            </a:r>
            <a:endParaRPr lang="en-IN" b="1" dirty="0">
              <a:solidFill>
                <a:schemeClr val="tx1"/>
              </a:solidFill>
            </a:endParaRPr>
          </a:p>
        </p:txBody>
      </p:sp>
      <p:sp>
        <p:nvSpPr>
          <p:cNvPr id="6" name="Up Arrow 5"/>
          <p:cNvSpPr/>
          <p:nvPr/>
        </p:nvSpPr>
        <p:spPr>
          <a:xfrm>
            <a:off x="1714480" y="2428868"/>
            <a:ext cx="698946" cy="1407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ach</a:t>
            </a:r>
            <a:endParaRPr lang="en-IN"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t>
            </a:r>
          </a:p>
        </p:txBody>
      </p:sp>
      <p:sp>
        <p:nvSpPr>
          <p:cNvPr id="3" name="Content Placeholder 2"/>
          <p:cNvSpPr>
            <a:spLocks noGrp="1"/>
          </p:cNvSpPr>
          <p:nvPr>
            <p:ph idx="1"/>
          </p:nvPr>
        </p:nvSpPr>
        <p:spPr>
          <a:xfrm>
            <a:off x="428596" y="1142984"/>
            <a:ext cx="8258204" cy="5526376"/>
          </a:xfrm>
        </p:spPr>
        <p:txBody>
          <a:bodyPr>
            <a:normAutofit lnSpcReduction="10000"/>
          </a:bodyPr>
          <a:lstStyle/>
          <a:p>
            <a:r>
              <a:rPr lang="en-US" dirty="0"/>
              <a:t>Increase dopamine  or     decrease Ach </a:t>
            </a:r>
          </a:p>
          <a:p>
            <a:endParaRPr lang="en-US" dirty="0"/>
          </a:p>
          <a:p>
            <a:pPr lvl="8">
              <a:buNone/>
            </a:pPr>
            <a:r>
              <a:rPr lang="en-US" sz="2800" b="1" dirty="0"/>
              <a:t>            </a:t>
            </a:r>
            <a:r>
              <a:rPr lang="en-US" sz="2800" b="1" dirty="0" err="1"/>
              <a:t>benzhexol</a:t>
            </a:r>
            <a:endParaRPr lang="en-US" sz="2800" b="1" dirty="0"/>
          </a:p>
          <a:p>
            <a:r>
              <a:rPr lang="en-US" dirty="0"/>
              <a:t>L </a:t>
            </a:r>
            <a:r>
              <a:rPr lang="en-US" dirty="0" err="1"/>
              <a:t>dopa</a:t>
            </a:r>
            <a:r>
              <a:rPr lang="en-US" dirty="0"/>
              <a:t> + DDI</a:t>
            </a:r>
          </a:p>
          <a:p>
            <a:r>
              <a:rPr lang="en-US" b="1" dirty="0"/>
              <a:t>MAO inhibitors </a:t>
            </a:r>
          </a:p>
          <a:p>
            <a:r>
              <a:rPr lang="en-US" dirty="0" err="1"/>
              <a:t>Selegeline</a:t>
            </a:r>
            <a:r>
              <a:rPr lang="en-US" dirty="0"/>
              <a:t> , </a:t>
            </a:r>
            <a:r>
              <a:rPr lang="en-US" dirty="0" err="1"/>
              <a:t>rasageline</a:t>
            </a:r>
            <a:r>
              <a:rPr lang="en-US" dirty="0"/>
              <a:t> </a:t>
            </a:r>
          </a:p>
          <a:p>
            <a:r>
              <a:rPr lang="en-US" dirty="0"/>
              <a:t>COMT inhibitors </a:t>
            </a:r>
          </a:p>
          <a:p>
            <a:r>
              <a:rPr lang="en-US" dirty="0" err="1"/>
              <a:t>Tolcapone</a:t>
            </a:r>
            <a:r>
              <a:rPr lang="en-US" dirty="0"/>
              <a:t> ,</a:t>
            </a:r>
            <a:r>
              <a:rPr lang="en-US" dirty="0" err="1"/>
              <a:t>entacapone</a:t>
            </a:r>
            <a:endParaRPr lang="en-US" dirty="0"/>
          </a:p>
          <a:p>
            <a:r>
              <a:rPr lang="en-US" dirty="0" err="1"/>
              <a:t>Apomorphine</a:t>
            </a:r>
            <a:r>
              <a:rPr lang="en-US" dirty="0"/>
              <a:t>, </a:t>
            </a:r>
            <a:r>
              <a:rPr lang="en-US" dirty="0" err="1"/>
              <a:t>amantadine</a:t>
            </a:r>
            <a:r>
              <a:rPr lang="en-US" dirty="0"/>
              <a:t>, </a:t>
            </a:r>
          </a:p>
          <a:p>
            <a:r>
              <a:rPr lang="en-US" dirty="0" err="1"/>
              <a:t>Pramipexole</a:t>
            </a:r>
            <a:r>
              <a:rPr lang="en-US" dirty="0"/>
              <a:t> , </a:t>
            </a:r>
            <a:r>
              <a:rPr lang="en-US" dirty="0" err="1"/>
              <a:t>ropinirole</a:t>
            </a:r>
            <a:r>
              <a:rPr lang="en-US" dirty="0"/>
              <a:t> </a:t>
            </a:r>
          </a:p>
        </p:txBody>
      </p:sp>
      <p:sp>
        <p:nvSpPr>
          <p:cNvPr id="4" name="Down Arrow 3"/>
          <p:cNvSpPr/>
          <p:nvPr/>
        </p:nvSpPr>
        <p:spPr>
          <a:xfrm>
            <a:off x="2000232" y="1571612"/>
            <a:ext cx="28575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724128" y="1571612"/>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358E2D-3A91-47C2-9CC0-104D65412BD5}"/>
              </a:ext>
            </a:extLst>
          </p:cNvPr>
          <p:cNvSpPr/>
          <p:nvPr/>
        </p:nvSpPr>
        <p:spPr>
          <a:xfrm>
            <a:off x="5436096" y="3717032"/>
            <a:ext cx="3279308" cy="1997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Accurate reconciliation and timely administration of home medications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Left)">
                                      <p:cBhvr>
                                        <p:cTn id="12" dur="500"/>
                                        <p:tgtEl>
                                          <p:spTgt spid="3">
                                            <p:txEl>
                                              <p:pRg st="3" end="3"/>
                                            </p:txEl>
                                          </p:spTgt>
                                        </p:tgtEl>
                                      </p:cBhvr>
                                    </p:animEffect>
                                  </p:childTnLst>
                                </p:cTn>
                              </p:par>
                              <p:par>
                                <p:cTn id="13" presetID="1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Left)">
                                      <p:cBhvr>
                                        <p:cTn id="15" dur="500"/>
                                        <p:tgtEl>
                                          <p:spTgt spid="3">
                                            <p:txEl>
                                              <p:pRg st="4" end="4"/>
                                            </p:txEl>
                                          </p:spTgt>
                                        </p:tgtEl>
                                      </p:cBhvr>
                                    </p:animEffect>
                                  </p:childTnLst>
                                </p:cTn>
                              </p:par>
                              <p:par>
                                <p:cTn id="16" presetID="12" presetClass="entr" presetSubtype="8"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slide(fromLeft)">
                                      <p:cBhvr>
                                        <p:cTn id="18" dur="500"/>
                                        <p:tgtEl>
                                          <p:spTgt spid="3">
                                            <p:txEl>
                                              <p:pRg st="5" end="5"/>
                                            </p:txEl>
                                          </p:spTgt>
                                        </p:tgtEl>
                                      </p:cBhvr>
                                    </p:animEffect>
                                  </p:childTnLst>
                                </p:cTn>
                              </p:par>
                              <p:par>
                                <p:cTn id="19" presetID="12" presetClass="entr" presetSubtype="8"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slide(fromLeft)">
                                      <p:cBhvr>
                                        <p:cTn id="21" dur="500"/>
                                        <p:tgtEl>
                                          <p:spTgt spid="3">
                                            <p:txEl>
                                              <p:pRg st="6" end="6"/>
                                            </p:txEl>
                                          </p:spTgt>
                                        </p:tgtEl>
                                      </p:cBhvr>
                                    </p:animEffect>
                                  </p:childTnLst>
                                </p:cTn>
                              </p:par>
                              <p:par>
                                <p:cTn id="22" presetID="12" presetClass="entr" presetSubtype="8"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slide(fromLeft)">
                                      <p:cBhvr>
                                        <p:cTn id="24" dur="500"/>
                                        <p:tgtEl>
                                          <p:spTgt spid="3">
                                            <p:txEl>
                                              <p:pRg st="7" end="7"/>
                                            </p:txEl>
                                          </p:spTgt>
                                        </p:tgtEl>
                                      </p:cBhvr>
                                    </p:animEffect>
                                  </p:childTnLst>
                                </p:cTn>
                              </p:par>
                              <p:par>
                                <p:cTn id="25" presetID="12" presetClass="entr" presetSubtype="8"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Left)">
                                      <p:cBhvr>
                                        <p:cTn id="27" dur="500"/>
                                        <p:tgtEl>
                                          <p:spTgt spid="3">
                                            <p:txEl>
                                              <p:pRg st="8" end="8"/>
                                            </p:txEl>
                                          </p:spTgt>
                                        </p:tgtEl>
                                      </p:cBhvr>
                                    </p:animEffect>
                                  </p:childTnLst>
                                </p:cTn>
                              </p:par>
                              <p:par>
                                <p:cTn id="28" presetID="12" presetClass="entr" presetSubtype="8"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slide(fromLeft)">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lide(fromTo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slide(fromBottom)">
                                      <p:cBhvr>
                                        <p:cTn id="4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6588-448A-46A9-B795-DC49220F4938}"/>
              </a:ext>
            </a:extLst>
          </p:cNvPr>
          <p:cNvSpPr>
            <a:spLocks noGrp="1"/>
          </p:cNvSpPr>
          <p:nvPr>
            <p:ph type="title"/>
          </p:nvPr>
        </p:nvSpPr>
        <p:spPr/>
        <p:txBody>
          <a:bodyPr>
            <a:normAutofit fontScale="90000"/>
          </a:bodyPr>
          <a:lstStyle/>
          <a:p>
            <a:r>
              <a:rPr lang="en-US" dirty="0"/>
              <a:t>Why   We should know  ?  </a:t>
            </a:r>
            <a:br>
              <a:rPr lang="en-US" dirty="0"/>
            </a:br>
            <a:endParaRPr lang="en-IN" dirty="0"/>
          </a:p>
        </p:txBody>
      </p:sp>
      <p:sp>
        <p:nvSpPr>
          <p:cNvPr id="3" name="Content Placeholder 2">
            <a:extLst>
              <a:ext uri="{FF2B5EF4-FFF2-40B4-BE49-F238E27FC236}">
                <a16:creationId xmlns:a16="http://schemas.microsoft.com/office/drawing/2014/main" id="{DA1E72A2-C8FD-4BB7-9D6A-3F7F6C915D68}"/>
              </a:ext>
            </a:extLst>
          </p:cNvPr>
          <p:cNvSpPr>
            <a:spLocks noGrp="1"/>
          </p:cNvSpPr>
          <p:nvPr>
            <p:ph idx="1"/>
          </p:nvPr>
        </p:nvSpPr>
        <p:spPr/>
        <p:txBody>
          <a:bodyPr>
            <a:normAutofit/>
          </a:bodyPr>
          <a:lstStyle/>
          <a:p>
            <a:pPr algn="just">
              <a:lnSpc>
                <a:spcPct val="150000"/>
              </a:lnSpc>
            </a:pPr>
            <a:r>
              <a:rPr lang="en-US" sz="2800" dirty="0"/>
              <a:t>patients with PD  undergoing non-neurological surgeries have higher 30-day mortality and have a greater risk of  having postoperative major complications including pulmonary embolism, stroke, pneumonia, septicemia, acute renal failure, and urinary tract infection</a:t>
            </a:r>
            <a:endParaRPr lang="en-IN" sz="2800" dirty="0"/>
          </a:p>
        </p:txBody>
      </p:sp>
    </p:spTree>
    <p:extLst>
      <p:ext uri="{BB962C8B-B14F-4D97-AF65-F5344CB8AC3E}">
        <p14:creationId xmlns:p14="http://schemas.microsoft.com/office/powerpoint/2010/main" val="237324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t>
            </a:r>
            <a:endParaRPr lang="en-IN" dirty="0"/>
          </a:p>
        </p:txBody>
      </p:sp>
      <p:sp>
        <p:nvSpPr>
          <p:cNvPr id="3" name="Content Placeholder 2"/>
          <p:cNvSpPr>
            <a:spLocks noGrp="1"/>
          </p:cNvSpPr>
          <p:nvPr>
            <p:ph idx="1"/>
          </p:nvPr>
        </p:nvSpPr>
        <p:spPr>
          <a:xfrm>
            <a:off x="457200" y="1214422"/>
            <a:ext cx="8229600" cy="5143536"/>
          </a:xfrm>
        </p:spPr>
        <p:txBody>
          <a:bodyPr>
            <a:normAutofit/>
          </a:bodyPr>
          <a:lstStyle/>
          <a:p>
            <a:r>
              <a:rPr lang="en-US" b="1" dirty="0">
                <a:latin typeface="Arial Rounded MT Bold" pitchFamily="34" charset="0"/>
              </a:rPr>
              <a:t>Oral </a:t>
            </a:r>
            <a:r>
              <a:rPr lang="en-US" b="1" dirty="0" err="1">
                <a:latin typeface="Arial Rounded MT Bold" pitchFamily="34" charset="0"/>
              </a:rPr>
              <a:t>levodopa.with</a:t>
            </a:r>
            <a:r>
              <a:rPr lang="en-US" b="1" dirty="0">
                <a:latin typeface="Arial Rounded MT Bold" pitchFamily="34" charset="0"/>
              </a:rPr>
              <a:t> DDI-</a:t>
            </a:r>
            <a:r>
              <a:rPr lang="en-US" dirty="0"/>
              <a:t>- Treatment should continue until the morning of surgery.</a:t>
            </a:r>
          </a:p>
          <a:p>
            <a:r>
              <a:rPr lang="en-US" dirty="0"/>
              <a:t>orthostatic </a:t>
            </a:r>
            <a:r>
              <a:rPr lang="en-US" b="1" dirty="0"/>
              <a:t>hypotension</a:t>
            </a:r>
            <a:r>
              <a:rPr lang="en-US" dirty="0"/>
              <a:t>, </a:t>
            </a:r>
            <a:r>
              <a:rPr lang="en-US" dirty="0" err="1"/>
              <a:t>dyskinesia</a:t>
            </a:r>
            <a:r>
              <a:rPr lang="en-US" dirty="0"/>
              <a:t>, </a:t>
            </a:r>
            <a:r>
              <a:rPr lang="en-US" b="1" dirty="0"/>
              <a:t>NMS </a:t>
            </a:r>
            <a:r>
              <a:rPr lang="en-US" dirty="0"/>
              <a:t>(</a:t>
            </a:r>
            <a:r>
              <a:rPr lang="en-US" dirty="0" err="1"/>
              <a:t>neuroleptic</a:t>
            </a:r>
            <a:r>
              <a:rPr lang="en-US" dirty="0"/>
              <a:t> malignancy syndrome). </a:t>
            </a:r>
          </a:p>
          <a:p>
            <a:r>
              <a:rPr lang="en-US" dirty="0"/>
              <a:t>the high dopamine levels ? can predispose to </a:t>
            </a:r>
            <a:r>
              <a:rPr lang="en-US" b="1" dirty="0"/>
              <a:t>arrhythmias</a:t>
            </a:r>
            <a:r>
              <a:rPr lang="en-US" dirty="0"/>
              <a:t> under general anaesthesia</a:t>
            </a:r>
          </a:p>
          <a:p>
            <a:r>
              <a:rPr lang="en-US" dirty="0"/>
              <a:t>patients should resume treatment as soon as possible</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Levo</a:t>
            </a:r>
            <a:r>
              <a:rPr lang="en-US" dirty="0"/>
              <a:t> </a:t>
            </a:r>
            <a:r>
              <a:rPr lang="en-US" dirty="0" err="1"/>
              <a:t>dopa</a:t>
            </a:r>
            <a:r>
              <a:rPr lang="en-US" dirty="0"/>
              <a:t> –tips </a:t>
            </a:r>
          </a:p>
        </p:txBody>
      </p:sp>
      <p:sp>
        <p:nvSpPr>
          <p:cNvPr id="3" name="Content Placeholder 2"/>
          <p:cNvSpPr>
            <a:spLocks noGrp="1"/>
          </p:cNvSpPr>
          <p:nvPr>
            <p:ph idx="1"/>
          </p:nvPr>
        </p:nvSpPr>
        <p:spPr/>
        <p:txBody>
          <a:bodyPr>
            <a:normAutofit fontScale="92500" lnSpcReduction="10000"/>
          </a:bodyPr>
          <a:lstStyle/>
          <a:p>
            <a:r>
              <a:rPr lang="en-US" dirty="0"/>
              <a:t>Patients on </a:t>
            </a:r>
            <a:r>
              <a:rPr lang="en-US" dirty="0" err="1"/>
              <a:t>levodopa</a:t>
            </a:r>
            <a:r>
              <a:rPr lang="en-US" dirty="0"/>
              <a:t> treatment will have severe nausea and vomiting, are more prone to be </a:t>
            </a:r>
            <a:r>
              <a:rPr lang="en-US" b="1" dirty="0"/>
              <a:t>dehydrated and </a:t>
            </a:r>
            <a:r>
              <a:rPr lang="en-US" b="1" dirty="0" err="1"/>
              <a:t>hypovolemic</a:t>
            </a:r>
            <a:r>
              <a:rPr lang="en-US" dirty="0"/>
              <a:t>. </a:t>
            </a:r>
          </a:p>
          <a:p>
            <a:r>
              <a:rPr lang="en-US" dirty="0" err="1"/>
              <a:t>Levodopa</a:t>
            </a:r>
            <a:r>
              <a:rPr lang="en-US" dirty="0"/>
              <a:t> acting through a central mechanism contributes to </a:t>
            </a:r>
            <a:r>
              <a:rPr lang="en-US" b="1" dirty="0" err="1"/>
              <a:t>hypotensive</a:t>
            </a:r>
            <a:r>
              <a:rPr lang="en-US" b="1" dirty="0"/>
              <a:t> effect. </a:t>
            </a:r>
          </a:p>
          <a:p>
            <a:r>
              <a:rPr lang="en-US" dirty="0"/>
              <a:t>In patients on </a:t>
            </a:r>
            <a:r>
              <a:rPr lang="en-US" dirty="0" err="1"/>
              <a:t>levodopa</a:t>
            </a:r>
            <a:r>
              <a:rPr lang="en-US" dirty="0"/>
              <a:t> therapy, mono amino oxide (MAO) inhibitors are contraindicated and </a:t>
            </a:r>
            <a:r>
              <a:rPr lang="en-US" dirty="0" err="1"/>
              <a:t>sympathomimetics</a:t>
            </a:r>
            <a:r>
              <a:rPr lang="en-US" dirty="0"/>
              <a:t> should be used with caution as these can cause an acute </a:t>
            </a:r>
            <a:r>
              <a:rPr lang="en-US" b="1" dirty="0"/>
              <a:t>rise in blood pressure.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329642" cy="725470"/>
          </a:xfrm>
        </p:spPr>
        <p:txBody>
          <a:bodyPr>
            <a:normAutofit fontScale="90000"/>
          </a:bodyPr>
          <a:lstStyle/>
          <a:p>
            <a:r>
              <a:rPr lang="en-US" dirty="0"/>
              <a:t>Other drugs </a:t>
            </a:r>
          </a:p>
        </p:txBody>
      </p:sp>
      <p:sp>
        <p:nvSpPr>
          <p:cNvPr id="3" name="Content Placeholder 2"/>
          <p:cNvSpPr>
            <a:spLocks noGrp="1"/>
          </p:cNvSpPr>
          <p:nvPr>
            <p:ph idx="1"/>
          </p:nvPr>
        </p:nvSpPr>
        <p:spPr>
          <a:xfrm>
            <a:off x="457200" y="1071546"/>
            <a:ext cx="8229600" cy="5572164"/>
          </a:xfrm>
        </p:spPr>
        <p:txBody>
          <a:bodyPr>
            <a:normAutofit/>
          </a:bodyPr>
          <a:lstStyle/>
          <a:p>
            <a:r>
              <a:rPr lang="en-US" b="1" dirty="0"/>
              <a:t>The COMT inhibitors in common clinical use are </a:t>
            </a:r>
            <a:r>
              <a:rPr lang="en-US" b="1" dirty="0" err="1"/>
              <a:t>tolcapone</a:t>
            </a:r>
            <a:r>
              <a:rPr lang="en-US" b="1" dirty="0"/>
              <a:t> and </a:t>
            </a:r>
            <a:r>
              <a:rPr lang="en-US" b="1" u="sng" dirty="0" err="1"/>
              <a:t>entacapone</a:t>
            </a:r>
            <a:r>
              <a:rPr lang="en-US" b="1" dirty="0"/>
              <a:t>.</a:t>
            </a:r>
          </a:p>
          <a:p>
            <a:r>
              <a:rPr lang="en-US" b="1" dirty="0" err="1"/>
              <a:t>Tolcapone</a:t>
            </a:r>
            <a:r>
              <a:rPr lang="en-US" b="1" dirty="0"/>
              <a:t> – liver damage </a:t>
            </a:r>
            <a:endParaRPr lang="en-US" b="1" dirty="0">
              <a:solidFill>
                <a:srgbClr val="FF0000"/>
              </a:solidFill>
            </a:endParaRPr>
          </a:p>
          <a:p>
            <a:r>
              <a:rPr lang="en-US" b="1" dirty="0" err="1">
                <a:solidFill>
                  <a:srgbClr val="FF0000"/>
                </a:solidFill>
              </a:rPr>
              <a:t>Anticholinergic</a:t>
            </a:r>
            <a:r>
              <a:rPr lang="en-US" b="1" dirty="0">
                <a:solidFill>
                  <a:srgbClr val="FF0000"/>
                </a:solidFill>
              </a:rPr>
              <a:t> drugs such as </a:t>
            </a:r>
            <a:r>
              <a:rPr lang="en-US" b="1" dirty="0" err="1">
                <a:solidFill>
                  <a:srgbClr val="FF0000"/>
                </a:solidFill>
              </a:rPr>
              <a:t>orphenadrine</a:t>
            </a:r>
            <a:r>
              <a:rPr lang="en-US" b="1" dirty="0">
                <a:solidFill>
                  <a:srgbClr val="FF0000"/>
                </a:solidFill>
              </a:rPr>
              <a:t> </a:t>
            </a:r>
            <a:r>
              <a:rPr lang="en-US" b="1" dirty="0" err="1">
                <a:solidFill>
                  <a:srgbClr val="FF0000"/>
                </a:solidFill>
              </a:rPr>
              <a:t>benzhexol</a:t>
            </a:r>
            <a:r>
              <a:rPr lang="en-US" b="1" dirty="0">
                <a:solidFill>
                  <a:srgbClr val="FF0000"/>
                </a:solidFill>
              </a:rPr>
              <a:t> have limited efficacy and many side-effects, which limit their tolerability. </a:t>
            </a:r>
          </a:p>
          <a:p>
            <a:r>
              <a:rPr lang="en-US" b="1" dirty="0">
                <a:solidFill>
                  <a:srgbClr val="FF0000"/>
                </a:solidFill>
              </a:rPr>
              <a:t>They may be useful in early disease to treat tremor (where </a:t>
            </a:r>
            <a:r>
              <a:rPr lang="en-US" b="1" dirty="0" err="1">
                <a:solidFill>
                  <a:srgbClr val="FF0000"/>
                </a:solidFill>
              </a:rPr>
              <a:t>bradykinesia</a:t>
            </a:r>
            <a:r>
              <a:rPr lang="en-US" b="1" dirty="0">
                <a:solidFill>
                  <a:srgbClr val="FF0000"/>
                </a:solidFill>
              </a:rPr>
              <a:t> is not a major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Left)">
                                      <p:cBhvr>
                                        <p:cTn id="7" dur="500"/>
                                        <p:tgtEl>
                                          <p:spTgt spid="3">
                                            <p:txEl>
                                              <p:pRg st="2" end="2"/>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lide(from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Periop</a:t>
            </a:r>
            <a:r>
              <a:rPr lang="en-US" dirty="0"/>
              <a:t>  use ? </a:t>
            </a:r>
          </a:p>
        </p:txBody>
      </p:sp>
      <p:sp>
        <p:nvSpPr>
          <p:cNvPr id="3" name="Content Placeholder 2"/>
          <p:cNvSpPr>
            <a:spLocks noGrp="1"/>
          </p:cNvSpPr>
          <p:nvPr>
            <p:ph idx="1"/>
          </p:nvPr>
        </p:nvSpPr>
        <p:spPr/>
        <p:txBody>
          <a:bodyPr>
            <a:normAutofit/>
          </a:bodyPr>
          <a:lstStyle/>
          <a:p>
            <a:pPr algn="just">
              <a:lnSpc>
                <a:spcPct val="150000"/>
              </a:lnSpc>
            </a:pPr>
            <a:r>
              <a:rPr lang="en-US" b="1" dirty="0" err="1"/>
              <a:t>Apomorphine</a:t>
            </a:r>
            <a:r>
              <a:rPr lang="en-US" dirty="0"/>
              <a:t> is a short-acting dopamine agonist that is administered subcutaneously, or sometimes sublingually or </a:t>
            </a:r>
            <a:r>
              <a:rPr lang="en-US" dirty="0" err="1"/>
              <a:t>intranasally</a:t>
            </a:r>
            <a:r>
              <a:rPr lang="en-US" dirty="0"/>
              <a:t>. </a:t>
            </a:r>
          </a:p>
          <a:p>
            <a:pPr algn="just">
              <a:lnSpc>
                <a:spcPct val="150000"/>
              </a:lnSpc>
            </a:pPr>
            <a:r>
              <a:rPr lang="en-US" dirty="0"/>
              <a:t>An important side-effect is nausea and vomiting, but with the concurrent use of </a:t>
            </a:r>
            <a:r>
              <a:rPr lang="en-US" dirty="0" err="1"/>
              <a:t>domperidone</a:t>
            </a:r>
            <a:r>
              <a:rPr lang="en-US" dirty="0"/>
              <a:t> it may be well tolerated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MAO- B inhibitors – </a:t>
            </a:r>
            <a:r>
              <a:rPr lang="en-US" dirty="0" err="1"/>
              <a:t>selegeline</a:t>
            </a:r>
            <a:r>
              <a:rPr lang="en-US" dirty="0"/>
              <a:t> </a:t>
            </a:r>
          </a:p>
        </p:txBody>
      </p:sp>
      <p:sp>
        <p:nvSpPr>
          <p:cNvPr id="3" name="Content Placeholder 2"/>
          <p:cNvSpPr>
            <a:spLocks noGrp="1"/>
          </p:cNvSpPr>
          <p:nvPr>
            <p:ph idx="1"/>
          </p:nvPr>
        </p:nvSpPr>
        <p:spPr>
          <a:xfrm>
            <a:off x="457200" y="1600200"/>
            <a:ext cx="8229600" cy="4983162"/>
          </a:xfrm>
        </p:spPr>
        <p:txBody>
          <a:bodyPr>
            <a:normAutofit lnSpcReduction="10000"/>
          </a:bodyPr>
          <a:lstStyle/>
          <a:p>
            <a:r>
              <a:rPr lang="en-US" dirty="0"/>
              <a:t>inhibit the </a:t>
            </a:r>
            <a:r>
              <a:rPr lang="en-US" b="1" dirty="0"/>
              <a:t>metabolism of narcotics</a:t>
            </a:r>
            <a:r>
              <a:rPr lang="en-US" dirty="0"/>
              <a:t> in the liver, so 20%–25% of the usual dose is advised. </a:t>
            </a:r>
          </a:p>
          <a:p>
            <a:r>
              <a:rPr lang="en-US" dirty="0"/>
              <a:t>Serotonin syndrome (autonomic instability with hypertension, tachycardia, hyperthermia, hyper-</a:t>
            </a:r>
            <a:r>
              <a:rPr lang="en-US" dirty="0" err="1"/>
              <a:t>reflexia</a:t>
            </a:r>
            <a:r>
              <a:rPr lang="en-US" dirty="0"/>
              <a:t>, confusion, agitation, and diaphoresis) occurs when </a:t>
            </a:r>
            <a:r>
              <a:rPr lang="en-US" b="1" dirty="0"/>
              <a:t>meperidine</a:t>
            </a:r>
            <a:r>
              <a:rPr lang="en-US" dirty="0"/>
              <a:t> is given to patients receiving antidepressants</a:t>
            </a:r>
          </a:p>
          <a:p>
            <a:endParaRPr lang="en-US" dirty="0"/>
          </a:p>
          <a:p>
            <a:r>
              <a:rPr lang="en-US" dirty="0"/>
              <a:t>RASALECT , </a:t>
            </a:r>
            <a:r>
              <a:rPr lang="en-US" dirty="0" err="1"/>
              <a:t>syndopa</a:t>
            </a:r>
            <a:r>
              <a:rPr lang="en-US" dirty="0"/>
              <a:t> plus , </a:t>
            </a:r>
            <a:r>
              <a:rPr lang="en-US" dirty="0" err="1"/>
              <a:t>entocom</a:t>
            </a:r>
            <a:r>
              <a:rPr lang="en-US" dirty="0"/>
              <a:t>, </a:t>
            </a:r>
            <a:r>
              <a:rPr lang="en-US" dirty="0" err="1"/>
              <a:t>neupro</a:t>
            </a:r>
            <a:r>
              <a:rPr lang="en-US" dirty="0"/>
              <a:t> patch – beta blockers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9E59-7211-4A08-A6DC-6E5749FEEA27}"/>
              </a:ext>
            </a:extLst>
          </p:cNvPr>
          <p:cNvSpPr>
            <a:spLocks noGrp="1"/>
          </p:cNvSpPr>
          <p:nvPr>
            <p:ph type="title"/>
          </p:nvPr>
        </p:nvSpPr>
        <p:spPr/>
        <p:txBody>
          <a:bodyPr/>
          <a:lstStyle/>
          <a:p>
            <a:r>
              <a:rPr lang="en-US" dirty="0"/>
              <a:t>Rivastigmine and muscle relaxants </a:t>
            </a:r>
            <a:endParaRPr lang="en-IN" dirty="0"/>
          </a:p>
        </p:txBody>
      </p:sp>
      <p:sp>
        <p:nvSpPr>
          <p:cNvPr id="3" name="Content Placeholder 2">
            <a:extLst>
              <a:ext uri="{FF2B5EF4-FFF2-40B4-BE49-F238E27FC236}">
                <a16:creationId xmlns:a16="http://schemas.microsoft.com/office/drawing/2014/main" id="{202619AD-BD51-4DF1-9BF3-D6AB116F8768}"/>
              </a:ext>
            </a:extLst>
          </p:cNvPr>
          <p:cNvSpPr>
            <a:spLocks noGrp="1"/>
          </p:cNvSpPr>
          <p:nvPr>
            <p:ph idx="1"/>
          </p:nvPr>
        </p:nvSpPr>
        <p:spPr/>
        <p:txBody>
          <a:bodyPr>
            <a:normAutofit/>
          </a:bodyPr>
          <a:lstStyle/>
          <a:p>
            <a:r>
              <a:rPr lang="en-IN" dirty="0"/>
              <a:t>If they have dementia ?  </a:t>
            </a:r>
          </a:p>
          <a:p>
            <a:r>
              <a:rPr lang="en-IN" dirty="0"/>
              <a:t>Acetylcholinesterase inhibitors for PD dementia (rivastigmine, donepezil, and galantamine) are commonly prescribed, </a:t>
            </a:r>
          </a:p>
          <a:p>
            <a:endParaRPr lang="en-IN" dirty="0"/>
          </a:p>
          <a:p>
            <a:r>
              <a:rPr lang="en-IN" dirty="0"/>
              <a:t>Sensitive to succinylcholine (up to 50 minutes) increased resistance to neuromuscular blocking drugs.</a:t>
            </a:r>
          </a:p>
        </p:txBody>
      </p:sp>
    </p:spTree>
    <p:extLst>
      <p:ext uri="{BB962C8B-B14F-4D97-AF65-F5344CB8AC3E}">
        <p14:creationId xmlns:p14="http://schemas.microsoft.com/office/powerpoint/2010/main" val="201265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treatment options </a:t>
            </a:r>
          </a:p>
        </p:txBody>
      </p:sp>
      <p:sp>
        <p:nvSpPr>
          <p:cNvPr id="3" name="Content Placeholder 2"/>
          <p:cNvSpPr>
            <a:spLocks noGrp="1"/>
          </p:cNvSpPr>
          <p:nvPr>
            <p:ph idx="1"/>
          </p:nvPr>
        </p:nvSpPr>
        <p:spPr/>
        <p:txBody>
          <a:bodyPr/>
          <a:lstStyle/>
          <a:p>
            <a:r>
              <a:rPr lang="en-US" dirty="0"/>
              <a:t>Surgical procedures comprise deep brain stimulation, ablative lesions and cell transplantation. </a:t>
            </a:r>
          </a:p>
          <a:p>
            <a:r>
              <a:rPr lang="en-US" dirty="0"/>
              <a:t>Deep brain stimulation has the advantage</a:t>
            </a:r>
          </a:p>
          <a:p>
            <a:pPr>
              <a:buNone/>
            </a:pPr>
            <a:r>
              <a:rPr lang="en-US" dirty="0"/>
              <a:t>      that it is reversible and adjustable.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salute !! </a:t>
            </a:r>
            <a:endParaRPr lang="en-IN" dirty="0"/>
          </a:p>
        </p:txBody>
      </p:sp>
      <p:sp>
        <p:nvSpPr>
          <p:cNvPr id="3" name="Content Placeholder 2"/>
          <p:cNvSpPr>
            <a:spLocks noGrp="1"/>
          </p:cNvSpPr>
          <p:nvPr>
            <p:ph idx="1"/>
          </p:nvPr>
        </p:nvSpPr>
        <p:spPr/>
        <p:txBody>
          <a:bodyPr/>
          <a:lstStyle/>
          <a:p>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375" y="2649296"/>
            <a:ext cx="2199996" cy="25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Multidocument 3"/>
          <p:cNvSpPr/>
          <p:nvPr/>
        </p:nvSpPr>
        <p:spPr>
          <a:xfrm>
            <a:off x="1005397" y="2476442"/>
            <a:ext cx="3389747" cy="2735504"/>
          </a:xfrm>
          <a:prstGeom prst="flowChartMultidocumen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50" dirty="0"/>
              <a:t>Legendary teacher of two centuries--</a:t>
            </a:r>
          </a:p>
          <a:p>
            <a:pPr algn="ctr"/>
            <a:r>
              <a:rPr lang="en-IN" sz="2250" dirty="0"/>
              <a:t>Dr. M.Ravishankar   </a:t>
            </a:r>
          </a:p>
        </p:txBody>
      </p:sp>
      <p:sp>
        <p:nvSpPr>
          <p:cNvPr id="5" name="Date Placeholder 4">
            <a:extLst>
              <a:ext uri="{FF2B5EF4-FFF2-40B4-BE49-F238E27FC236}">
                <a16:creationId xmlns:a16="http://schemas.microsoft.com/office/drawing/2014/main" id="{E69AC3AF-82BD-449C-8BAB-4F1B7803BB83}"/>
              </a:ext>
            </a:extLst>
          </p:cNvPr>
          <p:cNvSpPr>
            <a:spLocks noGrp="1"/>
          </p:cNvSpPr>
          <p:nvPr>
            <p:ph type="dt" sz="half" idx="10"/>
          </p:nvPr>
        </p:nvSpPr>
        <p:spPr/>
        <p:txBody>
          <a:bodyPr/>
          <a:lstStyle/>
          <a:p>
            <a:fld id="{4C80A165-D8AA-4BD2-B583-0D808BB51655}" type="datetime1">
              <a:rPr lang="en-IN" smtClean="0"/>
              <a:t>20-01-2022</a:t>
            </a:fld>
            <a:endParaRPr lang="en-IN"/>
          </a:p>
        </p:txBody>
      </p:sp>
      <p:sp>
        <p:nvSpPr>
          <p:cNvPr id="6" name="Footer Placeholder 5">
            <a:extLst>
              <a:ext uri="{FF2B5EF4-FFF2-40B4-BE49-F238E27FC236}">
                <a16:creationId xmlns:a16="http://schemas.microsoft.com/office/drawing/2014/main" id="{5A1ED564-1F58-492F-810D-B19A844E041F}"/>
              </a:ext>
            </a:extLst>
          </p:cNvPr>
          <p:cNvSpPr>
            <a:spLocks noGrp="1"/>
          </p:cNvSpPr>
          <p:nvPr>
            <p:ph type="ftr" sz="quarter" idx="11"/>
          </p:nvPr>
        </p:nvSpPr>
        <p:spPr>
          <a:xfrm>
            <a:off x="3414712" y="5075635"/>
            <a:ext cx="3136454" cy="205383"/>
          </a:xfrm>
        </p:spPr>
        <p:txBody>
          <a:bodyPr/>
          <a:lstStyle/>
          <a:p>
            <a:endParaRPr lang="en-IN" dirty="0"/>
          </a:p>
        </p:txBody>
      </p:sp>
    </p:spTree>
    <p:extLst>
      <p:ext uri="{BB962C8B-B14F-4D97-AF65-F5344CB8AC3E}">
        <p14:creationId xmlns:p14="http://schemas.microsoft.com/office/powerpoint/2010/main" val="332427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For what they can come for ??</a:t>
            </a:r>
          </a:p>
        </p:txBody>
      </p:sp>
      <p:sp>
        <p:nvSpPr>
          <p:cNvPr id="3" name="Content Placeholder 2"/>
          <p:cNvSpPr>
            <a:spLocks noGrp="1"/>
          </p:cNvSpPr>
          <p:nvPr>
            <p:ph idx="1"/>
          </p:nvPr>
        </p:nvSpPr>
        <p:spPr/>
        <p:txBody>
          <a:bodyPr/>
          <a:lstStyle/>
          <a:p>
            <a:r>
              <a:rPr lang="en-US" dirty="0"/>
              <a:t>for prostrate,</a:t>
            </a:r>
          </a:p>
          <a:p>
            <a:r>
              <a:rPr lang="en-US" dirty="0"/>
              <a:t> incidental general surgical procedures, cataract,</a:t>
            </a:r>
          </a:p>
          <a:p>
            <a:r>
              <a:rPr lang="en-US" dirty="0"/>
              <a:t> gynecological surgeries,</a:t>
            </a:r>
          </a:p>
          <a:p>
            <a:r>
              <a:rPr lang="en-US" dirty="0" err="1"/>
              <a:t>Orthopaedic</a:t>
            </a:r>
            <a:r>
              <a:rPr lang="en-US" dirty="0"/>
              <a:t>  ( HIP) and so on.</a:t>
            </a:r>
            <a:endParaRPr lang="en-IN" dirty="0"/>
          </a:p>
          <a:p>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Anaesthetic</a:t>
            </a:r>
            <a:r>
              <a:rPr lang="en-US" dirty="0"/>
              <a:t> considerations –</a:t>
            </a:r>
            <a:r>
              <a:rPr lang="en-US" dirty="0" err="1"/>
              <a:t>preanaes</a:t>
            </a:r>
            <a:r>
              <a:rPr lang="en-US" dirty="0"/>
              <a:t> check up. </a:t>
            </a:r>
          </a:p>
        </p:txBody>
      </p:sp>
      <p:sp>
        <p:nvSpPr>
          <p:cNvPr id="3" name="Content Placeholder 2"/>
          <p:cNvSpPr>
            <a:spLocks noGrp="1"/>
          </p:cNvSpPr>
          <p:nvPr>
            <p:ph idx="1"/>
          </p:nvPr>
        </p:nvSpPr>
        <p:spPr/>
        <p:txBody>
          <a:bodyPr>
            <a:normAutofit fontScale="92500" lnSpcReduction="20000"/>
          </a:bodyPr>
          <a:lstStyle/>
          <a:p>
            <a:r>
              <a:rPr lang="en-US" dirty="0"/>
              <a:t>Routine + type of surgery </a:t>
            </a:r>
          </a:p>
          <a:p>
            <a:r>
              <a:rPr lang="en-US" dirty="0"/>
              <a:t>Head and neck – rigidity, pharyngeal muscles</a:t>
            </a:r>
          </a:p>
          <a:p>
            <a:r>
              <a:rPr lang="en-US" dirty="0"/>
              <a:t>Resp. impairment ,larynx, </a:t>
            </a:r>
            <a:r>
              <a:rPr lang="en-US" dirty="0" err="1"/>
              <a:t>postop</a:t>
            </a:r>
            <a:r>
              <a:rPr lang="en-US" dirty="0"/>
              <a:t> etc </a:t>
            </a:r>
          </a:p>
          <a:p>
            <a:r>
              <a:rPr lang="en-US" dirty="0"/>
              <a:t>CVS –hypertension orthostatic hypo -check BP in two positions , arrhythmias – </a:t>
            </a:r>
          </a:p>
          <a:p>
            <a:r>
              <a:rPr lang="en-US" dirty="0"/>
              <a:t>check pulse for one minute </a:t>
            </a:r>
          </a:p>
          <a:p>
            <a:r>
              <a:rPr lang="en-US" dirty="0"/>
              <a:t>GI – reflux, nutrition</a:t>
            </a:r>
          </a:p>
          <a:p>
            <a:r>
              <a:rPr lang="en-US" dirty="0"/>
              <a:t>Musculoskeletal and CNS   </a:t>
            </a:r>
          </a:p>
          <a:p>
            <a:r>
              <a:rPr lang="en-US" dirty="0"/>
              <a:t>use of </a:t>
            </a:r>
            <a:r>
              <a:rPr lang="en-US" dirty="0" err="1"/>
              <a:t>antimuscarinic</a:t>
            </a:r>
            <a:r>
              <a:rPr lang="en-US" dirty="0"/>
              <a:t> drugs increases viscosity of saliva and further impairs swallowing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Periop</a:t>
            </a:r>
            <a:r>
              <a:rPr lang="en-US" dirty="0"/>
              <a:t> drugs </a:t>
            </a:r>
          </a:p>
        </p:txBody>
      </p:sp>
      <p:sp>
        <p:nvSpPr>
          <p:cNvPr id="3" name="Content Placeholder 2"/>
          <p:cNvSpPr>
            <a:spLocks noGrp="1"/>
          </p:cNvSpPr>
          <p:nvPr>
            <p:ph idx="1"/>
          </p:nvPr>
        </p:nvSpPr>
        <p:spPr/>
        <p:txBody>
          <a:bodyPr>
            <a:normAutofit fontScale="85000" lnSpcReduction="10000"/>
          </a:bodyPr>
          <a:lstStyle/>
          <a:p>
            <a:r>
              <a:rPr lang="en-US" b="1" dirty="0"/>
              <a:t>All drugs to continue except </a:t>
            </a:r>
          </a:p>
          <a:p>
            <a:pPr>
              <a:buNone/>
            </a:pPr>
            <a:r>
              <a:rPr lang="en-US" b="1" dirty="0">
                <a:solidFill>
                  <a:srgbClr val="FF0000"/>
                </a:solidFill>
              </a:rPr>
              <a:t>       Anticholinergics and MAO inhibitors</a:t>
            </a:r>
          </a:p>
          <a:p>
            <a:pPr>
              <a:buNone/>
            </a:pPr>
            <a:r>
              <a:rPr lang="en-US" b="1" dirty="0">
                <a:solidFill>
                  <a:srgbClr val="FF0000"/>
                </a:solidFill>
              </a:rPr>
              <a:t>If a patient is taking a monoamine oxidase-B inhibitor,</a:t>
            </a:r>
          </a:p>
          <a:p>
            <a:pPr>
              <a:buNone/>
            </a:pPr>
            <a:r>
              <a:rPr lang="en-US" b="1" dirty="0">
                <a:solidFill>
                  <a:srgbClr val="FF0000"/>
                </a:solidFill>
              </a:rPr>
              <a:t>such as </a:t>
            </a:r>
            <a:r>
              <a:rPr lang="en-US" b="1" dirty="0" err="1">
                <a:solidFill>
                  <a:srgbClr val="FF0000"/>
                </a:solidFill>
              </a:rPr>
              <a:t>rasagiline</a:t>
            </a:r>
            <a:r>
              <a:rPr lang="en-US" b="1" dirty="0">
                <a:solidFill>
                  <a:srgbClr val="FF0000"/>
                </a:solidFill>
              </a:rPr>
              <a:t> or selegiline, it is recommended to discontinue it 1 to 2 weeks before surgery.</a:t>
            </a:r>
          </a:p>
          <a:p>
            <a:pPr>
              <a:buNone/>
            </a:pPr>
            <a:endParaRPr lang="en-US" b="1" dirty="0">
              <a:solidFill>
                <a:srgbClr val="FF0000"/>
              </a:solidFill>
            </a:endParaRPr>
          </a:p>
          <a:p>
            <a:pPr>
              <a:buNone/>
            </a:pPr>
            <a:r>
              <a:rPr lang="en-US" b="1" dirty="0">
                <a:solidFill>
                  <a:srgbClr val="FF0000"/>
                </a:solidFill>
              </a:rPr>
              <a:t>      Immediate post op -- drugs to continue </a:t>
            </a:r>
          </a:p>
          <a:p>
            <a:pPr>
              <a:buNone/>
            </a:pPr>
            <a:r>
              <a:rPr lang="en-US" dirty="0"/>
              <a:t>   </a:t>
            </a:r>
            <a:r>
              <a:rPr lang="en-US" dirty="0" err="1"/>
              <a:t>rotigotine</a:t>
            </a:r>
            <a:r>
              <a:rPr lang="en-US" dirty="0"/>
              <a:t> patches are an ideal choice in the perioperative management of PD.</a:t>
            </a:r>
            <a:r>
              <a:rPr lang="en-US" b="1" dirty="0">
                <a:solidFill>
                  <a:srgbClr val="FF0000"/>
                </a:solidFill>
              </a:rPr>
              <a:t> </a:t>
            </a:r>
          </a:p>
          <a:p>
            <a:pPr>
              <a:buNone/>
            </a:pPr>
            <a:r>
              <a:rPr lang="en-US" b="1" dirty="0">
                <a:solidFill>
                  <a:srgbClr val="FF0000"/>
                </a:solidFill>
              </a:rPr>
              <a:t>Fasting guidelines and scheduling of drugs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Perioperative</a:t>
            </a:r>
            <a:r>
              <a:rPr lang="en-US" dirty="0"/>
              <a:t> drugs </a:t>
            </a:r>
          </a:p>
        </p:txBody>
      </p:sp>
      <p:sp>
        <p:nvSpPr>
          <p:cNvPr id="3" name="Content Placeholder 2"/>
          <p:cNvSpPr>
            <a:spLocks noGrp="1"/>
          </p:cNvSpPr>
          <p:nvPr>
            <p:ph idx="1"/>
          </p:nvPr>
        </p:nvSpPr>
        <p:spPr/>
        <p:txBody>
          <a:bodyPr/>
          <a:lstStyle/>
          <a:p>
            <a:r>
              <a:rPr lang="en-US" dirty="0"/>
              <a:t>300 mg of </a:t>
            </a:r>
            <a:r>
              <a:rPr lang="en-US" dirty="0" err="1"/>
              <a:t>levodopa</a:t>
            </a:r>
            <a:r>
              <a:rPr lang="en-US" dirty="0"/>
              <a:t> could be equivalent to 8 mg of </a:t>
            </a:r>
            <a:r>
              <a:rPr lang="en-US" dirty="0" err="1"/>
              <a:t>rotigotine</a:t>
            </a:r>
            <a:r>
              <a:rPr lang="en-US" dirty="0"/>
              <a:t>.</a:t>
            </a:r>
          </a:p>
          <a:p>
            <a:r>
              <a:rPr lang="en-US" dirty="0"/>
              <a:t>If the patient was already receiving </a:t>
            </a:r>
            <a:r>
              <a:rPr lang="en-US" dirty="0" err="1"/>
              <a:t>rotigotine</a:t>
            </a:r>
            <a:r>
              <a:rPr lang="en-US" dirty="0"/>
              <a:t>, then the same dose could be maintained or even increased to 24 mg/day</a:t>
            </a:r>
          </a:p>
          <a:p>
            <a:r>
              <a:rPr lang="en-US" dirty="0"/>
              <a:t>Subcutaneous apomorphine can be used every 3—4 h with ondansetron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C823-CD49-4CDD-B914-B22EA37B72F4}"/>
              </a:ext>
            </a:extLst>
          </p:cNvPr>
          <p:cNvSpPr>
            <a:spLocks noGrp="1"/>
          </p:cNvSpPr>
          <p:nvPr>
            <p:ph type="title"/>
          </p:nvPr>
        </p:nvSpPr>
        <p:spPr/>
        <p:txBody>
          <a:bodyPr>
            <a:normAutofit fontScale="90000"/>
          </a:bodyPr>
          <a:lstStyle/>
          <a:p>
            <a:r>
              <a:rPr lang="en-IN" dirty="0"/>
              <a:t>INTRAOPERATIVE CONSIDERATIONS</a:t>
            </a:r>
          </a:p>
        </p:txBody>
      </p:sp>
      <p:sp>
        <p:nvSpPr>
          <p:cNvPr id="3" name="Content Placeholder 2">
            <a:extLst>
              <a:ext uri="{FF2B5EF4-FFF2-40B4-BE49-F238E27FC236}">
                <a16:creationId xmlns:a16="http://schemas.microsoft.com/office/drawing/2014/main" id="{B4D262D5-383B-4182-A3E6-7E7603C04215}"/>
              </a:ext>
            </a:extLst>
          </p:cNvPr>
          <p:cNvSpPr>
            <a:spLocks noGrp="1"/>
          </p:cNvSpPr>
          <p:nvPr>
            <p:ph idx="1"/>
          </p:nvPr>
        </p:nvSpPr>
        <p:spPr/>
        <p:txBody>
          <a:bodyPr>
            <a:normAutofit lnSpcReduction="10000"/>
          </a:bodyPr>
          <a:lstStyle/>
          <a:p>
            <a:pPr algn="just">
              <a:lnSpc>
                <a:spcPct val="150000"/>
              </a:lnSpc>
            </a:pPr>
            <a:r>
              <a:rPr lang="en-US" sz="2800" dirty="0"/>
              <a:t>general anesthesia would  temporarily suppress the parkinsonian symptoms, those under regional anesthesia may have  persistence of rigidity in the neck or in the extremities and tremor of several parts of the body.</a:t>
            </a:r>
          </a:p>
          <a:p>
            <a:pPr algn="just">
              <a:lnSpc>
                <a:spcPct val="150000"/>
              </a:lnSpc>
            </a:pPr>
            <a:r>
              <a:rPr lang="en-US" sz="2800" dirty="0"/>
              <a:t>Musculoskeletal abnormalities </a:t>
            </a:r>
          </a:p>
          <a:p>
            <a:pPr algn="just">
              <a:lnSpc>
                <a:spcPct val="150000"/>
              </a:lnSpc>
            </a:pPr>
            <a:r>
              <a:rPr lang="en-US" sz="2800" dirty="0"/>
              <a:t>Proper positioning is essential </a:t>
            </a:r>
            <a:endParaRPr lang="en-IN" sz="2800" dirty="0"/>
          </a:p>
        </p:txBody>
      </p:sp>
    </p:spTree>
    <p:extLst>
      <p:ext uri="{BB962C8B-B14F-4D97-AF65-F5344CB8AC3E}">
        <p14:creationId xmlns:p14="http://schemas.microsoft.com/office/powerpoint/2010/main" val="18600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035F-3EE6-4CD9-BC10-178978DB88A1}"/>
              </a:ext>
            </a:extLst>
          </p:cNvPr>
          <p:cNvSpPr>
            <a:spLocks noGrp="1"/>
          </p:cNvSpPr>
          <p:nvPr>
            <p:ph type="title"/>
          </p:nvPr>
        </p:nvSpPr>
        <p:spPr/>
        <p:txBody>
          <a:bodyPr/>
          <a:lstStyle/>
          <a:p>
            <a:r>
              <a:rPr lang="en-US" dirty="0"/>
              <a:t>Which monitoring ! </a:t>
            </a:r>
            <a:endParaRPr lang="en-IN" dirty="0"/>
          </a:p>
        </p:txBody>
      </p:sp>
      <p:sp>
        <p:nvSpPr>
          <p:cNvPr id="3" name="Content Placeholder 2">
            <a:extLst>
              <a:ext uri="{FF2B5EF4-FFF2-40B4-BE49-F238E27FC236}">
                <a16:creationId xmlns:a16="http://schemas.microsoft.com/office/drawing/2014/main" id="{45A6890E-3F38-4303-9A84-9F44B6F3A464}"/>
              </a:ext>
            </a:extLst>
          </p:cNvPr>
          <p:cNvSpPr>
            <a:spLocks noGrp="1"/>
          </p:cNvSpPr>
          <p:nvPr>
            <p:ph idx="1"/>
          </p:nvPr>
        </p:nvSpPr>
        <p:spPr/>
        <p:txBody>
          <a:bodyPr/>
          <a:lstStyle/>
          <a:p>
            <a:r>
              <a:rPr lang="en-US" dirty="0"/>
              <a:t>thermoregulatory dysfunction is common in PD.</a:t>
            </a:r>
          </a:p>
          <a:p>
            <a:endParaRPr lang="en-US" dirty="0"/>
          </a:p>
          <a:p>
            <a:r>
              <a:rPr lang="en-US" dirty="0"/>
              <a:t>Spontaneous periodic hypothermia </a:t>
            </a:r>
          </a:p>
          <a:p>
            <a:endParaRPr lang="en-US" dirty="0"/>
          </a:p>
          <a:p>
            <a:r>
              <a:rPr lang="en-US" dirty="0"/>
              <a:t>Parkinson hyperpyrexia syndrome if we stop drugs </a:t>
            </a:r>
          </a:p>
          <a:p>
            <a:endParaRPr lang="en-US" dirty="0"/>
          </a:p>
          <a:p>
            <a:endParaRPr lang="en-IN" dirty="0"/>
          </a:p>
        </p:txBody>
      </p:sp>
    </p:spTree>
    <p:extLst>
      <p:ext uri="{BB962C8B-B14F-4D97-AF65-F5344CB8AC3E}">
        <p14:creationId xmlns:p14="http://schemas.microsoft.com/office/powerpoint/2010/main" val="2109401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F520-5038-4292-ADD9-2E8C59D6CD8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B71260-09B4-4406-A71F-AD0DBEB10F15}"/>
              </a:ext>
            </a:extLst>
          </p:cNvPr>
          <p:cNvSpPr>
            <a:spLocks noGrp="1"/>
          </p:cNvSpPr>
          <p:nvPr>
            <p:ph idx="1"/>
          </p:nvPr>
        </p:nvSpPr>
        <p:spPr/>
        <p:txBody>
          <a:bodyPr/>
          <a:lstStyle/>
          <a:p>
            <a:r>
              <a:rPr lang="en-US" dirty="0"/>
              <a:t>presence of tremor can result in artifacts in the EKG</a:t>
            </a:r>
          </a:p>
          <a:p>
            <a:r>
              <a:rPr lang="en-US" dirty="0"/>
              <a:t>Excess sweats may remove the ECG electrodes </a:t>
            </a:r>
            <a:endParaRPr lang="en-IN" dirty="0"/>
          </a:p>
        </p:txBody>
      </p:sp>
    </p:spTree>
    <p:extLst>
      <p:ext uri="{BB962C8B-B14F-4D97-AF65-F5344CB8AC3E}">
        <p14:creationId xmlns:p14="http://schemas.microsoft.com/office/powerpoint/2010/main" val="4213018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6B0D-9AC4-4E6F-A7A9-1C40D20203D0}"/>
              </a:ext>
            </a:extLst>
          </p:cNvPr>
          <p:cNvSpPr>
            <a:spLocks noGrp="1"/>
          </p:cNvSpPr>
          <p:nvPr>
            <p:ph type="title"/>
          </p:nvPr>
        </p:nvSpPr>
        <p:spPr/>
        <p:txBody>
          <a:bodyPr/>
          <a:lstStyle/>
          <a:p>
            <a:r>
              <a:rPr lang="en-US" dirty="0"/>
              <a:t>Prone for aspiration pneumonia </a:t>
            </a:r>
            <a:endParaRPr lang="en-IN" dirty="0"/>
          </a:p>
        </p:txBody>
      </p:sp>
      <p:sp>
        <p:nvSpPr>
          <p:cNvPr id="3" name="Content Placeholder 2">
            <a:extLst>
              <a:ext uri="{FF2B5EF4-FFF2-40B4-BE49-F238E27FC236}">
                <a16:creationId xmlns:a16="http://schemas.microsoft.com/office/drawing/2014/main" id="{B2D29D62-C7E7-48D2-94D6-86EDBC556A45}"/>
              </a:ext>
            </a:extLst>
          </p:cNvPr>
          <p:cNvSpPr>
            <a:spLocks noGrp="1"/>
          </p:cNvSpPr>
          <p:nvPr>
            <p:ph idx="1"/>
          </p:nvPr>
        </p:nvSpPr>
        <p:spPr/>
        <p:txBody>
          <a:bodyPr/>
          <a:lstStyle/>
          <a:p>
            <a:r>
              <a:rPr lang="en-US" dirty="0"/>
              <a:t>impaired cough reflex , </a:t>
            </a:r>
          </a:p>
          <a:p>
            <a:r>
              <a:rPr lang="en-US" dirty="0"/>
              <a:t>defective motor control for cough , </a:t>
            </a:r>
          </a:p>
          <a:p>
            <a:r>
              <a:rPr lang="en-US" dirty="0"/>
              <a:t>and dysphagia in  elderly PD population</a:t>
            </a:r>
          </a:p>
          <a:p>
            <a:endParaRPr lang="en-US" dirty="0"/>
          </a:p>
          <a:p>
            <a:r>
              <a:rPr lang="en-US" dirty="0"/>
              <a:t>PPI like intravenous pantoprazole </a:t>
            </a:r>
            <a:endParaRPr lang="en-IN" dirty="0"/>
          </a:p>
        </p:txBody>
      </p:sp>
    </p:spTree>
    <p:extLst>
      <p:ext uri="{BB962C8B-B14F-4D97-AF65-F5344CB8AC3E}">
        <p14:creationId xmlns:p14="http://schemas.microsoft.com/office/powerpoint/2010/main" val="1088702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 – induction </a:t>
            </a:r>
          </a:p>
        </p:txBody>
      </p:sp>
      <p:sp>
        <p:nvSpPr>
          <p:cNvPr id="3" name="Content Placeholder 2"/>
          <p:cNvSpPr>
            <a:spLocks noGrp="1"/>
          </p:cNvSpPr>
          <p:nvPr>
            <p:ph idx="1"/>
          </p:nvPr>
        </p:nvSpPr>
        <p:spPr/>
        <p:txBody>
          <a:bodyPr/>
          <a:lstStyle/>
          <a:p>
            <a:r>
              <a:rPr lang="en-US" dirty="0" err="1"/>
              <a:t>Propofol</a:t>
            </a:r>
            <a:r>
              <a:rPr lang="en-US" dirty="0"/>
              <a:t>  ok  but cautious in stereotactic procedures – abolishes signs </a:t>
            </a:r>
          </a:p>
          <a:p>
            <a:r>
              <a:rPr lang="en-US" dirty="0">
                <a:solidFill>
                  <a:srgbClr val="FF0000"/>
                </a:solidFill>
              </a:rPr>
              <a:t>Thiopental reduces the release of dopamine at a </a:t>
            </a:r>
            <a:r>
              <a:rPr lang="en-US" dirty="0" err="1">
                <a:solidFill>
                  <a:srgbClr val="FF0000"/>
                </a:solidFill>
              </a:rPr>
              <a:t>striatal</a:t>
            </a:r>
            <a:r>
              <a:rPr lang="en-US" dirty="0">
                <a:solidFill>
                  <a:srgbClr val="FF0000"/>
                </a:solidFill>
              </a:rPr>
              <a:t> level</a:t>
            </a:r>
          </a:p>
          <a:p>
            <a:r>
              <a:rPr lang="en-US" dirty="0" err="1">
                <a:solidFill>
                  <a:srgbClr val="FF0000"/>
                </a:solidFill>
              </a:rPr>
              <a:t>Ketamine</a:t>
            </a:r>
            <a:r>
              <a:rPr lang="en-US" dirty="0">
                <a:solidFill>
                  <a:srgbClr val="FF0000"/>
                </a:solidFill>
              </a:rPr>
              <a:t> would be contraindicated as it may cause an exaggerated sympathetic response. </a:t>
            </a:r>
          </a:p>
          <a:p>
            <a:r>
              <a:rPr lang="en-US" dirty="0" err="1"/>
              <a:t>Ophthal</a:t>
            </a:r>
            <a:r>
              <a:rPr lang="en-US" dirty="0"/>
              <a:t>  - GA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fill="hold" nodeType="clickEffect">
                                  <p:stCondLst>
                                    <p:cond delay="0"/>
                                  </p:stCondLst>
                                  <p:childTnLst>
                                    <p:animClr clrSpc="hsl" dir="cw">
                                      <p:cBhvr override="childStyle">
                                        <p:cTn id="11" dur="500" fill="hold"/>
                                        <p:tgtEl>
                                          <p:spTgt spid="3">
                                            <p:txEl>
                                              <p:pRg st="1" end="1"/>
                                            </p:txEl>
                                          </p:spTgt>
                                        </p:tgtEl>
                                        <p:attrNameLst>
                                          <p:attrName>style.color</p:attrName>
                                        </p:attrNameLst>
                                      </p:cBhvr>
                                      <p:by>
                                        <p:hsl h="-7200000" s="0" l="0"/>
                                      </p:by>
                                    </p:animClr>
                                    <p:animClr clrSpc="hsl" dir="cw">
                                      <p:cBhvr>
                                        <p:cTn id="12" dur="500" fill="hold"/>
                                        <p:tgtEl>
                                          <p:spTgt spid="3">
                                            <p:txEl>
                                              <p:pRg st="1" end="1"/>
                                            </p:txEl>
                                          </p:spTgt>
                                        </p:tgtEl>
                                        <p:attrNameLst>
                                          <p:attrName>fillcolor</p:attrName>
                                        </p:attrNameLst>
                                      </p:cBhvr>
                                      <p:by>
                                        <p:hsl h="-7200000" s="0" l="0"/>
                                      </p:by>
                                    </p:animClr>
                                    <p:animClr clrSpc="hsl" dir="cw">
                                      <p:cBhvr>
                                        <p:cTn id="13" dur="500" fill="hold"/>
                                        <p:tgtEl>
                                          <p:spTgt spid="3">
                                            <p:txEl>
                                              <p:pRg st="1" end="1"/>
                                            </p:txEl>
                                          </p:spTgt>
                                        </p:tgtEl>
                                        <p:attrNameLst>
                                          <p:attrName>stroke.color</p:attrName>
                                        </p:attrNameLst>
                                      </p:cBhvr>
                                      <p:by>
                                        <p:hsl h="-7200000" s="0" l="0"/>
                                      </p:by>
                                    </p:animClr>
                                    <p:set>
                                      <p:cBhvr>
                                        <p:cTn id="14" dur="500" fill="hold"/>
                                        <p:tgtEl>
                                          <p:spTgt spid="3">
                                            <p:txEl>
                                              <p:pRg st="1" end="1"/>
                                            </p:txEl>
                                          </p:spTgt>
                                        </p:tgtEl>
                                        <p:attrNameLst>
                                          <p:attrName>fill.type</p:attrName>
                                        </p:attrNameLst>
                                      </p:cBhvr>
                                      <p:to>
                                        <p:strVal val="solid"/>
                                      </p:to>
                                    </p:set>
                                  </p:childTnLst>
                                </p:cTn>
                              </p:par>
                              <p:par>
                                <p:cTn id="15" presetID="22" presetClass="emph" presetSubtype="0" fill="hold" nodeType="withEffect">
                                  <p:stCondLst>
                                    <p:cond delay="0"/>
                                  </p:stCondLst>
                                  <p:childTnLst>
                                    <p:animClr clrSpc="hsl" dir="cw">
                                      <p:cBhvr override="childStyle">
                                        <p:cTn id="16" dur="500" fill="hold"/>
                                        <p:tgtEl>
                                          <p:spTgt spid="3">
                                            <p:txEl>
                                              <p:pRg st="2" end="2"/>
                                            </p:txEl>
                                          </p:spTgt>
                                        </p:tgtEl>
                                        <p:attrNameLst>
                                          <p:attrName>style.color</p:attrName>
                                        </p:attrNameLst>
                                      </p:cBhvr>
                                      <p:by>
                                        <p:hsl h="-7200000" s="0" l="0"/>
                                      </p:by>
                                    </p:animClr>
                                    <p:animClr clrSpc="hsl" dir="cw">
                                      <p:cBhvr>
                                        <p:cTn id="17" dur="500" fill="hold"/>
                                        <p:tgtEl>
                                          <p:spTgt spid="3">
                                            <p:txEl>
                                              <p:pRg st="2" end="2"/>
                                            </p:txEl>
                                          </p:spTgt>
                                        </p:tgtEl>
                                        <p:attrNameLst>
                                          <p:attrName>fillcolor</p:attrName>
                                        </p:attrNameLst>
                                      </p:cBhvr>
                                      <p:by>
                                        <p:hsl h="-7200000" s="0" l="0"/>
                                      </p:by>
                                    </p:animClr>
                                    <p:animClr clrSpc="hsl" dir="cw">
                                      <p:cBhvr>
                                        <p:cTn id="18" dur="500" fill="hold"/>
                                        <p:tgtEl>
                                          <p:spTgt spid="3">
                                            <p:txEl>
                                              <p:pRg st="2" end="2"/>
                                            </p:txEl>
                                          </p:spTgt>
                                        </p:tgtEl>
                                        <p:attrNameLst>
                                          <p:attrName>stroke.color</p:attrName>
                                        </p:attrNameLst>
                                      </p:cBhvr>
                                      <p:by>
                                        <p:hsl h="-7200000" s="0" l="0"/>
                                      </p:by>
                                    </p:animClr>
                                    <p:set>
                                      <p:cBhvr>
                                        <p:cTn id="1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t>
            </a:r>
          </a:p>
        </p:txBody>
      </p:sp>
      <p:sp>
        <p:nvSpPr>
          <p:cNvPr id="3" name="Content Placeholder 2"/>
          <p:cNvSpPr>
            <a:spLocks noGrp="1"/>
          </p:cNvSpPr>
          <p:nvPr>
            <p:ph idx="1"/>
          </p:nvPr>
        </p:nvSpPr>
        <p:spPr/>
        <p:txBody>
          <a:bodyPr/>
          <a:lstStyle/>
          <a:p>
            <a:r>
              <a:rPr lang="en-US" dirty="0"/>
              <a:t>consider low-dose ketamine (0.1–0.2 mg/kg IV) as a safe, novel, and useful temporary adjunct to long-term treatment when doses of dopamine-based medications are missed within the perioperative setting.</a:t>
            </a:r>
          </a:p>
          <a:p>
            <a:endParaRPr lang="en-US" dirty="0"/>
          </a:p>
          <a:p>
            <a:r>
              <a:rPr lang="en-US" dirty="0" err="1"/>
              <a:t>Sialorrhoea</a:t>
            </a:r>
            <a:r>
              <a:rPr lang="en-US" dirty="0"/>
              <a:t> and dystonic neck – difficult airway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 ??</a:t>
            </a:r>
          </a:p>
        </p:txBody>
      </p:sp>
      <p:sp>
        <p:nvSpPr>
          <p:cNvPr id="3" name="Content Placeholder 2"/>
          <p:cNvSpPr>
            <a:spLocks noGrp="1"/>
          </p:cNvSpPr>
          <p:nvPr>
            <p:ph idx="1"/>
          </p:nvPr>
        </p:nvSpPr>
        <p:spPr>
          <a:xfrm>
            <a:off x="457200" y="1357298"/>
            <a:ext cx="8229600" cy="5143536"/>
          </a:xfrm>
        </p:spPr>
        <p:txBody>
          <a:bodyPr>
            <a:normAutofit lnSpcReduction="10000"/>
          </a:bodyPr>
          <a:lstStyle/>
          <a:p>
            <a:r>
              <a:rPr lang="en-US" b="1" dirty="0"/>
              <a:t>Parkinson's disease is a neurodegenerative disorder of unknown cause.</a:t>
            </a:r>
            <a:r>
              <a:rPr lang="en-IN" dirty="0"/>
              <a:t> (James Parkinson, 1817)</a:t>
            </a:r>
            <a:endParaRPr lang="en-US" b="1" dirty="0"/>
          </a:p>
          <a:p>
            <a:r>
              <a:rPr lang="en-US" dirty="0"/>
              <a:t>One of the most common neurodegenerative disease, affecting</a:t>
            </a:r>
          </a:p>
          <a:p>
            <a:r>
              <a:rPr lang="en-US" b="1" dirty="0">
                <a:solidFill>
                  <a:srgbClr val="FF0000"/>
                </a:solidFill>
              </a:rPr>
              <a:t> 2% of persons, </a:t>
            </a:r>
            <a:r>
              <a:rPr lang="en-US" dirty="0"/>
              <a:t>age of 65 years </a:t>
            </a:r>
          </a:p>
          <a:p>
            <a:r>
              <a:rPr lang="en-US" dirty="0"/>
              <a:t>3 %  in 80 years of age </a:t>
            </a:r>
            <a:endParaRPr lang="en-US" b="1" dirty="0"/>
          </a:p>
          <a:p>
            <a:r>
              <a:rPr lang="en-US" b="1" u="sng" dirty="0">
                <a:solidFill>
                  <a:srgbClr val="FF0000"/>
                </a:solidFill>
              </a:rPr>
              <a:t>Factors </a:t>
            </a:r>
          </a:p>
          <a:p>
            <a:r>
              <a:rPr lang="en-US" b="1" dirty="0"/>
              <a:t>Increasing age ,manganese exposure , genetic associations </a:t>
            </a:r>
            <a:endParaRPr lang="en-US" dirty="0"/>
          </a:p>
        </p:txBody>
      </p:sp>
    </p:spTree>
    <p:extLst>
      <p:ext uri="{BB962C8B-B14F-4D97-AF65-F5344CB8AC3E}">
        <p14:creationId xmlns:p14="http://schemas.microsoft.com/office/powerpoint/2010/main" val="2660575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Agents – inhalational </a:t>
            </a:r>
          </a:p>
        </p:txBody>
      </p:sp>
      <p:sp>
        <p:nvSpPr>
          <p:cNvPr id="3" name="Content Placeholder 2"/>
          <p:cNvSpPr>
            <a:spLocks noGrp="1"/>
          </p:cNvSpPr>
          <p:nvPr>
            <p:ph idx="1"/>
          </p:nvPr>
        </p:nvSpPr>
        <p:spPr/>
        <p:txBody>
          <a:bodyPr/>
          <a:lstStyle/>
          <a:p>
            <a:r>
              <a:rPr lang="en-US" dirty="0"/>
              <a:t>No halo </a:t>
            </a:r>
          </a:p>
          <a:p>
            <a:endParaRPr lang="en-US" dirty="0"/>
          </a:p>
          <a:p>
            <a:r>
              <a:rPr lang="en-US" dirty="0"/>
              <a:t>But others ok </a:t>
            </a:r>
          </a:p>
          <a:p>
            <a:endParaRPr lang="en-US" dirty="0"/>
          </a:p>
          <a:p>
            <a:r>
              <a:rPr lang="en-US" dirty="0"/>
              <a:t>Think of exaggerated hypotension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Neuromuscular blockers </a:t>
            </a:r>
          </a:p>
        </p:txBody>
      </p:sp>
      <p:sp>
        <p:nvSpPr>
          <p:cNvPr id="3" name="Content Placeholder 2"/>
          <p:cNvSpPr>
            <a:spLocks noGrp="1"/>
          </p:cNvSpPr>
          <p:nvPr>
            <p:ph idx="1"/>
          </p:nvPr>
        </p:nvSpPr>
        <p:spPr/>
        <p:txBody>
          <a:bodyPr/>
          <a:lstStyle/>
          <a:p>
            <a:r>
              <a:rPr lang="en-US" dirty="0"/>
              <a:t>Non-</a:t>
            </a:r>
            <a:r>
              <a:rPr lang="en-US" dirty="0" err="1"/>
              <a:t>depolarising</a:t>
            </a:r>
            <a:r>
              <a:rPr lang="en-US" dirty="0"/>
              <a:t> muscle relaxants are safe; </a:t>
            </a:r>
          </a:p>
          <a:p>
            <a:r>
              <a:rPr lang="en-US" b="1" dirty="0" err="1"/>
              <a:t>rocuronium</a:t>
            </a:r>
            <a:r>
              <a:rPr lang="en-US" b="1" dirty="0"/>
              <a:t> would be the main choice in PD. </a:t>
            </a:r>
          </a:p>
          <a:p>
            <a:r>
              <a:rPr lang="en-US" dirty="0" err="1"/>
              <a:t>Succinylcholine</a:t>
            </a:r>
            <a:r>
              <a:rPr lang="en-US" dirty="0"/>
              <a:t> may be safe, although there have been reports of </a:t>
            </a:r>
            <a:r>
              <a:rPr lang="en-US" dirty="0" err="1"/>
              <a:t>hyperkalemia</a:t>
            </a:r>
            <a:r>
              <a:rPr lang="en-US" dirty="0"/>
              <a:t> being induced in PD patients.</a:t>
            </a:r>
          </a:p>
        </p:txBody>
      </p:sp>
      <p:pic>
        <p:nvPicPr>
          <p:cNvPr id="5" name="Picture 4">
            <a:extLst>
              <a:ext uri="{FF2B5EF4-FFF2-40B4-BE49-F238E27FC236}">
                <a16:creationId xmlns:a16="http://schemas.microsoft.com/office/drawing/2014/main" id="{ECBD330F-8C09-4CD4-96B4-69A5CA09DFDF}"/>
              </a:ext>
            </a:extLst>
          </p:cNvPr>
          <p:cNvPicPr>
            <a:picLocks noChangeAspect="1"/>
          </p:cNvPicPr>
          <p:nvPr/>
        </p:nvPicPr>
        <p:blipFill>
          <a:blip r:embed="rId2"/>
          <a:stretch>
            <a:fillRect/>
          </a:stretch>
        </p:blipFill>
        <p:spPr>
          <a:xfrm>
            <a:off x="5724128" y="3781219"/>
            <a:ext cx="2305372" cy="295316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Phenothiazines, butyrophenones (including </a:t>
            </a:r>
            <a:r>
              <a:rPr lang="en-US" dirty="0" err="1"/>
              <a:t>droperidol</a:t>
            </a:r>
            <a:r>
              <a:rPr lang="en-US" dirty="0"/>
              <a:t>) and metoclopramide may worsen PD and, therefore, would be contraindicated</a:t>
            </a:r>
          </a:p>
          <a:p>
            <a:r>
              <a:rPr lang="en-US" dirty="0"/>
              <a:t>No Phenergan </a:t>
            </a:r>
          </a:p>
          <a:p>
            <a:endParaRPr lang="en-US" dirty="0"/>
          </a:p>
          <a:p>
            <a:r>
              <a:rPr lang="en-US" dirty="0"/>
              <a:t>Opioids may induce rigidity and should be employed with caution. </a:t>
            </a:r>
            <a:r>
              <a:rPr lang="en-US" u="sng" dirty="0" err="1"/>
              <a:t>Fentanyl</a:t>
            </a:r>
            <a:r>
              <a:rPr lang="en-US" u="sng" dirty="0"/>
              <a:t> –ok </a:t>
            </a:r>
            <a:endParaRPr lang="en-US" b="1" u="sng" dirty="0"/>
          </a:p>
          <a:p>
            <a:r>
              <a:rPr lang="en-US" b="1" dirty="0"/>
              <a:t>No to </a:t>
            </a:r>
            <a:r>
              <a:rPr lang="en-US" b="1" dirty="0" err="1"/>
              <a:t>pethidine</a:t>
            </a:r>
            <a:r>
              <a:rPr lang="en-US" b="1"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4912-2003-4629-93D1-EE9B03782A84}"/>
              </a:ext>
            </a:extLst>
          </p:cNvPr>
          <p:cNvSpPr>
            <a:spLocks noGrp="1"/>
          </p:cNvSpPr>
          <p:nvPr>
            <p:ph type="title"/>
          </p:nvPr>
        </p:nvSpPr>
        <p:spPr/>
        <p:txBody>
          <a:bodyPr/>
          <a:lstStyle/>
          <a:p>
            <a:r>
              <a:rPr lang="en-US" dirty="0"/>
              <a:t>Dysautonomia</a:t>
            </a:r>
            <a:endParaRPr lang="en-IN" dirty="0"/>
          </a:p>
        </p:txBody>
      </p:sp>
      <p:sp>
        <p:nvSpPr>
          <p:cNvPr id="3" name="Content Placeholder 2">
            <a:extLst>
              <a:ext uri="{FF2B5EF4-FFF2-40B4-BE49-F238E27FC236}">
                <a16:creationId xmlns:a16="http://schemas.microsoft.com/office/drawing/2014/main" id="{55BDDD1D-6B53-4D41-A30A-7BC4A7EECF67}"/>
              </a:ext>
            </a:extLst>
          </p:cNvPr>
          <p:cNvSpPr>
            <a:spLocks noGrp="1"/>
          </p:cNvSpPr>
          <p:nvPr>
            <p:ph idx="1"/>
          </p:nvPr>
        </p:nvSpPr>
        <p:spPr/>
        <p:txBody>
          <a:bodyPr/>
          <a:lstStyle/>
          <a:p>
            <a:r>
              <a:rPr lang="en-US" dirty="0"/>
              <a:t>Dysautonomia is common in elderly PD patients, more so in those with advanced PD.</a:t>
            </a:r>
          </a:p>
          <a:p>
            <a:r>
              <a:rPr lang="en-US" dirty="0"/>
              <a:t> The wide fluctuation of blood pressure during anesthesia should be quickly recognized </a:t>
            </a:r>
          </a:p>
          <a:p>
            <a:r>
              <a:rPr lang="en-US" dirty="0"/>
              <a:t>persistent hypotension in PD can be managed with the α1-adrenoreceptor agonist phenylephrine</a:t>
            </a:r>
            <a:endParaRPr lang="en-IN" dirty="0"/>
          </a:p>
        </p:txBody>
      </p:sp>
      <p:sp>
        <p:nvSpPr>
          <p:cNvPr id="4" name="Rectangle 3">
            <a:extLst>
              <a:ext uri="{FF2B5EF4-FFF2-40B4-BE49-F238E27FC236}">
                <a16:creationId xmlns:a16="http://schemas.microsoft.com/office/drawing/2014/main" id="{1C12F40B-0B58-4A5A-B23C-A52D42310B9F}"/>
              </a:ext>
            </a:extLst>
          </p:cNvPr>
          <p:cNvSpPr/>
          <p:nvPr/>
        </p:nvSpPr>
        <p:spPr>
          <a:xfrm>
            <a:off x="107504" y="5589240"/>
            <a:ext cx="8579296"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Intraoperative hypertension – better to use </a:t>
            </a:r>
            <a:r>
              <a:rPr lang="en-US" sz="2800" dirty="0" err="1"/>
              <a:t>labetolol</a:t>
            </a:r>
            <a:r>
              <a:rPr lang="en-US" sz="2800" dirty="0"/>
              <a:t> – does not cause blood brain barrier </a:t>
            </a:r>
            <a:endParaRPr lang="en-IN" sz="2800" dirty="0"/>
          </a:p>
        </p:txBody>
      </p:sp>
    </p:spTree>
    <p:extLst>
      <p:ext uri="{BB962C8B-B14F-4D97-AF65-F5344CB8AC3E}">
        <p14:creationId xmlns:p14="http://schemas.microsoft.com/office/powerpoint/2010/main" val="28408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CABB-6F06-427B-B0E3-8FC9661CA7C2}"/>
              </a:ext>
            </a:extLst>
          </p:cNvPr>
          <p:cNvSpPr>
            <a:spLocks noGrp="1"/>
          </p:cNvSpPr>
          <p:nvPr>
            <p:ph type="title"/>
          </p:nvPr>
        </p:nvSpPr>
        <p:spPr/>
        <p:txBody>
          <a:bodyPr/>
          <a:lstStyle/>
          <a:p>
            <a:r>
              <a:rPr lang="en-US" dirty="0"/>
              <a:t>Intra op tips</a:t>
            </a:r>
            <a:endParaRPr lang="en-IN" dirty="0"/>
          </a:p>
        </p:txBody>
      </p:sp>
      <p:sp>
        <p:nvSpPr>
          <p:cNvPr id="3" name="Content Placeholder 2">
            <a:extLst>
              <a:ext uri="{FF2B5EF4-FFF2-40B4-BE49-F238E27FC236}">
                <a16:creationId xmlns:a16="http://schemas.microsoft.com/office/drawing/2014/main" id="{7A4481C8-CA03-4438-AA7A-54D095761145}"/>
              </a:ext>
            </a:extLst>
          </p:cNvPr>
          <p:cNvSpPr>
            <a:spLocks noGrp="1"/>
          </p:cNvSpPr>
          <p:nvPr>
            <p:ph idx="1"/>
          </p:nvPr>
        </p:nvSpPr>
        <p:spPr/>
        <p:txBody>
          <a:bodyPr>
            <a:normAutofit fontScale="85000" lnSpcReduction="10000"/>
          </a:bodyPr>
          <a:lstStyle/>
          <a:p>
            <a:endParaRPr lang="en-US" dirty="0"/>
          </a:p>
          <a:p>
            <a:r>
              <a:rPr lang="en-US" dirty="0"/>
              <a:t>Harmonic scalpel – Ok </a:t>
            </a:r>
          </a:p>
          <a:p>
            <a:r>
              <a:rPr lang="en-US" dirty="0"/>
              <a:t>Prefer bipolar diathermy</a:t>
            </a:r>
          </a:p>
          <a:p>
            <a:r>
              <a:rPr lang="en-US" dirty="0"/>
              <a:t>Intravenous fluids to avoid dehydration</a:t>
            </a:r>
          </a:p>
          <a:p>
            <a:r>
              <a:rPr lang="en-US" dirty="0" err="1"/>
              <a:t>Rotigotine</a:t>
            </a:r>
            <a:r>
              <a:rPr lang="en-US" dirty="0"/>
              <a:t> patch  can be initiated and continued after neurology consult</a:t>
            </a:r>
          </a:p>
          <a:p>
            <a:r>
              <a:rPr lang="en-US" b="0" i="0" dirty="0">
                <a:solidFill>
                  <a:srgbClr val="212121"/>
                </a:solidFill>
                <a:effectLst/>
                <a:highlight>
                  <a:srgbClr val="FFFF00"/>
                </a:highlight>
                <a:latin typeface="BlinkMacSystemFont"/>
              </a:rPr>
              <a:t>Dexmedetomidine is an α2-agonist recently proposed as a potentially ideal drug for sedation during the surgical treatment of Parkinson's disease (PD</a:t>
            </a:r>
            <a:r>
              <a:rPr lang="en-US" dirty="0">
                <a:highlight>
                  <a:srgbClr val="FFFF00"/>
                </a:highlight>
              </a:rPr>
              <a:t> </a:t>
            </a:r>
          </a:p>
          <a:p>
            <a:pPr marL="0" indent="0">
              <a:buNone/>
            </a:pPr>
            <a:r>
              <a:rPr lang="en-US" dirty="0"/>
              <a:t> </a:t>
            </a:r>
            <a:endParaRPr lang="en-IN" dirty="0"/>
          </a:p>
        </p:txBody>
      </p:sp>
    </p:spTree>
    <p:extLst>
      <p:ext uri="{BB962C8B-B14F-4D97-AF65-F5344CB8AC3E}">
        <p14:creationId xmlns:p14="http://schemas.microsoft.com/office/powerpoint/2010/main" val="15395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Emergence from </a:t>
            </a:r>
            <a:r>
              <a:rPr lang="en-US" dirty="0" err="1"/>
              <a:t>anaesthesia</a:t>
            </a:r>
            <a:endParaRPr lang="en-US" dirty="0"/>
          </a:p>
        </p:txBody>
      </p:sp>
      <p:sp>
        <p:nvSpPr>
          <p:cNvPr id="3" name="Content Placeholder 2"/>
          <p:cNvSpPr>
            <a:spLocks noGrp="1"/>
          </p:cNvSpPr>
          <p:nvPr>
            <p:ph idx="1"/>
          </p:nvPr>
        </p:nvSpPr>
        <p:spPr>
          <a:xfrm>
            <a:off x="457200" y="1285860"/>
            <a:ext cx="8229600" cy="5383500"/>
          </a:xfrm>
        </p:spPr>
        <p:txBody>
          <a:bodyPr>
            <a:normAutofit fontScale="92500"/>
          </a:bodyPr>
          <a:lstStyle/>
          <a:p>
            <a:r>
              <a:rPr lang="en-US" dirty="0"/>
              <a:t>pathological neurological reflexes, including </a:t>
            </a:r>
            <a:r>
              <a:rPr lang="en-US" dirty="0" err="1"/>
              <a:t>hyperreactive</a:t>
            </a:r>
            <a:r>
              <a:rPr lang="en-US" dirty="0"/>
              <a:t> stretch reflexes, ankle </a:t>
            </a:r>
            <a:r>
              <a:rPr lang="en-US" dirty="0" err="1"/>
              <a:t>clonus</a:t>
            </a:r>
            <a:r>
              <a:rPr lang="en-US" dirty="0"/>
              <a:t>, the </a:t>
            </a:r>
            <a:r>
              <a:rPr lang="en-US" dirty="0" err="1"/>
              <a:t>Babinski</a:t>
            </a:r>
            <a:r>
              <a:rPr lang="en-US" dirty="0"/>
              <a:t> reflex, and </a:t>
            </a:r>
            <a:r>
              <a:rPr lang="en-US" dirty="0" err="1"/>
              <a:t>decerebrate</a:t>
            </a:r>
            <a:r>
              <a:rPr lang="en-US" dirty="0"/>
              <a:t> posturing.</a:t>
            </a:r>
          </a:p>
          <a:p>
            <a:r>
              <a:rPr lang="en-US" dirty="0"/>
              <a:t> Shivering is common after general </a:t>
            </a:r>
            <a:r>
              <a:rPr lang="en-US" dirty="0" err="1"/>
              <a:t>anaesthesia</a:t>
            </a:r>
            <a:endParaRPr lang="en-US" dirty="0"/>
          </a:p>
          <a:p>
            <a:r>
              <a:rPr lang="en-US" dirty="0"/>
              <a:t>Rigidity after both high-dose and lower-dose fentanyl is also well described in normal patients.</a:t>
            </a:r>
          </a:p>
          <a:p>
            <a:r>
              <a:rPr lang="en-US" dirty="0">
                <a:solidFill>
                  <a:srgbClr val="0070C0"/>
                </a:solidFill>
              </a:rPr>
              <a:t>Adequate tidal volume !??  </a:t>
            </a:r>
          </a:p>
          <a:p>
            <a:r>
              <a:rPr lang="en-US" dirty="0"/>
              <a:t>Patients with Parkinson‘s disease are more prone to postoperative confusion and hallucinations</a:t>
            </a:r>
          </a:p>
          <a:p>
            <a:r>
              <a:rPr lang="en-US" dirty="0"/>
              <a:t>Same risk of aspiration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nodeType="clickEffect">
                                  <p:stCondLst>
                                    <p:cond delay="0"/>
                                  </p:stCondLst>
                                  <p:childTnLst>
                                    <p:animClr clrSpc="rgb" dir="cw">
                                      <p:cBhvr override="childStyle">
                                        <p:cTn id="16" dur="250" autoRev="1" fill="remove"/>
                                        <p:tgtEl>
                                          <p:spTgt spid="3">
                                            <p:txEl>
                                              <p:pRg st="3" end="3"/>
                                            </p:txEl>
                                          </p:spTgt>
                                        </p:tgtEl>
                                        <p:attrNameLst>
                                          <p:attrName>style.color</p:attrName>
                                        </p:attrNameLst>
                                      </p:cBhvr>
                                      <p:to>
                                        <a:schemeClr val="bg1"/>
                                      </p:to>
                                    </p:animClr>
                                    <p:animClr clrSpc="rgb" dir="cw">
                                      <p:cBhvr>
                                        <p:cTn id="17" dur="250" autoRev="1" fill="remove"/>
                                        <p:tgtEl>
                                          <p:spTgt spid="3">
                                            <p:txEl>
                                              <p:pRg st="3" end="3"/>
                                            </p:txEl>
                                          </p:spTgt>
                                        </p:tgtEl>
                                        <p:attrNameLst>
                                          <p:attrName>fillcolor</p:attrName>
                                        </p:attrNameLst>
                                      </p:cBhvr>
                                      <p:to>
                                        <a:schemeClr val="bg1"/>
                                      </p:to>
                                    </p:animClr>
                                    <p:set>
                                      <p:cBhvr>
                                        <p:cTn id="18" dur="250" autoRev="1" fill="remove"/>
                                        <p:tgtEl>
                                          <p:spTgt spid="3">
                                            <p:txEl>
                                              <p:pRg st="3" end="3"/>
                                            </p:txEl>
                                          </p:spTgt>
                                        </p:tgtEl>
                                        <p:attrNameLst>
                                          <p:attrName>fill.type</p:attrName>
                                        </p:attrNameLst>
                                      </p:cBhvr>
                                      <p:to>
                                        <p:strVal val="solid"/>
                                      </p:to>
                                    </p:set>
                                    <p:set>
                                      <p:cBhvr>
                                        <p:cTn id="19" dur="250" autoRev="1" fill="remove"/>
                                        <p:tgtEl>
                                          <p:spTgt spid="3">
                                            <p:txEl>
                                              <p:pRg st="3" end="3"/>
                                            </p:txEl>
                                          </p:spTgt>
                                        </p:tgtEl>
                                        <p:attrNameLst>
                                          <p:attrName>fill.on</p:attrName>
                                        </p:attrNameLst>
                                      </p:cBhvr>
                                      <p:to>
                                        <p:strVal val="true"/>
                                      </p:to>
                                    </p:set>
                                  </p:childTnLst>
                                </p:cTn>
                              </p:par>
                              <p:par>
                                <p:cTn id="20" presetID="1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2A4640-8492-4838-98E1-C91F9DAC07C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72F7A5A-3774-4E37-A63C-15D7F841AB64}"/>
              </a:ext>
            </a:extLst>
          </p:cNvPr>
          <p:cNvSpPr>
            <a:spLocks noGrp="1"/>
          </p:cNvSpPr>
          <p:nvPr>
            <p:ph sz="half" idx="1"/>
          </p:nvPr>
        </p:nvSpPr>
        <p:spPr>
          <a:xfrm>
            <a:off x="457200" y="1600200"/>
            <a:ext cx="3178696" cy="4525963"/>
          </a:xfrm>
        </p:spPr>
        <p:txBody>
          <a:bodyPr/>
          <a:lstStyle/>
          <a:p>
            <a:r>
              <a:rPr lang="en-US" dirty="0"/>
              <a:t>Chest physiotherapy and breathing exercises for all the thoracic and upper abdominal surgeries should be instituted to avoid respiratory infections</a:t>
            </a:r>
          </a:p>
          <a:p>
            <a:endParaRPr lang="en-IN" dirty="0"/>
          </a:p>
        </p:txBody>
      </p:sp>
      <p:sp>
        <p:nvSpPr>
          <p:cNvPr id="9" name="Content Placeholder 8">
            <a:extLst>
              <a:ext uri="{FF2B5EF4-FFF2-40B4-BE49-F238E27FC236}">
                <a16:creationId xmlns:a16="http://schemas.microsoft.com/office/drawing/2014/main" id="{CE423996-4A9A-464E-8CE3-51D74A60A770}"/>
              </a:ext>
            </a:extLst>
          </p:cNvPr>
          <p:cNvSpPr>
            <a:spLocks noGrp="1"/>
          </p:cNvSpPr>
          <p:nvPr>
            <p:ph sz="half" idx="2"/>
          </p:nvPr>
        </p:nvSpPr>
        <p:spPr/>
        <p:txBody>
          <a:bodyPr/>
          <a:lstStyle/>
          <a:p>
            <a:endParaRPr lang="en-IN"/>
          </a:p>
        </p:txBody>
      </p:sp>
      <p:pic>
        <p:nvPicPr>
          <p:cNvPr id="5" name="Picture 4">
            <a:extLst>
              <a:ext uri="{FF2B5EF4-FFF2-40B4-BE49-F238E27FC236}">
                <a16:creationId xmlns:a16="http://schemas.microsoft.com/office/drawing/2014/main" id="{9D0C7D46-4FD7-414B-AB28-C94DF315C107}"/>
              </a:ext>
            </a:extLst>
          </p:cNvPr>
          <p:cNvPicPr>
            <a:picLocks noChangeAspect="1"/>
          </p:cNvPicPr>
          <p:nvPr/>
        </p:nvPicPr>
        <p:blipFill>
          <a:blip r:embed="rId2"/>
          <a:stretch>
            <a:fillRect/>
          </a:stretch>
        </p:blipFill>
        <p:spPr>
          <a:xfrm>
            <a:off x="4888458" y="4094744"/>
            <a:ext cx="3558084" cy="2753109"/>
          </a:xfrm>
          <a:prstGeom prst="rect">
            <a:avLst/>
          </a:prstGeom>
        </p:spPr>
      </p:pic>
      <p:pic>
        <p:nvPicPr>
          <p:cNvPr id="7" name="Picture 6">
            <a:extLst>
              <a:ext uri="{FF2B5EF4-FFF2-40B4-BE49-F238E27FC236}">
                <a16:creationId xmlns:a16="http://schemas.microsoft.com/office/drawing/2014/main" id="{4486731E-7D14-4B0E-98AE-C0A42EF230A4}"/>
              </a:ext>
            </a:extLst>
          </p:cNvPr>
          <p:cNvPicPr>
            <a:picLocks noChangeAspect="1"/>
          </p:cNvPicPr>
          <p:nvPr/>
        </p:nvPicPr>
        <p:blipFill>
          <a:blip r:embed="rId3"/>
          <a:stretch>
            <a:fillRect/>
          </a:stretch>
        </p:blipFill>
        <p:spPr>
          <a:xfrm>
            <a:off x="3563888" y="274638"/>
            <a:ext cx="5468113" cy="3515216"/>
          </a:xfrm>
          <a:prstGeom prst="rect">
            <a:avLst/>
          </a:prstGeom>
        </p:spPr>
      </p:pic>
    </p:spTree>
    <p:extLst>
      <p:ext uri="{BB962C8B-B14F-4D97-AF65-F5344CB8AC3E}">
        <p14:creationId xmlns:p14="http://schemas.microsoft.com/office/powerpoint/2010/main" val="424324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t>
            </a:r>
          </a:p>
        </p:txBody>
      </p:sp>
      <p:sp>
        <p:nvSpPr>
          <p:cNvPr id="3" name="Content Placeholder 2"/>
          <p:cNvSpPr>
            <a:spLocks noGrp="1"/>
          </p:cNvSpPr>
          <p:nvPr>
            <p:ph idx="1"/>
          </p:nvPr>
        </p:nvSpPr>
        <p:spPr>
          <a:xfrm>
            <a:off x="428596" y="1214422"/>
            <a:ext cx="8258204" cy="5429288"/>
          </a:xfrm>
        </p:spPr>
        <p:txBody>
          <a:bodyPr>
            <a:normAutofit/>
          </a:bodyPr>
          <a:lstStyle/>
          <a:p>
            <a:pPr algn="just"/>
            <a:r>
              <a:rPr lang="en-US" dirty="0"/>
              <a:t> It avoids the effects of general </a:t>
            </a:r>
            <a:r>
              <a:rPr lang="en-US" dirty="0" err="1"/>
              <a:t>anaesthetics</a:t>
            </a:r>
            <a:r>
              <a:rPr lang="en-US" dirty="0"/>
              <a:t> and neuromuscular blocking drugs, which may</a:t>
            </a:r>
          </a:p>
          <a:p>
            <a:pPr algn="just">
              <a:buNone/>
            </a:pPr>
            <a:r>
              <a:rPr lang="en-US" dirty="0"/>
              <a:t>       mask tremor.</a:t>
            </a:r>
          </a:p>
          <a:p>
            <a:pPr algn="just"/>
            <a:r>
              <a:rPr lang="en-US" dirty="0"/>
              <a:t>     Aspiration - less</a:t>
            </a:r>
          </a:p>
          <a:p>
            <a:pPr algn="just"/>
            <a:r>
              <a:rPr lang="en-US" dirty="0"/>
              <a:t>    If sedation is required, </a:t>
            </a:r>
            <a:r>
              <a:rPr lang="en-US" dirty="0" err="1"/>
              <a:t>diphenhydramine</a:t>
            </a:r>
            <a:r>
              <a:rPr lang="en-US" dirty="0"/>
              <a:t>-ok              </a:t>
            </a:r>
          </a:p>
          <a:p>
            <a:pPr algn="just"/>
            <a:r>
              <a:rPr lang="en-US" dirty="0"/>
              <a:t>    postoperative nausea and vomiting is less </a:t>
            </a:r>
          </a:p>
          <a:p>
            <a:pPr algn="just"/>
            <a:r>
              <a:rPr lang="en-US" dirty="0"/>
              <a:t>     Drug continuation easy </a:t>
            </a:r>
          </a:p>
          <a:p>
            <a:pPr algn="just"/>
            <a:r>
              <a:rPr lang="en-US" dirty="0"/>
              <a:t>     post op </a:t>
            </a:r>
            <a:r>
              <a:rPr lang="en-US" dirty="0" err="1"/>
              <a:t>atelectasis</a:t>
            </a:r>
            <a:r>
              <a:rPr lang="en-US" dirty="0"/>
              <a:t> – less </a:t>
            </a: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problems </a:t>
            </a: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a:t>Excessive movement can be a problem for surgeries performed with local or regional </a:t>
            </a:r>
            <a:r>
              <a:rPr lang="en-US" dirty="0" err="1"/>
              <a:t>anaesthesia</a:t>
            </a:r>
            <a:r>
              <a:rPr lang="en-US" dirty="0"/>
              <a:t>. </a:t>
            </a:r>
          </a:p>
          <a:p>
            <a:pPr algn="just">
              <a:lnSpc>
                <a:spcPct val="150000"/>
              </a:lnSpc>
            </a:pPr>
            <a:r>
              <a:rPr lang="en-US" dirty="0"/>
              <a:t>Tremors – regional – can affect procedure , monitoring – still patient ?? </a:t>
            </a:r>
          </a:p>
          <a:p>
            <a:pPr algn="just">
              <a:lnSpc>
                <a:spcPct val="150000"/>
              </a:lnSpc>
            </a:pPr>
            <a:r>
              <a:rPr lang="en-US" dirty="0"/>
              <a:t>Can give oral </a:t>
            </a:r>
            <a:r>
              <a:rPr lang="en-US" dirty="0" err="1"/>
              <a:t>syndopa</a:t>
            </a:r>
            <a:r>
              <a:rPr lang="en-US" dirty="0"/>
              <a:t> – twenty minutes to act </a:t>
            </a:r>
          </a:p>
          <a:p>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op considerations </a:t>
            </a:r>
          </a:p>
        </p:txBody>
      </p:sp>
      <p:sp>
        <p:nvSpPr>
          <p:cNvPr id="3" name="Content Placeholder 2"/>
          <p:cNvSpPr>
            <a:spLocks noGrp="1"/>
          </p:cNvSpPr>
          <p:nvPr>
            <p:ph idx="1"/>
          </p:nvPr>
        </p:nvSpPr>
        <p:spPr/>
        <p:txBody>
          <a:bodyPr>
            <a:normAutofit fontScale="85000" lnSpcReduction="10000"/>
          </a:bodyPr>
          <a:lstStyle/>
          <a:p>
            <a:r>
              <a:rPr lang="en-US" sz="3300" dirty="0"/>
              <a:t>Strict vigilance of the hemodynamic and respiratory parameters in the immediate postoperative period</a:t>
            </a:r>
          </a:p>
          <a:p>
            <a:r>
              <a:rPr lang="en-US" sz="3300" dirty="0">
                <a:highlight>
                  <a:srgbClr val="FFFF00"/>
                </a:highlight>
              </a:rPr>
              <a:t>Care must be taken to start antiparkinsonian drugs as soon as possible</a:t>
            </a:r>
            <a:r>
              <a:rPr lang="en-US" sz="3300" dirty="0"/>
              <a:t>, - ileus – small bowel </a:t>
            </a:r>
            <a:r>
              <a:rPr lang="en-US" sz="3300" dirty="0" err="1"/>
              <a:t>absorbtion</a:t>
            </a:r>
            <a:r>
              <a:rPr lang="en-US" sz="3300" dirty="0"/>
              <a:t> </a:t>
            </a:r>
          </a:p>
          <a:p>
            <a:r>
              <a:rPr lang="en-US" sz="3300" dirty="0"/>
              <a:t>Proper postoperative analgesia with multimodal analgesics or with strong NSAIDs should be provided according to the type of surgery.</a:t>
            </a:r>
          </a:p>
          <a:p>
            <a:r>
              <a:rPr lang="en-US" sz="3300" dirty="0"/>
              <a:t>Chest physiotherapy and breathing exercises for all the thoracic and upper abdominal surgeries should be instituted to avoid respiratory infections.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1988-4379-41A7-A2B4-E5EBB45BD33C}"/>
              </a:ext>
            </a:extLst>
          </p:cNvPr>
          <p:cNvSpPr>
            <a:spLocks noGrp="1"/>
          </p:cNvSpPr>
          <p:nvPr>
            <p:ph type="title"/>
          </p:nvPr>
        </p:nvSpPr>
        <p:spPr/>
        <p:txBody>
          <a:bodyPr/>
          <a:lstStyle/>
          <a:p>
            <a:r>
              <a:rPr lang="en-US" dirty="0"/>
              <a:t>Basic symptoms </a:t>
            </a:r>
            <a:endParaRPr lang="en-IN" dirty="0"/>
          </a:p>
        </p:txBody>
      </p:sp>
      <p:sp>
        <p:nvSpPr>
          <p:cNvPr id="3" name="Content Placeholder 2">
            <a:extLst>
              <a:ext uri="{FF2B5EF4-FFF2-40B4-BE49-F238E27FC236}">
                <a16:creationId xmlns:a16="http://schemas.microsoft.com/office/drawing/2014/main" id="{9E771064-3F87-4EB7-A7A6-02CA9733CEB0}"/>
              </a:ext>
            </a:extLst>
          </p:cNvPr>
          <p:cNvSpPr>
            <a:spLocks noGrp="1"/>
          </p:cNvSpPr>
          <p:nvPr>
            <p:ph idx="1"/>
          </p:nvPr>
        </p:nvSpPr>
        <p:spPr/>
        <p:txBody>
          <a:bodyPr>
            <a:normAutofit lnSpcReduction="10000"/>
          </a:bodyPr>
          <a:lstStyle/>
          <a:p>
            <a:r>
              <a:rPr lang="en-US" dirty="0"/>
              <a:t>tremor at rest, </a:t>
            </a:r>
          </a:p>
          <a:p>
            <a:r>
              <a:rPr lang="en-US" dirty="0"/>
              <a:t>rigidity,</a:t>
            </a:r>
          </a:p>
          <a:p>
            <a:r>
              <a:rPr lang="en-US" dirty="0"/>
              <a:t> bradykinesia, </a:t>
            </a:r>
          </a:p>
          <a:p>
            <a:r>
              <a:rPr lang="en-US" dirty="0"/>
              <a:t>postural instability</a:t>
            </a:r>
          </a:p>
          <a:p>
            <a:endParaRPr lang="en-US" dirty="0"/>
          </a:p>
          <a:p>
            <a:r>
              <a:rPr lang="en-US" dirty="0"/>
              <a:t>Shaking palsy </a:t>
            </a:r>
          </a:p>
          <a:p>
            <a:r>
              <a:rPr lang="en-US" dirty="0"/>
              <a:t>The turn after walking is difficult </a:t>
            </a:r>
          </a:p>
          <a:p>
            <a:r>
              <a:rPr lang="en-US" dirty="0"/>
              <a:t>They cannot walk but they can run </a:t>
            </a:r>
            <a:endParaRPr lang="en-IN" dirty="0"/>
          </a:p>
        </p:txBody>
      </p:sp>
    </p:spTree>
    <p:extLst>
      <p:ext uri="{BB962C8B-B14F-4D97-AF65-F5344CB8AC3E}">
        <p14:creationId xmlns:p14="http://schemas.microsoft.com/office/powerpoint/2010/main" val="5835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0D00-AAF8-497E-8E18-F814FA24ED39}"/>
              </a:ext>
            </a:extLst>
          </p:cNvPr>
          <p:cNvSpPr>
            <a:spLocks noGrp="1"/>
          </p:cNvSpPr>
          <p:nvPr>
            <p:ph type="title"/>
          </p:nvPr>
        </p:nvSpPr>
        <p:spPr/>
        <p:txBody>
          <a:bodyPr/>
          <a:lstStyle/>
          <a:p>
            <a:r>
              <a:rPr lang="en-US" dirty="0"/>
              <a:t>Tremors !! ?? </a:t>
            </a:r>
            <a:endParaRPr lang="en-IN" dirty="0"/>
          </a:p>
        </p:txBody>
      </p:sp>
      <p:pic>
        <p:nvPicPr>
          <p:cNvPr id="5" name="Content Placeholder 4">
            <a:extLst>
              <a:ext uri="{FF2B5EF4-FFF2-40B4-BE49-F238E27FC236}">
                <a16:creationId xmlns:a16="http://schemas.microsoft.com/office/drawing/2014/main" id="{99045EE4-7414-4F6B-96DB-C0A655491BBA}"/>
              </a:ext>
            </a:extLst>
          </p:cNvPr>
          <p:cNvPicPr>
            <a:picLocks noGrp="1" noChangeAspect="1"/>
          </p:cNvPicPr>
          <p:nvPr>
            <p:ph idx="1"/>
          </p:nvPr>
        </p:nvPicPr>
        <p:blipFill>
          <a:blip r:embed="rId2"/>
          <a:stretch>
            <a:fillRect/>
          </a:stretch>
        </p:blipFill>
        <p:spPr>
          <a:xfrm>
            <a:off x="1700304" y="1988840"/>
            <a:ext cx="5752016" cy="3754310"/>
          </a:xfrm>
        </p:spPr>
      </p:pic>
    </p:spTree>
    <p:extLst>
      <p:ext uri="{BB962C8B-B14F-4D97-AF65-F5344CB8AC3E}">
        <p14:creationId xmlns:p14="http://schemas.microsoft.com/office/powerpoint/2010/main" val="3279361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D946-F5F4-4CD7-9BFE-684D337CDD3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1D7B075-8A72-4074-979D-C22AFFB8FF4B}"/>
              </a:ext>
            </a:extLst>
          </p:cNvPr>
          <p:cNvSpPr>
            <a:spLocks noGrp="1"/>
          </p:cNvSpPr>
          <p:nvPr>
            <p:ph idx="1"/>
          </p:nvPr>
        </p:nvSpPr>
        <p:spPr/>
        <p:txBody>
          <a:bodyPr/>
          <a:lstStyle/>
          <a:p>
            <a:r>
              <a:rPr lang="en-US" dirty="0"/>
              <a:t>Mobilize early </a:t>
            </a:r>
          </a:p>
          <a:p>
            <a:endParaRPr lang="en-US" dirty="0"/>
          </a:p>
          <a:p>
            <a:r>
              <a:rPr lang="en-US" dirty="0"/>
              <a:t>But beware of falls </a:t>
            </a:r>
          </a:p>
          <a:p>
            <a:endParaRPr lang="en-US" dirty="0"/>
          </a:p>
          <a:p>
            <a:r>
              <a:rPr lang="en-US" dirty="0"/>
              <a:t>Immobile - think of heparin ! </a:t>
            </a:r>
            <a:endParaRPr lang="en-IN" dirty="0"/>
          </a:p>
        </p:txBody>
      </p:sp>
    </p:spTree>
    <p:extLst>
      <p:ext uri="{BB962C8B-B14F-4D97-AF65-F5344CB8AC3E}">
        <p14:creationId xmlns:p14="http://schemas.microsoft.com/office/powerpoint/2010/main" val="2368220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A6F-86E3-4347-AEAE-25C273EFB862}"/>
              </a:ext>
            </a:extLst>
          </p:cNvPr>
          <p:cNvSpPr>
            <a:spLocks noGrp="1"/>
          </p:cNvSpPr>
          <p:nvPr>
            <p:ph type="title"/>
          </p:nvPr>
        </p:nvSpPr>
        <p:spPr/>
        <p:txBody>
          <a:bodyPr/>
          <a:lstStyle/>
          <a:p>
            <a:r>
              <a:rPr lang="en-US" dirty="0"/>
              <a:t>Post op fever </a:t>
            </a:r>
            <a:endParaRPr lang="en-IN" dirty="0"/>
          </a:p>
        </p:txBody>
      </p:sp>
      <p:pic>
        <p:nvPicPr>
          <p:cNvPr id="1026" name="Picture 2" descr="Tumours of the Urinary System | OncologyPRO">
            <a:extLst>
              <a:ext uri="{FF2B5EF4-FFF2-40B4-BE49-F238E27FC236}">
                <a16:creationId xmlns:a16="http://schemas.microsoft.com/office/drawing/2014/main" id="{BFF72332-E071-40A5-ACA6-1DC2997407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5953" y="1600200"/>
            <a:ext cx="311209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81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C14E-4C67-4561-B5EA-D87E8601E1BA}"/>
              </a:ext>
            </a:extLst>
          </p:cNvPr>
          <p:cNvSpPr>
            <a:spLocks noGrp="1"/>
          </p:cNvSpPr>
          <p:nvPr>
            <p:ph type="title"/>
          </p:nvPr>
        </p:nvSpPr>
        <p:spPr>
          <a:xfrm>
            <a:off x="323528" y="274638"/>
            <a:ext cx="8363272" cy="1143000"/>
          </a:xfrm>
        </p:spPr>
        <p:txBody>
          <a:bodyPr>
            <a:normAutofit fontScale="90000"/>
          </a:bodyPr>
          <a:lstStyle/>
          <a:p>
            <a:r>
              <a:rPr lang="en-US" dirty="0"/>
              <a:t>Think of old age and other comorbid illness </a:t>
            </a:r>
            <a:endParaRPr lang="en-IN" dirty="0"/>
          </a:p>
        </p:txBody>
      </p:sp>
      <p:pic>
        <p:nvPicPr>
          <p:cNvPr id="1026" name="Picture 2" descr="Jamuna (actress) - Wikipedia">
            <a:extLst>
              <a:ext uri="{FF2B5EF4-FFF2-40B4-BE49-F238E27FC236}">
                <a16:creationId xmlns:a16="http://schemas.microsoft.com/office/drawing/2014/main" id="{4A5F2C23-025F-4B29-AE96-FE1AD59A91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1" y="1600200"/>
            <a:ext cx="38345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972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C6CD-1CDD-4DBE-8D61-93629940CE0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B81FF71-F135-435C-BE9D-0255B30CFFF2}"/>
              </a:ext>
            </a:extLst>
          </p:cNvPr>
          <p:cNvPicPr>
            <a:picLocks noGrp="1" noChangeAspect="1"/>
          </p:cNvPicPr>
          <p:nvPr>
            <p:ph idx="1"/>
          </p:nvPr>
        </p:nvPicPr>
        <p:blipFill>
          <a:blip r:embed="rId2"/>
          <a:stretch>
            <a:fillRect/>
          </a:stretch>
        </p:blipFill>
        <p:spPr>
          <a:xfrm>
            <a:off x="-7884" y="0"/>
            <a:ext cx="9151884" cy="7603282"/>
          </a:xfrm>
        </p:spPr>
      </p:pic>
      <p:pic>
        <p:nvPicPr>
          <p:cNvPr id="7" name="Picture 6">
            <a:extLst>
              <a:ext uri="{FF2B5EF4-FFF2-40B4-BE49-F238E27FC236}">
                <a16:creationId xmlns:a16="http://schemas.microsoft.com/office/drawing/2014/main" id="{B2FBC80C-4C88-4921-ACA6-B3E6DCCCD354}"/>
              </a:ext>
            </a:extLst>
          </p:cNvPr>
          <p:cNvPicPr>
            <a:picLocks noChangeAspect="1"/>
          </p:cNvPicPr>
          <p:nvPr/>
        </p:nvPicPr>
        <p:blipFill>
          <a:blip r:embed="rId3"/>
          <a:stretch>
            <a:fillRect/>
          </a:stretch>
        </p:blipFill>
        <p:spPr>
          <a:xfrm>
            <a:off x="0" y="188640"/>
            <a:ext cx="9144000" cy="6394722"/>
          </a:xfrm>
          <a:prstGeom prst="rect">
            <a:avLst/>
          </a:prstGeom>
        </p:spPr>
      </p:pic>
      <p:pic>
        <p:nvPicPr>
          <p:cNvPr id="9" name="Picture 8">
            <a:extLst>
              <a:ext uri="{FF2B5EF4-FFF2-40B4-BE49-F238E27FC236}">
                <a16:creationId xmlns:a16="http://schemas.microsoft.com/office/drawing/2014/main" id="{2C1306D1-746D-4AD2-896E-1F27E5AE36D5}"/>
              </a:ext>
            </a:extLst>
          </p:cNvPr>
          <p:cNvPicPr>
            <a:picLocks noChangeAspect="1"/>
          </p:cNvPicPr>
          <p:nvPr/>
        </p:nvPicPr>
        <p:blipFill>
          <a:blip r:embed="rId4"/>
          <a:stretch>
            <a:fillRect/>
          </a:stretch>
        </p:blipFill>
        <p:spPr>
          <a:xfrm>
            <a:off x="143943" y="332656"/>
            <a:ext cx="9144000" cy="6583362"/>
          </a:xfrm>
          <a:prstGeom prst="rect">
            <a:avLst/>
          </a:prstGeom>
        </p:spPr>
      </p:pic>
      <p:pic>
        <p:nvPicPr>
          <p:cNvPr id="11" name="Picture 10">
            <a:extLst>
              <a:ext uri="{FF2B5EF4-FFF2-40B4-BE49-F238E27FC236}">
                <a16:creationId xmlns:a16="http://schemas.microsoft.com/office/drawing/2014/main" id="{D92D5AE1-437E-4A63-B347-E817AA3238D7}"/>
              </a:ext>
            </a:extLst>
          </p:cNvPr>
          <p:cNvPicPr>
            <a:picLocks noChangeAspect="1"/>
          </p:cNvPicPr>
          <p:nvPr/>
        </p:nvPicPr>
        <p:blipFill>
          <a:blip r:embed="rId5"/>
          <a:stretch>
            <a:fillRect/>
          </a:stretch>
        </p:blipFill>
        <p:spPr>
          <a:xfrm>
            <a:off x="71972" y="277883"/>
            <a:ext cx="9144000" cy="6394722"/>
          </a:xfrm>
          <a:prstGeom prst="rect">
            <a:avLst/>
          </a:prstGeom>
        </p:spPr>
      </p:pic>
    </p:spTree>
    <p:extLst>
      <p:ext uri="{BB962C8B-B14F-4D97-AF65-F5344CB8AC3E}">
        <p14:creationId xmlns:p14="http://schemas.microsoft.com/office/powerpoint/2010/main" val="91514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live the ISA - Thank you all </a:t>
            </a:r>
          </a:p>
        </p:txBody>
      </p:sp>
      <p:sp>
        <p:nvSpPr>
          <p:cNvPr id="4" name="Content Placeholder 3">
            <a:extLst>
              <a:ext uri="{FF2B5EF4-FFF2-40B4-BE49-F238E27FC236}">
                <a16:creationId xmlns:a16="http://schemas.microsoft.com/office/drawing/2014/main" id="{87FAC50A-4B65-47E3-9534-1F22EF6044C0}"/>
              </a:ext>
            </a:extLst>
          </p:cNvPr>
          <p:cNvSpPr>
            <a:spLocks noGrp="1"/>
          </p:cNvSpPr>
          <p:nvPr>
            <p:ph idx="1"/>
          </p:nvPr>
        </p:nvSpPr>
        <p:spPr>
          <a:xfrm>
            <a:off x="457200" y="1600200"/>
            <a:ext cx="8229600" cy="4853136"/>
          </a:xfrm>
        </p:spPr>
        <p:txBody>
          <a:bodyPr>
            <a:normAutofit fontScale="92500" lnSpcReduction="20000"/>
          </a:bodyPr>
          <a:lstStyle/>
          <a:p>
            <a:r>
              <a:rPr lang="en-US" dirty="0"/>
              <a:t>Usually I get hip/ortho/cataract   - rarely Ca stomach </a:t>
            </a:r>
          </a:p>
          <a:p>
            <a:r>
              <a:rPr lang="en-US" dirty="0"/>
              <a:t>Continue all drugs stop </a:t>
            </a:r>
            <a:r>
              <a:rPr lang="en-US" dirty="0" err="1"/>
              <a:t>rasalect</a:t>
            </a:r>
            <a:r>
              <a:rPr lang="en-US" dirty="0"/>
              <a:t> </a:t>
            </a:r>
          </a:p>
          <a:p>
            <a:r>
              <a:rPr lang="en-US" dirty="0"/>
              <a:t>Good block ( PENG or IPACK ) </a:t>
            </a:r>
          </a:p>
          <a:p>
            <a:r>
              <a:rPr lang="en-US" dirty="0"/>
              <a:t>Spinal fentanyl with bupivacaine – SCBPB – IV clonidine </a:t>
            </a:r>
          </a:p>
          <a:p>
            <a:r>
              <a:rPr lang="en-US" dirty="0"/>
              <a:t>Creatinine and ketorolac </a:t>
            </a:r>
          </a:p>
          <a:p>
            <a:r>
              <a:rPr lang="en-US" dirty="0"/>
              <a:t>Oral para and </a:t>
            </a:r>
            <a:r>
              <a:rPr lang="en-US" dirty="0" err="1"/>
              <a:t>flupirtine</a:t>
            </a:r>
            <a:r>
              <a:rPr lang="en-US" dirty="0"/>
              <a:t> – oral tramadol ?? ! </a:t>
            </a:r>
          </a:p>
          <a:p>
            <a:r>
              <a:rPr lang="en-US" dirty="0"/>
              <a:t>Immediately continue the drugs or benzodiazepines for hallucinations </a:t>
            </a:r>
          </a:p>
          <a:p>
            <a:r>
              <a:rPr lang="en-US" dirty="0"/>
              <a:t>No haloperidol !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F73E-2172-40C7-A42B-B45900A46676}"/>
              </a:ext>
            </a:extLst>
          </p:cNvPr>
          <p:cNvSpPr>
            <a:spLocks noGrp="1"/>
          </p:cNvSpPr>
          <p:nvPr>
            <p:ph type="title"/>
          </p:nvPr>
        </p:nvSpPr>
        <p:spPr/>
        <p:txBody>
          <a:bodyPr/>
          <a:lstStyle/>
          <a:p>
            <a:r>
              <a:rPr lang="en-US" dirty="0"/>
              <a:t>Non Motor </a:t>
            </a:r>
            <a:r>
              <a:rPr lang="en-US" dirty="0" err="1"/>
              <a:t>Symtoms</a:t>
            </a:r>
            <a:r>
              <a:rPr lang="en-US" dirty="0"/>
              <a:t>  </a:t>
            </a:r>
            <a:endParaRPr lang="en-IN" dirty="0"/>
          </a:p>
        </p:txBody>
      </p:sp>
      <p:sp>
        <p:nvSpPr>
          <p:cNvPr id="3" name="Content Placeholder 2">
            <a:extLst>
              <a:ext uri="{FF2B5EF4-FFF2-40B4-BE49-F238E27FC236}">
                <a16:creationId xmlns:a16="http://schemas.microsoft.com/office/drawing/2014/main" id="{1D681931-C686-40AA-B8D3-32165FE5D468}"/>
              </a:ext>
            </a:extLst>
          </p:cNvPr>
          <p:cNvSpPr>
            <a:spLocks noGrp="1"/>
          </p:cNvSpPr>
          <p:nvPr>
            <p:ph idx="1"/>
          </p:nvPr>
        </p:nvSpPr>
        <p:spPr>
          <a:xfrm>
            <a:off x="323528" y="1556792"/>
            <a:ext cx="8363272" cy="5026570"/>
          </a:xfrm>
        </p:spPr>
        <p:txBody>
          <a:bodyPr>
            <a:normAutofit/>
          </a:bodyPr>
          <a:lstStyle/>
          <a:p>
            <a:r>
              <a:rPr lang="en-US" sz="2800" b="0" i="0" dirty="0">
                <a:solidFill>
                  <a:srgbClr val="3E3D40"/>
                </a:solidFill>
                <a:effectLst/>
                <a:latin typeface="Times New Roman" panose="02020603050405020304" pitchFamily="18" charset="0"/>
                <a:cs typeface="Times New Roman" panose="02020603050405020304" pitchFamily="18" charset="0"/>
              </a:rPr>
              <a:t>urinary dysfunctions (82.6%), </a:t>
            </a:r>
          </a:p>
          <a:p>
            <a:r>
              <a:rPr lang="en-US" sz="2800" b="0" i="0" dirty="0">
                <a:solidFill>
                  <a:srgbClr val="3E3D40"/>
                </a:solidFill>
                <a:effectLst/>
                <a:latin typeface="Times New Roman" panose="02020603050405020304" pitchFamily="18" charset="0"/>
                <a:cs typeface="Times New Roman" panose="02020603050405020304" pitchFamily="18" charset="0"/>
              </a:rPr>
              <a:t>sleep (80.6%), </a:t>
            </a:r>
          </a:p>
          <a:p>
            <a:r>
              <a:rPr lang="en-US" sz="2800" b="0" i="0" dirty="0">
                <a:solidFill>
                  <a:srgbClr val="3E3D40"/>
                </a:solidFill>
                <a:effectLst/>
                <a:latin typeface="Times New Roman" panose="02020603050405020304" pitchFamily="18" charset="0"/>
                <a:cs typeface="Times New Roman" panose="02020603050405020304" pitchFamily="18" charset="0"/>
              </a:rPr>
              <a:t>gastrointestinal (80%) disorders.</a:t>
            </a:r>
          </a:p>
          <a:p>
            <a:r>
              <a:rPr lang="en-US" sz="2800" b="0" i="0" dirty="0">
                <a:solidFill>
                  <a:srgbClr val="3E3D40"/>
                </a:solidFill>
                <a:effectLst/>
                <a:latin typeface="Times New Roman" panose="02020603050405020304" pitchFamily="18" charset="0"/>
                <a:cs typeface="Times New Roman" panose="02020603050405020304" pitchFamily="18" charset="0"/>
              </a:rPr>
              <a:t> </a:t>
            </a:r>
            <a:r>
              <a:rPr lang="en-US" sz="2800" b="0" i="0" dirty="0">
                <a:solidFill>
                  <a:srgbClr val="002060"/>
                </a:solidFill>
                <a:effectLst/>
                <a:latin typeface="Times New Roman" panose="02020603050405020304" pitchFamily="18" charset="0"/>
                <a:cs typeface="Times New Roman" panose="02020603050405020304" pitchFamily="18" charset="0"/>
              </a:rPr>
              <a:t>autonomic dysfunctions were also frequent: </a:t>
            </a:r>
          </a:p>
          <a:p>
            <a:r>
              <a:rPr lang="en-US" sz="2800" b="0" i="0" dirty="0">
                <a:solidFill>
                  <a:srgbClr val="002060"/>
                </a:solidFill>
                <a:effectLst/>
                <a:latin typeface="Times New Roman" panose="02020603050405020304" pitchFamily="18" charset="0"/>
                <a:cs typeface="Times New Roman" panose="02020603050405020304" pitchFamily="18" charset="0"/>
              </a:rPr>
              <a:t>thermoregulatory dysfunctions 58.6%, </a:t>
            </a:r>
          </a:p>
          <a:p>
            <a:r>
              <a:rPr lang="en-US" sz="2800" b="0" i="0" dirty="0">
                <a:solidFill>
                  <a:srgbClr val="3E3D40"/>
                </a:solidFill>
                <a:effectLst/>
                <a:latin typeface="Times New Roman" panose="02020603050405020304" pitchFamily="18" charset="0"/>
                <a:cs typeface="Times New Roman" panose="02020603050405020304" pitchFamily="18" charset="0"/>
              </a:rPr>
              <a:t>cardiovascular 50.9%, </a:t>
            </a:r>
          </a:p>
          <a:p>
            <a:r>
              <a:rPr lang="en-US" sz="2800" b="0" i="0" dirty="0">
                <a:solidFill>
                  <a:srgbClr val="3E3D40"/>
                </a:solidFill>
                <a:effectLst/>
                <a:latin typeface="Times New Roman" panose="02020603050405020304" pitchFamily="18" charset="0"/>
                <a:cs typeface="Times New Roman" panose="02020603050405020304" pitchFamily="18" charset="0"/>
              </a:rPr>
              <a:t>sexual dysfunctions 47.9%. </a:t>
            </a:r>
            <a:br>
              <a:rPr lang="en-US" sz="2800" b="0" i="0" dirty="0">
                <a:solidFill>
                  <a:srgbClr val="3E3D40"/>
                </a:solidFill>
                <a:effectLst/>
                <a:latin typeface="Times New Roman" panose="02020603050405020304" pitchFamily="18" charset="0"/>
                <a:cs typeface="Times New Roman" panose="02020603050405020304" pitchFamily="18" charset="0"/>
              </a:rPr>
            </a:br>
            <a:r>
              <a:rPr lang="en-US" sz="2800" b="0" i="0" dirty="0">
                <a:solidFill>
                  <a:srgbClr val="3E3D40"/>
                </a:solidFill>
                <a:effectLst/>
                <a:latin typeface="Times New Roman" panose="02020603050405020304" pitchFamily="18" charset="0"/>
                <a:cs typeface="Times New Roman" panose="02020603050405020304" pitchFamily="18" charset="0"/>
              </a:rPr>
              <a:t>Depression was present in 47.9%</a:t>
            </a:r>
          </a:p>
          <a:p>
            <a:r>
              <a:rPr lang="en-US" sz="2800" b="0" i="0" dirty="0">
                <a:solidFill>
                  <a:srgbClr val="3E3D40"/>
                </a:solidFill>
                <a:effectLst/>
                <a:latin typeface="Times New Roman" panose="02020603050405020304" pitchFamily="18" charset="0"/>
                <a:cs typeface="Times New Roman" panose="02020603050405020304" pitchFamily="18" charset="0"/>
              </a:rPr>
              <a:t>fatigue symptoms in 23.1%.</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94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3" end="3"/>
                                            </p:txEl>
                                          </p:spTgt>
                                        </p:tgtEl>
                                        <p:attrNameLst>
                                          <p:attrName>style.color</p:attrName>
                                        </p:attrNameLst>
                                      </p:cBhvr>
                                      <p:by>
                                        <p:hsl h="7200000" s="0" l="0"/>
                                      </p:by>
                                    </p:animClr>
                                    <p:animClr clrSpc="hsl" dir="cw">
                                      <p:cBhvr>
                                        <p:cTn id="7" dur="500" fill="hold"/>
                                        <p:tgtEl>
                                          <p:spTgt spid="3">
                                            <p:txEl>
                                              <p:pRg st="3" end="3"/>
                                            </p:txEl>
                                          </p:spTgt>
                                        </p:tgtEl>
                                        <p:attrNameLst>
                                          <p:attrName>fillcolor</p:attrName>
                                        </p:attrNameLst>
                                      </p:cBhvr>
                                      <p:by>
                                        <p:hsl h="7200000" s="0" l="0"/>
                                      </p:by>
                                    </p:animClr>
                                    <p:animClr clrSpc="hsl" dir="cw">
                                      <p:cBhvr>
                                        <p:cTn id="8" dur="500" fill="hold"/>
                                        <p:tgtEl>
                                          <p:spTgt spid="3">
                                            <p:txEl>
                                              <p:pRg st="3" end="3"/>
                                            </p:txEl>
                                          </p:spTgt>
                                        </p:tgtEl>
                                        <p:attrNameLst>
                                          <p:attrName>stroke.color</p:attrName>
                                        </p:attrNameLst>
                                      </p:cBhvr>
                                      <p:by>
                                        <p:hsl h="7200000" s="0" l="0"/>
                                      </p:by>
                                    </p:animClr>
                                    <p:set>
                                      <p:cBhvr>
                                        <p:cTn id="9" dur="500" fill="hold"/>
                                        <p:tgtEl>
                                          <p:spTgt spid="3">
                                            <p:txEl>
                                              <p:pRg st="3" end="3"/>
                                            </p:txEl>
                                          </p:spTgt>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3">
                                            <p:txEl>
                                              <p:pRg st="4" end="4"/>
                                            </p:txEl>
                                          </p:spTgt>
                                        </p:tgtEl>
                                        <p:attrNameLst>
                                          <p:attrName>style.color</p:attrName>
                                        </p:attrNameLst>
                                      </p:cBhvr>
                                      <p:by>
                                        <p:hsl h="7200000" s="0" l="0"/>
                                      </p:by>
                                    </p:animClr>
                                    <p:animClr clrSpc="hsl" dir="cw">
                                      <p:cBhvr>
                                        <p:cTn id="12" dur="500" fill="hold"/>
                                        <p:tgtEl>
                                          <p:spTgt spid="3">
                                            <p:txEl>
                                              <p:pRg st="4" end="4"/>
                                            </p:txEl>
                                          </p:spTgt>
                                        </p:tgtEl>
                                        <p:attrNameLst>
                                          <p:attrName>fillcolor</p:attrName>
                                        </p:attrNameLst>
                                      </p:cBhvr>
                                      <p:by>
                                        <p:hsl h="7200000" s="0" l="0"/>
                                      </p:by>
                                    </p:animClr>
                                    <p:animClr clrSpc="hsl" dir="cw">
                                      <p:cBhvr>
                                        <p:cTn id="13" dur="500" fill="hold"/>
                                        <p:tgtEl>
                                          <p:spTgt spid="3">
                                            <p:txEl>
                                              <p:pRg st="4" end="4"/>
                                            </p:txEl>
                                          </p:spTgt>
                                        </p:tgtEl>
                                        <p:attrNameLst>
                                          <p:attrName>stroke.color</p:attrName>
                                        </p:attrNameLst>
                                      </p:cBhvr>
                                      <p:by>
                                        <p:hsl h="7200000" s="0" l="0"/>
                                      </p:by>
                                    </p:animClr>
                                    <p:set>
                                      <p:cBhvr>
                                        <p:cTn id="14"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Causes</a:t>
            </a:r>
            <a:br>
              <a:rPr lang="en-US" dirty="0"/>
            </a:br>
            <a:r>
              <a:rPr lang="en-US" dirty="0"/>
              <a:t> IM DVT </a:t>
            </a:r>
          </a:p>
        </p:txBody>
      </p:sp>
      <p:sp>
        <p:nvSpPr>
          <p:cNvPr id="3" name="Content Placeholder 2"/>
          <p:cNvSpPr>
            <a:spLocks noGrp="1"/>
          </p:cNvSpPr>
          <p:nvPr>
            <p:ph idx="1"/>
          </p:nvPr>
        </p:nvSpPr>
        <p:spPr>
          <a:xfrm>
            <a:off x="457200" y="1600200"/>
            <a:ext cx="8401080" cy="4757758"/>
          </a:xfrm>
        </p:spPr>
        <p:txBody>
          <a:bodyPr>
            <a:normAutofit lnSpcReduction="10000"/>
          </a:bodyPr>
          <a:lstStyle/>
          <a:p>
            <a:r>
              <a:rPr lang="en-US" b="1" i="1" dirty="0"/>
              <a:t>D</a:t>
            </a:r>
            <a:r>
              <a:rPr lang="en-US" dirty="0"/>
              <a:t>rugs --</a:t>
            </a:r>
            <a:r>
              <a:rPr lang="en-US" dirty="0" err="1"/>
              <a:t>phenothiazines</a:t>
            </a:r>
            <a:r>
              <a:rPr lang="en-US" dirty="0"/>
              <a:t>,</a:t>
            </a:r>
          </a:p>
          <a:p>
            <a:r>
              <a:rPr lang="en-US" dirty="0"/>
              <a:t> </a:t>
            </a:r>
            <a:r>
              <a:rPr lang="en-US" dirty="0" err="1"/>
              <a:t>butyrophenones</a:t>
            </a:r>
            <a:r>
              <a:rPr lang="en-US" dirty="0"/>
              <a:t>, </a:t>
            </a:r>
            <a:r>
              <a:rPr lang="en-US" dirty="0" err="1"/>
              <a:t>metoclopramide</a:t>
            </a:r>
            <a:endParaRPr lang="en-US" dirty="0"/>
          </a:p>
          <a:p>
            <a:r>
              <a:rPr lang="en-US" dirty="0"/>
              <a:t>post encephalitis, AIDS</a:t>
            </a:r>
            <a:endParaRPr lang="en-IN" dirty="0"/>
          </a:p>
          <a:p>
            <a:r>
              <a:rPr lang="en-US" b="1" i="1" dirty="0"/>
              <a:t>V</a:t>
            </a:r>
            <a:r>
              <a:rPr lang="en-US" dirty="0"/>
              <a:t>ascular- arteriosclerosis, </a:t>
            </a:r>
          </a:p>
          <a:p>
            <a:r>
              <a:rPr lang="en-US" dirty="0"/>
              <a:t>multi- </a:t>
            </a:r>
            <a:r>
              <a:rPr lang="en-US" b="1" u="sng" dirty="0"/>
              <a:t>i</a:t>
            </a:r>
            <a:r>
              <a:rPr lang="en-US" dirty="0"/>
              <a:t>nfarct disease,· </a:t>
            </a:r>
            <a:r>
              <a:rPr lang="en-US" dirty="0" err="1"/>
              <a:t>Tumour</a:t>
            </a:r>
            <a:endParaRPr lang="en-IN" dirty="0"/>
          </a:p>
          <a:p>
            <a:r>
              <a:rPr lang="en-US" dirty="0"/>
              <a:t>· Post </a:t>
            </a:r>
            <a:r>
              <a:rPr lang="en-US" b="1" i="1" dirty="0"/>
              <a:t>t</a:t>
            </a:r>
            <a:r>
              <a:rPr lang="en-US" dirty="0"/>
              <a:t>rauma </a:t>
            </a:r>
            <a:r>
              <a:rPr lang="en-US" dirty="0" err="1"/>
              <a:t>eg</a:t>
            </a:r>
            <a:r>
              <a:rPr lang="en-US" dirty="0"/>
              <a:t> repeated head injury</a:t>
            </a:r>
            <a:endParaRPr lang="en-IN" dirty="0"/>
          </a:p>
          <a:p>
            <a:r>
              <a:rPr lang="en-US" dirty="0"/>
              <a:t>·</a:t>
            </a:r>
            <a:r>
              <a:rPr lang="en-US" b="1" i="1" dirty="0"/>
              <a:t>T</a:t>
            </a:r>
            <a:r>
              <a:rPr lang="en-US" dirty="0"/>
              <a:t>oxicity </a:t>
            </a:r>
            <a:r>
              <a:rPr lang="en-US" dirty="0" err="1"/>
              <a:t>eg</a:t>
            </a:r>
            <a:r>
              <a:rPr lang="en-US" dirty="0"/>
              <a:t> Wilson’s disease, heavy metals, carbon monoxide poisoning</a:t>
            </a:r>
            <a:endParaRPr lang="en-IN" dirty="0"/>
          </a:p>
          <a:p>
            <a:r>
              <a:rPr lang="en-US" dirty="0"/>
              <a:t>· </a:t>
            </a:r>
            <a:r>
              <a:rPr lang="en-US" b="1" i="1" dirty="0"/>
              <a:t>M</a:t>
            </a:r>
            <a:r>
              <a:rPr lang="en-US" dirty="0"/>
              <a:t>etabolic </a:t>
            </a:r>
            <a:r>
              <a:rPr lang="en-US" dirty="0" err="1"/>
              <a:t>eg</a:t>
            </a:r>
            <a:r>
              <a:rPr lang="en-US" dirty="0"/>
              <a:t> </a:t>
            </a:r>
            <a:r>
              <a:rPr lang="en-US" dirty="0" err="1"/>
              <a:t>hypoparathyroidism</a:t>
            </a:r>
            <a:endParaRPr lang="en-IN" dirty="0"/>
          </a:p>
          <a:p>
            <a:endParaRPr lang="en-US" dirty="0"/>
          </a:p>
        </p:txBody>
      </p:sp>
      <p:pic>
        <p:nvPicPr>
          <p:cNvPr id="1026" name="Picture 2" descr="C:\Users\ADMIN\Pictures\Cigarette_smoke.jpg"/>
          <p:cNvPicPr>
            <a:picLocks noChangeAspect="1" noChangeArrowheads="1"/>
          </p:cNvPicPr>
          <p:nvPr/>
        </p:nvPicPr>
        <p:blipFill>
          <a:blip r:embed="rId2" cstate="print"/>
          <a:srcRect/>
          <a:stretch>
            <a:fillRect/>
          </a:stretch>
        </p:blipFill>
        <p:spPr bwMode="auto">
          <a:xfrm>
            <a:off x="6286512" y="0"/>
            <a:ext cx="2857488" cy="2286016"/>
          </a:xfrm>
          <a:prstGeom prst="rect">
            <a:avLst/>
          </a:prstGeom>
          <a:noFill/>
        </p:spPr>
      </p:pic>
    </p:spTree>
    <p:extLst>
      <p:ext uri="{BB962C8B-B14F-4D97-AF65-F5344CB8AC3E}">
        <p14:creationId xmlns:p14="http://schemas.microsoft.com/office/powerpoint/2010/main" val="20436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to="" calcmode="lin" valueType="num">
                                      <p:cBhvr>
                                        <p:cTn id="47" dur="1" fill="hold"/>
                                        <p:tgtEl>
                                          <p:spTgt spid="1026"/>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slide(fromBottom)">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systems with anaesthesia significance </a:t>
            </a:r>
            <a:endParaRPr lang="en-IN" dirty="0"/>
          </a:p>
        </p:txBody>
      </p:sp>
      <p:sp>
        <p:nvSpPr>
          <p:cNvPr id="3" name="Content Placeholder 2"/>
          <p:cNvSpPr>
            <a:spLocks noGrp="1"/>
          </p:cNvSpPr>
          <p:nvPr>
            <p:ph idx="1"/>
          </p:nvPr>
        </p:nvSpPr>
        <p:spPr/>
        <p:txBody>
          <a:bodyPr/>
          <a:lstStyle/>
          <a:p>
            <a:endParaRPr lang="en-US" dirty="0">
              <a:latin typeface="Aharoni" pitchFamily="2" charset="-79"/>
              <a:cs typeface="Aharoni" pitchFamily="2" charset="-79"/>
            </a:endParaRPr>
          </a:p>
          <a:p>
            <a:r>
              <a:rPr lang="en-US" dirty="0">
                <a:latin typeface="Aharoni" pitchFamily="2" charset="-79"/>
                <a:cs typeface="Aharoni" pitchFamily="2" charset="-79"/>
              </a:rPr>
              <a:t>Respiratory dysfunction </a:t>
            </a:r>
            <a:r>
              <a:rPr lang="en-US" dirty="0"/>
              <a:t>results from the uncoordinated involuntary movement as a result of rigidity and muscle weakness.</a:t>
            </a:r>
          </a:p>
          <a:p>
            <a:r>
              <a:rPr lang="en-US" dirty="0"/>
              <a:t> Also pharyngeal muscle weakness leads to increased retention and improper impaired expulsion of respiratory secretions and can cause </a:t>
            </a:r>
            <a:r>
              <a:rPr lang="en-US" b="1" dirty="0" err="1">
                <a:solidFill>
                  <a:schemeClr val="tx2">
                    <a:lumMod val="50000"/>
                  </a:schemeClr>
                </a:solidFill>
              </a:rPr>
              <a:t>perioperative</a:t>
            </a:r>
            <a:r>
              <a:rPr lang="en-US" b="1" dirty="0">
                <a:solidFill>
                  <a:schemeClr val="tx2">
                    <a:lumMod val="50000"/>
                  </a:schemeClr>
                </a:solidFill>
              </a:rPr>
              <a:t> aspiration pneumonia</a:t>
            </a:r>
            <a:endParaRPr lang="en-IN" b="1" dirty="0">
              <a:solidFill>
                <a:schemeClr val="tx2">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signs- Autonomic dysfunction </a:t>
            </a:r>
            <a:endParaRPr lang="en-IN" dirty="0"/>
          </a:p>
        </p:txBody>
      </p:sp>
      <p:sp>
        <p:nvSpPr>
          <p:cNvPr id="3" name="Content Placeholder 2"/>
          <p:cNvSpPr>
            <a:spLocks noGrp="1"/>
          </p:cNvSpPr>
          <p:nvPr>
            <p:ph idx="1"/>
          </p:nvPr>
        </p:nvSpPr>
        <p:spPr/>
        <p:txBody>
          <a:bodyPr/>
          <a:lstStyle/>
          <a:p>
            <a:r>
              <a:rPr lang="en-US" dirty="0"/>
              <a:t> </a:t>
            </a:r>
            <a:r>
              <a:rPr lang="en-US" dirty="0">
                <a:solidFill>
                  <a:schemeClr val="tx2">
                    <a:lumMod val="50000"/>
                  </a:schemeClr>
                </a:solidFill>
                <a:latin typeface="Aharoni" pitchFamily="2" charset="-79"/>
                <a:cs typeface="Aharoni" pitchFamily="2" charset="-79"/>
              </a:rPr>
              <a:t>orthostatic hypotension, </a:t>
            </a:r>
            <a:r>
              <a:rPr lang="en-US" dirty="0" err="1">
                <a:solidFill>
                  <a:schemeClr val="tx2">
                    <a:lumMod val="50000"/>
                  </a:schemeClr>
                </a:solidFill>
                <a:latin typeface="Aharoni" pitchFamily="2" charset="-79"/>
                <a:cs typeface="Aharoni" pitchFamily="2" charset="-79"/>
              </a:rPr>
              <a:t>sialorrhea</a:t>
            </a:r>
            <a:r>
              <a:rPr lang="en-US" dirty="0">
                <a:solidFill>
                  <a:schemeClr val="tx2">
                    <a:lumMod val="50000"/>
                  </a:schemeClr>
                </a:solidFill>
                <a:latin typeface="Aharoni" pitchFamily="2" charset="-79"/>
                <a:cs typeface="Aharoni" pitchFamily="2" charset="-79"/>
              </a:rPr>
              <a:t>, constipation, incontinence, and frequency, excessive sweating, and seborrhea</a:t>
            </a:r>
          </a:p>
          <a:p>
            <a:pPr>
              <a:buNone/>
            </a:pPr>
            <a:endParaRPr lang="en-US" dirty="0">
              <a:solidFill>
                <a:schemeClr val="tx2">
                  <a:lumMod val="50000"/>
                </a:schemeClr>
              </a:solidFill>
              <a:latin typeface="Aharoni" pitchFamily="2" charset="-79"/>
              <a:cs typeface="Aharoni" pitchFamily="2" charset="-79"/>
            </a:endParaRPr>
          </a:p>
          <a:p>
            <a:r>
              <a:rPr lang="en-US" dirty="0">
                <a:solidFill>
                  <a:schemeClr val="tx2">
                    <a:lumMod val="50000"/>
                  </a:schemeClr>
                </a:solidFill>
                <a:latin typeface="Aharoni" pitchFamily="2" charset="-79"/>
                <a:cs typeface="Aharoni" pitchFamily="2" charset="-79"/>
              </a:rPr>
              <a:t>Autonomic instability can lead to sudden, exaggerate or uncertain response to central </a:t>
            </a:r>
            <a:r>
              <a:rPr lang="en-US" dirty="0" err="1">
                <a:solidFill>
                  <a:schemeClr val="tx2">
                    <a:lumMod val="50000"/>
                  </a:schemeClr>
                </a:solidFill>
                <a:latin typeface="Aharoni" pitchFamily="2" charset="-79"/>
                <a:cs typeface="Aharoni" pitchFamily="2" charset="-79"/>
              </a:rPr>
              <a:t>neuraxial</a:t>
            </a:r>
            <a:r>
              <a:rPr lang="en-US" dirty="0">
                <a:solidFill>
                  <a:schemeClr val="tx2">
                    <a:lumMod val="50000"/>
                  </a:schemeClr>
                </a:solidFill>
                <a:latin typeface="Aharoni" pitchFamily="2" charset="-79"/>
                <a:cs typeface="Aharoni" pitchFamily="2" charset="-79"/>
              </a:rPr>
              <a:t> blockade.</a:t>
            </a:r>
            <a:endParaRPr lang="en-IN" dirty="0">
              <a:solidFill>
                <a:schemeClr val="tx2">
                  <a:lumMod val="50000"/>
                </a:schemeClr>
              </a:solidFill>
              <a:latin typeface="Aharoni" pitchFamily="2" charset="-79"/>
              <a:cs typeface="Aharoni" pitchFamily="2" charset="-79"/>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2" end="2"/>
                                            </p:txEl>
                                          </p:spTgt>
                                        </p:tgtEl>
                                        <p:attrNameLst>
                                          <p:attrName>style.color</p:attrName>
                                        </p:attrNameLst>
                                      </p:cBhvr>
                                      <p:to>
                                        <a:schemeClr val="bg1"/>
                                      </p:to>
                                    </p:animClr>
                                    <p:animClr clrSpc="rgb" dir="cw">
                                      <p:cBhvr>
                                        <p:cTn id="7" dur="250" autoRev="1" fill="remove"/>
                                        <p:tgtEl>
                                          <p:spTgt spid="3">
                                            <p:txEl>
                                              <p:pRg st="2" end="2"/>
                                            </p:txEl>
                                          </p:spTgt>
                                        </p:tgtEl>
                                        <p:attrNameLst>
                                          <p:attrName>fillcolor</p:attrName>
                                        </p:attrNameLst>
                                      </p:cBhvr>
                                      <p:to>
                                        <a:schemeClr val="bg1"/>
                                      </p:to>
                                    </p:animClr>
                                    <p:set>
                                      <p:cBhvr>
                                        <p:cTn id="8" dur="250" autoRev="1" fill="remove"/>
                                        <p:tgtEl>
                                          <p:spTgt spid="3">
                                            <p:txEl>
                                              <p:pRg st="2" end="2"/>
                                            </p:txEl>
                                          </p:spTgt>
                                        </p:tgtEl>
                                        <p:attrNameLst>
                                          <p:attrName>fill.type</p:attrName>
                                        </p:attrNameLst>
                                      </p:cBhvr>
                                      <p:to>
                                        <p:strVal val="solid"/>
                                      </p:to>
                                    </p:set>
                                    <p:set>
                                      <p:cBhvr>
                                        <p:cTn id="9"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Diagnosis </a:t>
            </a:r>
          </a:p>
        </p:txBody>
      </p:sp>
      <p:sp>
        <p:nvSpPr>
          <p:cNvPr id="3" name="Content Placeholder 2"/>
          <p:cNvSpPr>
            <a:spLocks noGrp="1"/>
          </p:cNvSpPr>
          <p:nvPr>
            <p:ph idx="1"/>
          </p:nvPr>
        </p:nvSpPr>
        <p:spPr/>
        <p:txBody>
          <a:bodyPr>
            <a:normAutofit/>
          </a:bodyPr>
          <a:lstStyle/>
          <a:p>
            <a:r>
              <a:rPr lang="en-US" b="1" dirty="0"/>
              <a:t>There is no specific  test </a:t>
            </a:r>
            <a:r>
              <a:rPr lang="en-US" dirty="0"/>
              <a:t>to confirm Parkinson's disease, the diagnosis is made mainly on clinical grounds.</a:t>
            </a:r>
          </a:p>
          <a:p>
            <a:r>
              <a:rPr lang="en-US" dirty="0"/>
              <a:t> MRI - normal in Parkinson's disease but may be useful in demonstrating </a:t>
            </a:r>
            <a:r>
              <a:rPr lang="en-US" dirty="0" err="1"/>
              <a:t>cerebrovascular</a:t>
            </a:r>
            <a:r>
              <a:rPr lang="en-US" dirty="0"/>
              <a:t> disease or widespread brainstem atrophy in other neurodegenerative disorders</a:t>
            </a:r>
            <a:endParaRPr lang="en-IN" dirty="0"/>
          </a:p>
        </p:txBody>
      </p:sp>
      <p:pic>
        <p:nvPicPr>
          <p:cNvPr id="5122" name="Picture 2" descr="H:\partha 2011 mgmc\18-02-2010\100_0593.JPG"/>
          <p:cNvPicPr>
            <a:picLocks noChangeAspect="1" noChangeArrowheads="1"/>
          </p:cNvPicPr>
          <p:nvPr/>
        </p:nvPicPr>
        <p:blipFill>
          <a:blip r:embed="rId2" cstate="print"/>
          <a:srcRect/>
          <a:stretch>
            <a:fillRect/>
          </a:stretch>
        </p:blipFill>
        <p:spPr bwMode="auto">
          <a:xfrm>
            <a:off x="642910" y="1074420"/>
            <a:ext cx="7786742" cy="4709160"/>
          </a:xfrm>
          <a:prstGeom prst="rect">
            <a:avLst/>
          </a:prstGeom>
          <a:noFill/>
        </p:spPr>
      </p:pic>
      <p:sp>
        <p:nvSpPr>
          <p:cNvPr id="5" name="Down Arrow 4"/>
          <p:cNvSpPr/>
          <p:nvPr/>
        </p:nvSpPr>
        <p:spPr>
          <a:xfrm>
            <a:off x="4214810" y="1571612"/>
            <a:ext cx="484632" cy="1214446"/>
          </a:xfrm>
          <a:prstGeom prst="downArrow">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1721</Words>
  <Application>Microsoft Office PowerPoint</Application>
  <PresentationFormat>On-screen Show (4:3)</PresentationFormat>
  <Paragraphs>226</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Aharoni</vt:lpstr>
      <vt:lpstr>Arial</vt:lpstr>
      <vt:lpstr>Arial Rounded MT Bold</vt:lpstr>
      <vt:lpstr>BlinkMacSystemFont</vt:lpstr>
      <vt:lpstr>Calibri</vt:lpstr>
      <vt:lpstr>Times New Roman</vt:lpstr>
      <vt:lpstr>Office Theme</vt:lpstr>
      <vt:lpstr>Parkinson’s disease and anaesthesia  </vt:lpstr>
      <vt:lpstr>My salute !! </vt:lpstr>
      <vt:lpstr>What is it ??</vt:lpstr>
      <vt:lpstr>Basic symptoms </vt:lpstr>
      <vt:lpstr>Non Motor Symtoms  </vt:lpstr>
      <vt:lpstr>Causes  IM DVT </vt:lpstr>
      <vt:lpstr>Other systems with anaesthesia significance </vt:lpstr>
      <vt:lpstr>Other signs- Autonomic dysfunction </vt:lpstr>
      <vt:lpstr>Diagnosis </vt:lpstr>
      <vt:lpstr>Basal ganglion – striatal fibres </vt:lpstr>
      <vt:lpstr>Drugs </vt:lpstr>
      <vt:lpstr>Why   We should know  ?   </vt:lpstr>
      <vt:lpstr>Drugs </vt:lpstr>
      <vt:lpstr>Levo dopa –tips </vt:lpstr>
      <vt:lpstr>Other drugs </vt:lpstr>
      <vt:lpstr>Periop  use ? </vt:lpstr>
      <vt:lpstr>MAO- B inhibitors – selegeline </vt:lpstr>
      <vt:lpstr>Rivastigmine and muscle relaxants </vt:lpstr>
      <vt:lpstr>Other treatment options </vt:lpstr>
      <vt:lpstr>For what they can come for ??</vt:lpstr>
      <vt:lpstr>Anaesthetic considerations –preanaes check up. </vt:lpstr>
      <vt:lpstr>Periop drugs </vt:lpstr>
      <vt:lpstr>Perioperative drugs </vt:lpstr>
      <vt:lpstr>INTRAOPERATIVE CONSIDERATIONS</vt:lpstr>
      <vt:lpstr>Which monitoring ! </vt:lpstr>
      <vt:lpstr>PowerPoint Presentation</vt:lpstr>
      <vt:lpstr>Prone for aspiration pneumonia </vt:lpstr>
      <vt:lpstr>GA – induction </vt:lpstr>
      <vt:lpstr>Tips </vt:lpstr>
      <vt:lpstr>Agents – inhalational </vt:lpstr>
      <vt:lpstr>Neuromuscular blockers </vt:lpstr>
      <vt:lpstr>PowerPoint Presentation</vt:lpstr>
      <vt:lpstr>Dysautonomia</vt:lpstr>
      <vt:lpstr>Intra op tips</vt:lpstr>
      <vt:lpstr>Emergence from anaesthesia</vt:lpstr>
      <vt:lpstr>PowerPoint Presentation</vt:lpstr>
      <vt:lpstr>Regional </vt:lpstr>
      <vt:lpstr>Mechanical problems </vt:lpstr>
      <vt:lpstr>Post op considerations </vt:lpstr>
      <vt:lpstr>Tremors !! ?? </vt:lpstr>
      <vt:lpstr>PowerPoint Presentation</vt:lpstr>
      <vt:lpstr>Post op fever </vt:lpstr>
      <vt:lpstr>Think of old age and other comorbid illness </vt:lpstr>
      <vt:lpstr>PowerPoint Presentation</vt:lpstr>
      <vt:lpstr>Long live the ISA - Thank you 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Parkinson’s disease and anaesthesia</dc:title>
  <dc:creator>ADMIN</dc:creator>
  <cp:lastModifiedBy>partha sarathy</cp:lastModifiedBy>
  <cp:revision>128</cp:revision>
  <dcterms:created xsi:type="dcterms:W3CDTF">2013-01-18T16:32:20Z</dcterms:created>
  <dcterms:modified xsi:type="dcterms:W3CDTF">2022-01-20T16:58:06Z</dcterms:modified>
</cp:coreProperties>
</file>