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81" r:id="rId5"/>
    <p:sldId id="258" r:id="rId6"/>
    <p:sldId id="259" r:id="rId7"/>
    <p:sldId id="261" r:id="rId8"/>
    <p:sldId id="262" r:id="rId9"/>
    <p:sldId id="279" r:id="rId10"/>
    <p:sldId id="263" r:id="rId11"/>
    <p:sldId id="264" r:id="rId12"/>
    <p:sldId id="265" r:id="rId13"/>
    <p:sldId id="280" r:id="rId14"/>
    <p:sldId id="266" r:id="rId15"/>
    <p:sldId id="277" r:id="rId16"/>
    <p:sldId id="267" r:id="rId17"/>
    <p:sldId id="270" r:id="rId18"/>
    <p:sldId id="271" r:id="rId19"/>
    <p:sldId id="268" r:id="rId20"/>
    <p:sldId id="276" r:id="rId21"/>
    <p:sldId id="278" r:id="rId22"/>
    <p:sldId id="273" r:id="rId23"/>
    <p:sldId id="274" r:id="rId24"/>
    <p:sldId id="275" r:id="rId25"/>
    <p:sldId id="269" r:id="rId26"/>
    <p:sldId id="272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4660"/>
  </p:normalViewPr>
  <p:slideViewPr>
    <p:cSldViewPr snapToGrid="0">
      <p:cViewPr varScale="1">
        <p:scale>
          <a:sx n="86" d="100"/>
          <a:sy n="86" d="100"/>
        </p:scale>
        <p:origin x="71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5F41D-8C00-40D6-9E19-89E38F4F8C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6B01EF-52C8-4D54-BC80-157F87FE74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EB1DD-B3E9-44D3-8B1A-4CABD17AB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76A77-34F1-4B65-97D7-628EED313724}" type="datetimeFigureOut">
              <a:rPr lang="en-IN" smtClean="0"/>
              <a:t>03-05-2020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AEDA0-1A2C-4B30-A324-3056DDD47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8B90D-CD69-4657-83E4-891C76E69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E463-53F1-48E6-B050-5BB3A7C63E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1187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E05F4-70B3-40EA-9ADC-96BA3CA1B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3E86EF-6C30-4F38-B3FA-97075CBEC4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20037-91E6-47AC-B6EA-B3CFF6B63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76A77-34F1-4B65-97D7-628EED313724}" type="datetimeFigureOut">
              <a:rPr lang="en-IN" smtClean="0"/>
              <a:t>03-05-2020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0D55C4-6352-497C-8973-F826D0F93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5B4163-7033-4D63-8575-6864E79B7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E463-53F1-48E6-B050-5BB3A7C63E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8308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4C446B-4298-4DFB-952B-87891DEF77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AB341E-C5C0-4777-B110-9DC9D8EA4C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5C5EB-5EA1-413F-931B-064738329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76A77-34F1-4B65-97D7-628EED313724}" type="datetimeFigureOut">
              <a:rPr lang="en-IN" smtClean="0"/>
              <a:t>03-05-2020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C1075-C2AC-4972-ABAD-98A6F369C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33262-B675-481F-9379-F3F0D8095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E463-53F1-48E6-B050-5BB3A7C63E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080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BAC6A-55E4-49F8-8B43-FE47CFAE2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564CD-FF90-44C0-8446-A33619B8E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358DAD-07FE-4169-966F-C17182176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76A77-34F1-4B65-97D7-628EED313724}" type="datetimeFigureOut">
              <a:rPr lang="en-IN" smtClean="0"/>
              <a:t>03-05-2020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EC7C7-A1EC-430E-9158-B1B275718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CBE3C-21C8-4B5B-98C2-A99163129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E463-53F1-48E6-B050-5BB3A7C63E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4081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7DC8F-15FD-4C8E-9A71-E9E996D36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C6336F-00C7-4E06-994C-D055B6A1D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3913B0-8036-40F0-91CD-6951AF655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76A77-34F1-4B65-97D7-628EED313724}" type="datetimeFigureOut">
              <a:rPr lang="en-IN" smtClean="0"/>
              <a:t>03-05-2020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BBE63-1C88-4115-8038-621E8D6BB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A44039-96EB-4B6E-A4A7-3994E1A79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E463-53F1-48E6-B050-5BB3A7C63E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3018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95076-2D93-48B8-8BC2-555A81F45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8D8CF-CD4B-44B3-86F0-0C34B2129E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AED2A7-AF72-4E1A-ABB2-DB2AF444F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BF124C-EDC1-4D1B-9AB8-F13E05104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76A77-34F1-4B65-97D7-628EED313724}" type="datetimeFigureOut">
              <a:rPr lang="en-IN" smtClean="0"/>
              <a:t>03-05-2020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620CA4-62C6-48FA-816B-7CD6CE13F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FDE98-DE66-4B6F-AB1C-ED46A91A1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E463-53F1-48E6-B050-5BB3A7C63E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0876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C30A2-F715-40C4-8DC2-0A7BA10BA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DC2BA-C317-46E3-9DD5-996C7F118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27BF00-B66C-4D49-A477-29BC52A26D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D5CB67-A932-427E-B050-E0672ACC5A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B4EB13-316B-4362-9104-AD7A852EC3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6B2A14-06A3-4A0C-BD80-FD13A298E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76A77-34F1-4B65-97D7-628EED313724}" type="datetimeFigureOut">
              <a:rPr lang="en-IN" smtClean="0"/>
              <a:t>03-05-2020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409858-6D2C-44DA-BB52-57C2D1BC4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D270CF-C4A7-40E9-A8AE-44C4A1BDF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E463-53F1-48E6-B050-5BB3A7C63E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4577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0499A-C6B3-41F1-9A36-9626098D1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F998BA-A0D6-4298-8A3E-D6F9A4E02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76A77-34F1-4B65-97D7-628EED313724}" type="datetimeFigureOut">
              <a:rPr lang="en-IN" smtClean="0"/>
              <a:t>03-05-2020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483453-89C2-4EC1-B96A-503BF704A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138DFA-1FA8-4B3A-8156-BEA5390EF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E463-53F1-48E6-B050-5BB3A7C63E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7614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030FA2-D2C6-44D4-9450-99C2152CE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76A77-34F1-4B65-97D7-628EED313724}" type="datetimeFigureOut">
              <a:rPr lang="en-IN" smtClean="0"/>
              <a:t>03-05-2020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F2C5CD-DADC-45A7-8E27-C2BC211AD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61F5E-2335-4977-A9E4-60080D096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E463-53F1-48E6-B050-5BB3A7C63E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6575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3941B-1290-4A02-925A-4C2633D42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AA38A-BEC7-4777-A252-47184DC90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8930DB-AD86-4F26-BCE5-AFB88C6922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37CCAA-B595-4814-B3EF-1A0129D46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76A77-34F1-4B65-97D7-628EED313724}" type="datetimeFigureOut">
              <a:rPr lang="en-IN" smtClean="0"/>
              <a:t>03-05-2020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63E05D-C83F-4808-A772-21D5ACBDD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FEE9B5-3353-4074-83C1-F34B4C988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E463-53F1-48E6-B050-5BB3A7C63E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485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0EFD8-F89A-478A-A851-3D9BF4319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43B4BB-6780-4290-B9C1-58BCDD8C28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3D1810-3FD3-4F05-A48A-55B68E48B8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027C22-AF0B-46BD-B0AD-753FB1916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76A77-34F1-4B65-97D7-628EED313724}" type="datetimeFigureOut">
              <a:rPr lang="en-IN" smtClean="0"/>
              <a:t>03-05-2020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6E283-8872-4134-A650-E79E9C6EA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28AF3-316D-4740-A550-9CDEA7AA7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E463-53F1-48E6-B050-5BB3A7C63E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4878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3C2D86-4530-4B9B-8B48-F6535D9D6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743798-3C43-440E-8A8A-AB127CDC3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55A54-6D62-42B7-9DDD-EFAEE14140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76A77-34F1-4B65-97D7-628EED313724}" type="datetimeFigureOut">
              <a:rPr lang="en-IN" smtClean="0"/>
              <a:t>03-05-2020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7E890-358A-4460-A499-D97A7B9498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A39C87-7E9D-4B82-8812-408AAD527E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1E463-53F1-48E6-B050-5BB3A7C63E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0714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2E156-C117-48F0-85B3-203E0D2010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4000" dirty="0"/>
              <a:t>Peripartum cardiomyopathy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BD738C-62E6-47A9-8385-C80B5108B4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0000"/>
                </a:solidFill>
                <a:latin typeface="Arial Rounded MT Bold" pitchFamily="34" charset="0"/>
              </a:rPr>
              <a:t>Dr. S. Parthasarathy </a:t>
            </a:r>
          </a:p>
          <a:p>
            <a:r>
              <a:rPr lang="en-US" dirty="0">
                <a:solidFill>
                  <a:srgbClr val="FF0000"/>
                </a:solidFill>
                <a:latin typeface="Arial Rounded MT Bold" pitchFamily="34" charset="0"/>
              </a:rPr>
              <a:t> MD., DA., DNB, MD (</a:t>
            </a:r>
            <a:r>
              <a:rPr lang="en-US" dirty="0" err="1">
                <a:solidFill>
                  <a:srgbClr val="FF0000"/>
                </a:solidFill>
                <a:latin typeface="Arial Rounded MT Bold" pitchFamily="34" charset="0"/>
              </a:rPr>
              <a:t>Acu</a:t>
            </a:r>
            <a:r>
              <a:rPr lang="en-US" dirty="0">
                <a:solidFill>
                  <a:srgbClr val="FF0000"/>
                </a:solidFill>
                <a:latin typeface="Arial Rounded MT Bold" pitchFamily="34" charset="0"/>
              </a:rPr>
              <a:t>), </a:t>
            </a:r>
          </a:p>
          <a:p>
            <a:r>
              <a:rPr lang="en-US" dirty="0">
                <a:solidFill>
                  <a:srgbClr val="FF0000"/>
                </a:solidFill>
                <a:latin typeface="Arial Rounded MT Bold" pitchFamily="34" charset="0"/>
              </a:rPr>
              <a:t>Dip. </a:t>
            </a:r>
            <a:r>
              <a:rPr lang="en-US" dirty="0" err="1">
                <a:solidFill>
                  <a:srgbClr val="FF0000"/>
                </a:solidFill>
                <a:latin typeface="Arial Rounded MT Bold" pitchFamily="34" charset="0"/>
              </a:rPr>
              <a:t>Diab.DCA</a:t>
            </a:r>
            <a:r>
              <a:rPr lang="en-US" dirty="0">
                <a:solidFill>
                  <a:srgbClr val="FF0000"/>
                </a:solidFill>
                <a:latin typeface="Arial Rounded MT Bold" pitchFamily="34" charset="0"/>
              </a:rPr>
              <a:t>, Dip. Software statistics </a:t>
            </a:r>
          </a:p>
          <a:p>
            <a:r>
              <a:rPr lang="en-US" dirty="0">
                <a:solidFill>
                  <a:srgbClr val="FF0000"/>
                </a:solidFill>
                <a:latin typeface="Arial Rounded MT Bold" pitchFamily="34" charset="0"/>
              </a:rPr>
              <a:t>PhD (physio), IDRA  FICA CUGRA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5759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7996E-D789-447E-B4BE-E52433203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ECG -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02382-3621-4197-B789-C8577BEC15E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No use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Usually normal </a:t>
            </a:r>
          </a:p>
          <a:p>
            <a:endParaRPr lang="en-US" dirty="0"/>
          </a:p>
          <a:p>
            <a:r>
              <a:rPr lang="en-US" dirty="0"/>
              <a:t>May be STT changes –</a:t>
            </a:r>
          </a:p>
          <a:p>
            <a:r>
              <a:rPr lang="en-US" dirty="0"/>
              <a:t>Arrythmias  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6E8ACA-D650-4AEB-ADF3-47317CAD612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Biomarkers </a:t>
            </a:r>
          </a:p>
          <a:p>
            <a:endParaRPr lang="en-US" dirty="0"/>
          </a:p>
          <a:p>
            <a:r>
              <a:rPr lang="en-US" dirty="0"/>
              <a:t>Pro </a:t>
            </a:r>
            <a:r>
              <a:rPr lang="en-US" dirty="0" err="1"/>
              <a:t>BNp</a:t>
            </a:r>
            <a:r>
              <a:rPr lang="en-US" dirty="0"/>
              <a:t> </a:t>
            </a:r>
          </a:p>
          <a:p>
            <a:r>
              <a:rPr lang="en-US" dirty="0"/>
              <a:t>Cathepsin </a:t>
            </a:r>
          </a:p>
          <a:p>
            <a:r>
              <a:rPr lang="en-US" dirty="0"/>
              <a:t>Interferons </a:t>
            </a:r>
          </a:p>
          <a:p>
            <a:r>
              <a:rPr lang="en-IN" dirty="0"/>
              <a:t>Soluble </a:t>
            </a:r>
            <a:r>
              <a:rPr lang="en-IN" dirty="0" err="1"/>
              <a:t>fms</a:t>
            </a:r>
            <a:r>
              <a:rPr lang="en-IN" dirty="0"/>
              <a:t>-like tyrosine</a:t>
            </a:r>
          </a:p>
          <a:p>
            <a:pPr marL="0" indent="0">
              <a:buNone/>
            </a:pPr>
            <a:r>
              <a:rPr lang="en-IN" dirty="0"/>
              <a:t>kinase-1 (sFlt-1)</a:t>
            </a:r>
          </a:p>
        </p:txBody>
      </p:sp>
    </p:spTree>
    <p:extLst>
      <p:ext uri="{BB962C8B-B14F-4D97-AF65-F5344CB8AC3E}">
        <p14:creationId xmlns:p14="http://schemas.microsoft.com/office/powerpoint/2010/main" val="1259857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FE5DC-D652-4F08-A9F7-C60E42656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ECHO- the standard test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A3C9F-2FBC-4346-9D6A-ED331DAFC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Dilated cardiomyopathy </a:t>
            </a:r>
          </a:p>
          <a:p>
            <a:r>
              <a:rPr lang="en-US" dirty="0"/>
              <a:t>No RWMA </a:t>
            </a:r>
          </a:p>
          <a:p>
            <a:r>
              <a:rPr lang="en-US" dirty="0"/>
              <a:t>EF &lt; 45 % </a:t>
            </a:r>
          </a:p>
          <a:p>
            <a:r>
              <a:rPr lang="en-IN" dirty="0"/>
              <a:t>BOTH right and left heart dilation</a:t>
            </a:r>
          </a:p>
          <a:p>
            <a:r>
              <a:rPr lang="en-IN" dirty="0"/>
              <a:t>No other valvular lesions </a:t>
            </a:r>
          </a:p>
          <a:p>
            <a:r>
              <a:rPr lang="en-IN" dirty="0"/>
              <a:t>Look for clots  </a:t>
            </a:r>
          </a:p>
          <a:p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A534DB-9B4B-4A38-B395-1B576895DCFA}"/>
              </a:ext>
            </a:extLst>
          </p:cNvPr>
          <p:cNvSpPr/>
          <p:nvPr/>
        </p:nvSpPr>
        <p:spPr>
          <a:xfrm>
            <a:off x="7601527" y="2299855"/>
            <a:ext cx="4359564" cy="41930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Cardiac magnetic resonance imaging provides more accurate measurement of cardiac dimensions and functions and can also be used to guide the site of myocardial biopsy if required</a:t>
            </a:r>
            <a:endParaRPr lang="en-IN" sz="3200" dirty="0">
              <a:solidFill>
                <a:srgbClr val="FF0000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394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41913-C422-42DF-BB3D-DAB6244EB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Not so good indicators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69BE5-5459-4F68-A899-1C6F924A3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EF &lt;35 % </a:t>
            </a:r>
          </a:p>
          <a:p>
            <a:r>
              <a:rPr lang="en-IN" dirty="0"/>
              <a:t>Frank failure </a:t>
            </a:r>
          </a:p>
          <a:p>
            <a:r>
              <a:rPr lang="en-IN" dirty="0"/>
              <a:t>Hypertension </a:t>
            </a:r>
          </a:p>
          <a:p>
            <a:r>
              <a:rPr lang="en-IN" dirty="0"/>
              <a:t>Raised troponins </a:t>
            </a:r>
          </a:p>
        </p:txBody>
      </p:sp>
    </p:spTree>
    <p:extLst>
      <p:ext uri="{BB962C8B-B14F-4D97-AF65-F5344CB8AC3E}">
        <p14:creationId xmlns:p14="http://schemas.microsoft.com/office/powerpoint/2010/main" val="4231493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E54F7-2DA2-4664-8482-20C528F2B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Differential diagnosis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11B19-27BF-46C3-A14D-F070AD04D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myocardial infarction, </a:t>
            </a:r>
          </a:p>
          <a:p>
            <a:r>
              <a:rPr lang="en-IN" dirty="0"/>
              <a:t>amniotic fluid embolism, </a:t>
            </a:r>
          </a:p>
          <a:p>
            <a:r>
              <a:rPr lang="en-IN" dirty="0"/>
              <a:t>severe pre-eclampsia, </a:t>
            </a:r>
          </a:p>
          <a:p>
            <a:r>
              <a:rPr lang="en-IN" dirty="0"/>
              <a:t>pericarditis,</a:t>
            </a:r>
          </a:p>
          <a:p>
            <a:r>
              <a:rPr lang="en-IN" dirty="0"/>
              <a:t> pulmonary thrombo-embolism, </a:t>
            </a:r>
          </a:p>
          <a:p>
            <a:r>
              <a:rPr lang="en-IN" dirty="0"/>
              <a:t>myocarditis, </a:t>
            </a:r>
          </a:p>
          <a:p>
            <a:r>
              <a:rPr lang="en-IN" dirty="0"/>
              <a:t>sepsis</a:t>
            </a:r>
          </a:p>
        </p:txBody>
      </p:sp>
    </p:spTree>
    <p:extLst>
      <p:ext uri="{BB962C8B-B14F-4D97-AF65-F5344CB8AC3E}">
        <p14:creationId xmlns:p14="http://schemas.microsoft.com/office/powerpoint/2010/main" val="2828503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F711A-CD3F-4DC2-9840-A52A7D195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Complications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05870-A697-4085-83CA-7F951E787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err="1"/>
              <a:t>Thrombo</a:t>
            </a:r>
            <a:r>
              <a:rPr lang="en-IN" dirty="0"/>
              <a:t> embolism </a:t>
            </a:r>
          </a:p>
          <a:p>
            <a:endParaRPr lang="en-IN" dirty="0"/>
          </a:p>
          <a:p>
            <a:r>
              <a:rPr lang="en-IN" dirty="0"/>
              <a:t>Both  sides cardiac chambers found </a:t>
            </a:r>
          </a:p>
          <a:p>
            <a:r>
              <a:rPr lang="en-IN" dirty="0"/>
              <a:t>Procoagulant pregnancy increases the risk </a:t>
            </a:r>
          </a:p>
          <a:p>
            <a:r>
              <a:rPr lang="en-IN" dirty="0"/>
              <a:t>Sudden death from ventricular arrythmias</a:t>
            </a:r>
          </a:p>
          <a:p>
            <a:endParaRPr lang="en-IN" dirty="0"/>
          </a:p>
          <a:p>
            <a:r>
              <a:rPr lang="en-US" dirty="0"/>
              <a:t>Heparin and LMWX heparin are safe during pregnancy, and the former is preferred near term because of </a:t>
            </a:r>
            <a:r>
              <a:rPr lang="en-IN" dirty="0"/>
              <a:t>its shorter half-life </a:t>
            </a:r>
          </a:p>
        </p:txBody>
      </p:sp>
    </p:spTree>
    <p:extLst>
      <p:ext uri="{BB962C8B-B14F-4D97-AF65-F5344CB8AC3E}">
        <p14:creationId xmlns:p14="http://schemas.microsoft.com/office/powerpoint/2010/main" val="2074527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5F0EB-7CF0-49BD-B393-F842304A2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6163F-894B-4B55-AF21-2E16F1E5F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Arrythmias </a:t>
            </a:r>
          </a:p>
          <a:p>
            <a:r>
              <a:rPr lang="en-IN" dirty="0"/>
              <a:t>Big Dilated LV </a:t>
            </a:r>
          </a:p>
          <a:p>
            <a:r>
              <a:rPr lang="en-IN" dirty="0"/>
              <a:t>Clots </a:t>
            </a:r>
          </a:p>
          <a:p>
            <a:r>
              <a:rPr lang="en-IN" dirty="0"/>
              <a:t>EF &lt; 35 </a:t>
            </a:r>
          </a:p>
          <a:p>
            <a:endParaRPr lang="en-IN" dirty="0"/>
          </a:p>
          <a:p>
            <a:r>
              <a:rPr lang="en-IN" dirty="0"/>
              <a:t>Think of anticoagulants </a:t>
            </a:r>
          </a:p>
          <a:p>
            <a:r>
              <a:rPr lang="en-IN" dirty="0"/>
              <a:t>Warfarin is teratogenic </a:t>
            </a:r>
          </a:p>
        </p:txBody>
      </p:sp>
    </p:spTree>
    <p:extLst>
      <p:ext uri="{BB962C8B-B14F-4D97-AF65-F5344CB8AC3E}">
        <p14:creationId xmlns:p14="http://schemas.microsoft.com/office/powerpoint/2010/main" val="29478128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6C437-02CE-4FCD-8E02-5D6F1B3EF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18FD5-B486-4FDB-8887-23654A99B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/>
              <a:t>Diuretics </a:t>
            </a:r>
          </a:p>
          <a:p>
            <a:r>
              <a:rPr lang="en-IN" dirty="0"/>
              <a:t>Go to loop later </a:t>
            </a:r>
          </a:p>
          <a:p>
            <a:r>
              <a:rPr lang="en-IN" dirty="0"/>
              <a:t>Beta 1 selective metoprolol </a:t>
            </a:r>
          </a:p>
          <a:p>
            <a:r>
              <a:rPr lang="en-IN" dirty="0"/>
              <a:t>Flecainide in arrythmias – being used </a:t>
            </a:r>
          </a:p>
          <a:p>
            <a:endParaRPr lang="en-IN" dirty="0"/>
          </a:p>
          <a:p>
            <a:r>
              <a:rPr lang="en-IN" dirty="0"/>
              <a:t>No ACE inhibitors or </a:t>
            </a:r>
            <a:r>
              <a:rPr lang="en-IN" dirty="0" err="1"/>
              <a:t>sartans</a:t>
            </a:r>
            <a:r>
              <a:rPr lang="en-IN" dirty="0"/>
              <a:t> in pregnancy </a:t>
            </a:r>
          </a:p>
          <a:p>
            <a:endParaRPr lang="en-IN" dirty="0"/>
          </a:p>
          <a:p>
            <a:r>
              <a:rPr lang="en-IN" dirty="0"/>
              <a:t>?? In breastfeeding </a:t>
            </a:r>
          </a:p>
          <a:p>
            <a:r>
              <a:rPr lang="en-IN" dirty="0"/>
              <a:t>Oxygen NIV ventilation --- digoxin – ok </a:t>
            </a:r>
          </a:p>
          <a:p>
            <a:r>
              <a:rPr lang="en-IN" dirty="0" err="1"/>
              <a:t>Levosimendan</a:t>
            </a:r>
            <a:r>
              <a:rPr lang="en-IN" dirty="0"/>
              <a:t> infusions – proved benefit in failure cases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932E743-7802-402B-920F-411D316E4699}"/>
              </a:ext>
            </a:extLst>
          </p:cNvPr>
          <p:cNvSpPr/>
          <p:nvPr/>
        </p:nvSpPr>
        <p:spPr>
          <a:xfrm>
            <a:off x="8895425" y="1305017"/>
            <a:ext cx="2867488" cy="34978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>
                <a:solidFill>
                  <a:srgbClr val="FF0000"/>
                </a:solidFill>
              </a:rPr>
              <a:t>Refractory cases </a:t>
            </a:r>
          </a:p>
          <a:p>
            <a:pPr algn="ctr"/>
            <a:endParaRPr lang="en-IN" sz="3200" dirty="0">
              <a:solidFill>
                <a:srgbClr val="FF0000"/>
              </a:solidFill>
            </a:endParaRPr>
          </a:p>
          <a:p>
            <a:pPr algn="ctr"/>
            <a:r>
              <a:rPr lang="en-IN" sz="3200" dirty="0">
                <a:solidFill>
                  <a:srgbClr val="FF0000"/>
                </a:solidFill>
              </a:rPr>
              <a:t>Assist devices and ECMO </a:t>
            </a:r>
          </a:p>
        </p:txBody>
      </p:sp>
    </p:spTree>
    <p:extLst>
      <p:ext uri="{BB962C8B-B14F-4D97-AF65-F5344CB8AC3E}">
        <p14:creationId xmlns:p14="http://schemas.microsoft.com/office/powerpoint/2010/main" val="8657361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B350D-1498-4B50-A54F-93C5C57CD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Newer treatment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6E955-F367-4219-AE41-25AAA96F0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Prolactin surge - ? Mechanism </a:t>
            </a:r>
          </a:p>
          <a:p>
            <a:endParaRPr lang="en-US" dirty="0"/>
          </a:p>
          <a:p>
            <a:r>
              <a:rPr lang="en-US" dirty="0" err="1"/>
              <a:t>Bromocryptine</a:t>
            </a:r>
            <a:r>
              <a:rPr lang="en-US" dirty="0"/>
              <a:t>  dosage</a:t>
            </a:r>
          </a:p>
          <a:p>
            <a:endParaRPr lang="en-US" dirty="0"/>
          </a:p>
          <a:p>
            <a:r>
              <a:rPr lang="en-US" dirty="0"/>
              <a:t>5 mg </a:t>
            </a:r>
            <a:r>
              <a:rPr lang="en-US" dirty="0" err="1"/>
              <a:t>tds</a:t>
            </a:r>
            <a:r>
              <a:rPr lang="en-US" dirty="0"/>
              <a:t>   up to 8 weeks </a:t>
            </a:r>
          </a:p>
          <a:p>
            <a:endParaRPr lang="en-US" dirty="0"/>
          </a:p>
          <a:p>
            <a:r>
              <a:rPr lang="en-US" dirty="0"/>
              <a:t>No major side effects but a few gains </a:t>
            </a: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03FFF7-553F-44E1-96B0-1BD69CCF62DD}"/>
              </a:ext>
            </a:extLst>
          </p:cNvPr>
          <p:cNvSpPr/>
          <p:nvPr/>
        </p:nvSpPr>
        <p:spPr>
          <a:xfrm>
            <a:off x="7767782" y="2115126"/>
            <a:ext cx="3029527" cy="41967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dirty="0"/>
              <a:t>Amlodipine in BP is OK !!</a:t>
            </a:r>
          </a:p>
          <a:p>
            <a:pPr algn="ctr"/>
            <a:endParaRPr lang="en-IN" sz="4000" dirty="0"/>
          </a:p>
          <a:p>
            <a:pPr algn="ctr"/>
            <a:r>
              <a:rPr lang="en-IN" sz="4000" dirty="0"/>
              <a:t>Nitrates and hydralazine</a:t>
            </a:r>
          </a:p>
          <a:p>
            <a:pPr algn="ctr"/>
            <a:r>
              <a:rPr lang="en-IN" sz="4000" dirty="0"/>
              <a:t>Are also OK   </a:t>
            </a:r>
          </a:p>
        </p:txBody>
      </p:sp>
    </p:spTree>
    <p:extLst>
      <p:ext uri="{BB962C8B-B14F-4D97-AF65-F5344CB8AC3E}">
        <p14:creationId xmlns:p14="http://schemas.microsoft.com/office/powerpoint/2010/main" val="4636369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6ECB8-E6B1-45AB-8F5D-569F5EDAB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emerging trends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C7D44-BC1B-46B7-94C8-F7F6E857E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Apheresis of angiogenic factors </a:t>
            </a:r>
          </a:p>
          <a:p>
            <a:endParaRPr lang="en-US" dirty="0"/>
          </a:p>
          <a:p>
            <a:r>
              <a:rPr lang="en-US" dirty="0" err="1"/>
              <a:t>Serelaxin</a:t>
            </a:r>
            <a:r>
              <a:rPr lang="en-US" dirty="0"/>
              <a:t> is a recombinant form of relaxin-2 that showed some evidence of benefit in alleviating dyspnea in acute heart failure </a:t>
            </a:r>
          </a:p>
          <a:p>
            <a:r>
              <a:rPr lang="en-US" dirty="0" err="1"/>
              <a:t>Serelaxin</a:t>
            </a:r>
            <a:r>
              <a:rPr lang="en-US" dirty="0"/>
              <a:t> is administered as a continuous intravenous (IV) infusion over a period of 24 to 48 hours.  At doses of less than 200 mcg/kg/day, </a:t>
            </a:r>
          </a:p>
          <a:p>
            <a:r>
              <a:rPr lang="en-US" dirty="0"/>
              <a:t>Pentoxifylline is a xanthine derivative with phosphodiesterase inhibiting and anti-inflammatory properties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175531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B7A75-79C3-41C8-B207-DAA5ADAFB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Obstetrics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7A0B1-23FC-41DF-92C1-100F9A150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Stable cases – allow up to 38-40 weeks </a:t>
            </a:r>
          </a:p>
          <a:p>
            <a:r>
              <a:rPr lang="en-IN" dirty="0"/>
              <a:t>But early removal of the </a:t>
            </a:r>
            <a:r>
              <a:rPr lang="en-IN" dirty="0" err="1"/>
              <a:t>fetus</a:t>
            </a:r>
            <a:r>
              <a:rPr lang="en-IN" dirty="0"/>
              <a:t> is ideal </a:t>
            </a:r>
          </a:p>
          <a:p>
            <a:r>
              <a:rPr lang="en-IN" dirty="0"/>
              <a:t>Heart failure cases – LSCS</a:t>
            </a:r>
          </a:p>
          <a:p>
            <a:r>
              <a:rPr lang="en-IN" dirty="0"/>
              <a:t>Other cases – obstetric indications </a:t>
            </a:r>
          </a:p>
          <a:p>
            <a:endParaRPr lang="en-IN" dirty="0"/>
          </a:p>
          <a:p>
            <a:r>
              <a:rPr lang="en-IN" dirty="0"/>
              <a:t>Epidural analgesia with assisted second stage is better</a:t>
            </a:r>
          </a:p>
          <a:p>
            <a:endParaRPr lang="en-IN" dirty="0"/>
          </a:p>
          <a:p>
            <a:r>
              <a:rPr lang="en-IN" dirty="0"/>
              <a:t>Breast feeds normal 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53984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A49DC-CABB-446C-B7D5-AAFF5EF86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What is it 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4698F-EF64-4C99-9204-8F6A69785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Dilated cardiomyopathy </a:t>
            </a:r>
          </a:p>
          <a:p>
            <a:r>
              <a:rPr lang="en-IN" dirty="0"/>
              <a:t>Systolic dysfunction  decreased EF &lt;45 % </a:t>
            </a:r>
          </a:p>
          <a:p>
            <a:r>
              <a:rPr lang="en-IN" dirty="0"/>
              <a:t>Idiopathic </a:t>
            </a:r>
          </a:p>
          <a:p>
            <a:r>
              <a:rPr lang="en-IN" dirty="0"/>
              <a:t>Late pregnancy or postpartum</a:t>
            </a:r>
          </a:p>
          <a:p>
            <a:endParaRPr lang="en-IN" dirty="0"/>
          </a:p>
          <a:p>
            <a:r>
              <a:rPr lang="en-IN" dirty="0"/>
              <a:t>Some presented at 36 weeks and hence the definition did not have weeks  </a:t>
            </a:r>
          </a:p>
          <a:p>
            <a:r>
              <a:rPr lang="en-IN" dirty="0"/>
              <a:t>A majority may present postpartum !! </a:t>
            </a:r>
          </a:p>
        </p:txBody>
      </p:sp>
    </p:spTree>
    <p:extLst>
      <p:ext uri="{BB962C8B-B14F-4D97-AF65-F5344CB8AC3E}">
        <p14:creationId xmlns:p14="http://schemas.microsoft.com/office/powerpoint/2010/main" val="39181313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62628-166F-43D5-812A-F79A02B47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Prognosis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90AA1-8447-4761-BF4E-35EEDB34F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70 – 75 % get back to EF &gt;50 % in 6 months </a:t>
            </a:r>
          </a:p>
          <a:p>
            <a:endParaRPr lang="en-US" dirty="0"/>
          </a:p>
          <a:p>
            <a:r>
              <a:rPr lang="en-US" dirty="0"/>
              <a:t>13 % decrease less than 35 % remain symptomatic for further management </a:t>
            </a:r>
          </a:p>
          <a:p>
            <a:endParaRPr lang="en-US" dirty="0"/>
          </a:p>
          <a:p>
            <a:r>
              <a:rPr lang="en-US" dirty="0"/>
              <a:t>The rest remain as such  - continue the drugs and remain asymptomatic </a:t>
            </a:r>
          </a:p>
          <a:p>
            <a:endParaRPr lang="en-US" dirty="0"/>
          </a:p>
          <a:p>
            <a:r>
              <a:rPr lang="en-US" dirty="0"/>
              <a:t>Need 6 months follow up </a:t>
            </a:r>
          </a:p>
          <a:p>
            <a:r>
              <a:rPr lang="en-US" dirty="0"/>
              <a:t>1.3 % mortality  - </a:t>
            </a:r>
          </a:p>
          <a:p>
            <a:r>
              <a:rPr lang="en-US" dirty="0"/>
              <a:t>a lot of new studies a mortality rate of 7 – 12 %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139441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97493-64B9-48D2-89AB-92F346148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Anesthetic</a:t>
            </a:r>
            <a:r>
              <a:rPr lang="en-IN" dirty="0"/>
              <a:t> concerns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679D4-9F3C-4DA4-A9DB-C85FB2547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RA – CSEA CSA = allowed </a:t>
            </a:r>
          </a:p>
          <a:p>
            <a:r>
              <a:rPr lang="en-IN" dirty="0"/>
              <a:t>Titratable </a:t>
            </a:r>
          </a:p>
          <a:p>
            <a:r>
              <a:rPr lang="en-IN" dirty="0"/>
              <a:t>GA – sympathetic surge and myocardial depression </a:t>
            </a:r>
          </a:p>
          <a:p>
            <a:r>
              <a:rPr lang="en-IN" dirty="0"/>
              <a:t>Propofol fentanyl – RSI described </a:t>
            </a:r>
          </a:p>
          <a:p>
            <a:endParaRPr lang="en-IN" dirty="0"/>
          </a:p>
          <a:p>
            <a:r>
              <a:rPr lang="en-IN" dirty="0"/>
              <a:t>After delivery – diuretics </a:t>
            </a:r>
          </a:p>
          <a:p>
            <a:r>
              <a:rPr lang="en-IN" dirty="0"/>
              <a:t>Oxytocin – OK </a:t>
            </a:r>
          </a:p>
          <a:p>
            <a:r>
              <a:rPr lang="en-IN" dirty="0"/>
              <a:t>No ergots </a:t>
            </a:r>
          </a:p>
          <a:p>
            <a:r>
              <a:rPr lang="en-IN" dirty="0" err="1"/>
              <a:t>Intraop</a:t>
            </a:r>
            <a:r>
              <a:rPr lang="en-IN" dirty="0"/>
              <a:t> TEE – described by a few – monitoring – case to case basis </a:t>
            </a:r>
          </a:p>
        </p:txBody>
      </p:sp>
    </p:spTree>
    <p:extLst>
      <p:ext uri="{BB962C8B-B14F-4D97-AF65-F5344CB8AC3E}">
        <p14:creationId xmlns:p14="http://schemas.microsoft.com/office/powerpoint/2010/main" val="7601307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BEC5A-03E6-42F8-8409-A031C7249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pregnancy ?? Allow ??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A11B2-093F-46F5-A0B8-35618231D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Immediate treatment with </a:t>
            </a:r>
            <a:r>
              <a:rPr lang="en-US" dirty="0" err="1"/>
              <a:t>bromocryptine</a:t>
            </a:r>
            <a:r>
              <a:rPr lang="en-US" dirty="0"/>
              <a:t> – better results postpartum but think of breast feeds</a:t>
            </a:r>
          </a:p>
          <a:p>
            <a:r>
              <a:rPr lang="en-US" dirty="0"/>
              <a:t>Heart function should become normal without drugs </a:t>
            </a:r>
          </a:p>
          <a:p>
            <a:r>
              <a:rPr lang="en-US" dirty="0"/>
              <a:t>Exercise echo should be normal </a:t>
            </a:r>
          </a:p>
          <a:p>
            <a:endParaRPr lang="en-US" dirty="0"/>
          </a:p>
          <a:p>
            <a:r>
              <a:rPr lang="en-US" dirty="0"/>
              <a:t>Think of allowing the next pregnancy </a:t>
            </a:r>
          </a:p>
          <a:p>
            <a:endParaRPr lang="en-US" dirty="0"/>
          </a:p>
          <a:p>
            <a:r>
              <a:rPr lang="en-US" dirty="0"/>
              <a:t>But with dysfunction and drugs especially EF &lt;35 %     </a:t>
            </a:r>
          </a:p>
          <a:p>
            <a:r>
              <a:rPr lang="en-US" dirty="0"/>
              <a:t> 25 % increased chances of even mortality </a:t>
            </a:r>
          </a:p>
          <a:p>
            <a:r>
              <a:rPr lang="en-US" dirty="0"/>
              <a:t>IUCD only – no hormones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547312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B703E-B0D5-4D80-9CFF-B384E89E8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B7B2E71-51D6-45BF-AB7E-A178C6F065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2186" y="1825625"/>
            <a:ext cx="7987627" cy="4351338"/>
          </a:xfrm>
          <a:prstGeom prst="rect">
            <a:avLst/>
          </a:prstGeom>
        </p:spPr>
      </p:pic>
      <p:sp>
        <p:nvSpPr>
          <p:cNvPr id="3" name="Arrow: Right 2">
            <a:extLst>
              <a:ext uri="{FF2B5EF4-FFF2-40B4-BE49-F238E27FC236}">
                <a16:creationId xmlns:a16="http://schemas.microsoft.com/office/drawing/2014/main" id="{9402E64D-2A09-4E6F-BF18-1A5DFEAF8CE7}"/>
              </a:ext>
            </a:extLst>
          </p:cNvPr>
          <p:cNvSpPr/>
          <p:nvPr/>
        </p:nvSpPr>
        <p:spPr>
          <a:xfrm>
            <a:off x="6169891" y="2992582"/>
            <a:ext cx="2697018" cy="304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9054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A6F63-1CA1-4567-8C2F-0688FC938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Screening ECHOs – timing </a:t>
            </a:r>
            <a:endParaRPr lang="en-IN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8231A9F-D6F0-4F21-8890-D630C696D0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8571" y="1825625"/>
            <a:ext cx="1047485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7325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062D2-2299-4BE6-92DD-9F7E8FDB2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????????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C5F8B-0319-4740-ACDD-70567FFC4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women need bromocriptine </a:t>
            </a:r>
          </a:p>
          <a:p>
            <a:r>
              <a:rPr lang="en-US" dirty="0"/>
              <a:t>Anticoagulants </a:t>
            </a:r>
          </a:p>
          <a:p>
            <a:r>
              <a:rPr lang="en-US" dirty="0"/>
              <a:t>Pathogenesis </a:t>
            </a:r>
          </a:p>
          <a:p>
            <a:r>
              <a:rPr lang="en-US" dirty="0"/>
              <a:t>Failure management </a:t>
            </a:r>
          </a:p>
          <a:p>
            <a:r>
              <a:rPr lang="en-US" dirty="0"/>
              <a:t>OBG </a:t>
            </a:r>
          </a:p>
          <a:p>
            <a:r>
              <a:rPr lang="en-US" dirty="0"/>
              <a:t>Next pregnancy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501541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57ACC-C37A-47FE-B058-63DF7EB35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6A2CF-2B8B-40B5-B822-9374007B0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Definition </a:t>
            </a:r>
          </a:p>
          <a:p>
            <a:r>
              <a:rPr lang="en-US" dirty="0"/>
              <a:t>Incidence </a:t>
            </a:r>
          </a:p>
          <a:p>
            <a:r>
              <a:rPr lang="en-US" dirty="0"/>
              <a:t>Clinical features </a:t>
            </a:r>
          </a:p>
          <a:p>
            <a:r>
              <a:rPr lang="en-US" dirty="0"/>
              <a:t>Pathophysiology </a:t>
            </a:r>
          </a:p>
          <a:p>
            <a:r>
              <a:rPr lang="en-US" dirty="0"/>
              <a:t>Diagnosis </a:t>
            </a:r>
          </a:p>
          <a:p>
            <a:r>
              <a:rPr lang="en-US" dirty="0"/>
              <a:t>Treatment </a:t>
            </a:r>
          </a:p>
          <a:p>
            <a:r>
              <a:rPr lang="en-US" dirty="0"/>
              <a:t>Obstetrics </a:t>
            </a:r>
          </a:p>
          <a:p>
            <a:r>
              <a:rPr lang="en-US" dirty="0"/>
              <a:t>Anesthesia </a:t>
            </a:r>
          </a:p>
          <a:p>
            <a:r>
              <a:rPr lang="en-US" dirty="0"/>
              <a:t>Unexplored areas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98720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544D9-EA86-4909-82D1-BE803E91E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History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20B28-C49B-45A5-BFEC-060950C7B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1800 – Virchow defined heart failure with pregnancy </a:t>
            </a:r>
          </a:p>
          <a:p>
            <a:endParaRPr lang="en-IN" dirty="0"/>
          </a:p>
          <a:p>
            <a:r>
              <a:rPr lang="en-IN" dirty="0"/>
              <a:t>1930 s – more awareness </a:t>
            </a:r>
          </a:p>
          <a:p>
            <a:endParaRPr lang="en-IN" dirty="0"/>
          </a:p>
          <a:p>
            <a:r>
              <a:rPr lang="en-IN" dirty="0"/>
              <a:t>1990s echo development </a:t>
            </a:r>
          </a:p>
        </p:txBody>
      </p:sp>
    </p:spTree>
    <p:extLst>
      <p:ext uri="{BB962C8B-B14F-4D97-AF65-F5344CB8AC3E}">
        <p14:creationId xmlns:p14="http://schemas.microsoft.com/office/powerpoint/2010/main" val="244540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35CDA-A0B1-4A0F-90E0-12F478618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68F78-6E0F-47C7-A777-316DD46D3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Increased airway pressure is increase seal pressure </a:t>
            </a:r>
          </a:p>
          <a:p>
            <a:endParaRPr lang="en-IN" dirty="0"/>
          </a:p>
          <a:p>
            <a:endParaRPr lang="en-IN" dirty="0"/>
          </a:p>
          <a:p>
            <a:r>
              <a:rPr lang="en-IN" dirty="0"/>
              <a:t>The surrounding pressure never exceeds </a:t>
            </a:r>
          </a:p>
        </p:txBody>
      </p:sp>
    </p:spTree>
    <p:extLst>
      <p:ext uri="{BB962C8B-B14F-4D97-AF65-F5344CB8AC3E}">
        <p14:creationId xmlns:p14="http://schemas.microsoft.com/office/powerpoint/2010/main" val="1371445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12FFD-06F6-4E2F-80FF-B57F8C7D5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1318"/>
          </a:xfrm>
        </p:spPr>
        <p:txBody>
          <a:bodyPr>
            <a:normAutofit fontScale="90000"/>
          </a:bodyPr>
          <a:lstStyle/>
          <a:p>
            <a:r>
              <a:rPr lang="en-IN" dirty="0"/>
              <a:t>Incidence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76DA18-575B-4E71-B8AF-76002DEBF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065" y="1251750"/>
            <a:ext cx="11140736" cy="5241123"/>
          </a:xfrm>
        </p:spPr>
        <p:txBody>
          <a:bodyPr>
            <a:normAutofit fontScale="92500" lnSpcReduction="20000"/>
          </a:bodyPr>
          <a:lstStyle/>
          <a:p>
            <a:r>
              <a:rPr lang="en-IN" dirty="0"/>
              <a:t>1 in 4000 to 1 in 1000 live births </a:t>
            </a:r>
          </a:p>
          <a:p>
            <a:endParaRPr lang="en-IN" dirty="0"/>
          </a:p>
          <a:p>
            <a:r>
              <a:rPr lang="en-IN" dirty="0"/>
              <a:t>Why an increase ? </a:t>
            </a:r>
          </a:p>
          <a:p>
            <a:pPr marL="0" indent="0">
              <a:buNone/>
            </a:pPr>
            <a:endParaRPr lang="en-IN" dirty="0"/>
          </a:p>
          <a:p>
            <a:r>
              <a:rPr lang="en-IN" dirty="0"/>
              <a:t>Advancing maternal age </a:t>
            </a:r>
          </a:p>
          <a:p>
            <a:r>
              <a:rPr lang="en-IN" dirty="0"/>
              <a:t>Preeclampsia </a:t>
            </a:r>
          </a:p>
          <a:p>
            <a:r>
              <a:rPr lang="en-IN" dirty="0"/>
              <a:t>Better diagnosis </a:t>
            </a:r>
          </a:p>
          <a:p>
            <a:r>
              <a:rPr lang="en-IN" dirty="0"/>
              <a:t>Asthma </a:t>
            </a:r>
          </a:p>
          <a:p>
            <a:r>
              <a:rPr lang="en-IN" dirty="0"/>
              <a:t>Substance abuse </a:t>
            </a:r>
          </a:p>
          <a:p>
            <a:r>
              <a:rPr lang="en-IN" dirty="0"/>
              <a:t>Smoking </a:t>
            </a:r>
          </a:p>
          <a:p>
            <a:r>
              <a:rPr lang="en-IN" dirty="0"/>
              <a:t>Deficient micronutrition </a:t>
            </a:r>
          </a:p>
          <a:p>
            <a:r>
              <a:rPr lang="en-IN" dirty="0"/>
              <a:t>Tocolytics </a:t>
            </a:r>
          </a:p>
        </p:txBody>
      </p:sp>
    </p:spTree>
    <p:extLst>
      <p:ext uri="{BB962C8B-B14F-4D97-AF65-F5344CB8AC3E}">
        <p14:creationId xmlns:p14="http://schemas.microsoft.com/office/powerpoint/2010/main" val="2091679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70B55-7D18-4BDD-9FD8-55456B15D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 pregnancy – postpartum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6EA32-9FA3-4B4F-B902-F1AEC055A1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Why should the time be like that ?? </a:t>
            </a:r>
          </a:p>
          <a:p>
            <a:endParaRPr lang="en-IN" dirty="0"/>
          </a:p>
          <a:p>
            <a:endParaRPr lang="en-IN" dirty="0"/>
          </a:p>
          <a:p>
            <a:r>
              <a:rPr lang="en-IN" dirty="0"/>
              <a:t>Maximal hemodynamic changes and stress </a:t>
            </a:r>
          </a:p>
        </p:txBody>
      </p:sp>
    </p:spTree>
    <p:extLst>
      <p:ext uri="{BB962C8B-B14F-4D97-AF65-F5344CB8AC3E}">
        <p14:creationId xmlns:p14="http://schemas.microsoft.com/office/powerpoint/2010/main" val="2495661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C77B0-A128-4316-BA88-968507EA6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Etiopathogenesis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B30C9-1B2E-4BC7-A9F1-20C04A414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Viral myocarditis </a:t>
            </a:r>
          </a:p>
          <a:p>
            <a:endParaRPr lang="en-US" dirty="0"/>
          </a:p>
          <a:p>
            <a:r>
              <a:rPr lang="en-US" dirty="0"/>
              <a:t>Hormonal (prolactin insult)placental angiogenic factors  to the heart when the female is genetically predetermined </a:t>
            </a:r>
          </a:p>
          <a:p>
            <a:r>
              <a:rPr lang="en-US" dirty="0"/>
              <a:t>Older age </a:t>
            </a:r>
          </a:p>
          <a:p>
            <a:r>
              <a:rPr lang="en-US" dirty="0"/>
              <a:t>Blacks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90649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3A749-DA98-4D1C-BE4A-5252F55DA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features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383C7-3740-43F5-93A7-678B0FF01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dyspnea on exertion,</a:t>
            </a:r>
          </a:p>
          <a:p>
            <a:r>
              <a:rPr lang="en-US" dirty="0"/>
              <a:t> orthopnea, paroxysmal nocturnal dyspnea,</a:t>
            </a:r>
          </a:p>
          <a:p>
            <a:r>
              <a:rPr lang="en-US" dirty="0"/>
              <a:t> edema of the lower extremities.</a:t>
            </a:r>
          </a:p>
          <a:p>
            <a:endParaRPr lang="en-US" dirty="0"/>
          </a:p>
          <a:p>
            <a:r>
              <a:rPr lang="en-US" dirty="0"/>
              <a:t>Rarely with severe systolic failure and shock needing ICU care and mechanical ventilation </a:t>
            </a:r>
          </a:p>
          <a:p>
            <a:pPr marL="0" indent="0">
              <a:buNone/>
            </a:pPr>
            <a:r>
              <a:rPr lang="en-US" dirty="0"/>
              <a:t>Both RV and LV failure dysfunction may present …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69513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5F946-D87E-49B9-A6FB-3B488B0A1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E1288-69AD-474D-85B3-B429B6575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Flowchart: Multidocument 3">
            <a:extLst>
              <a:ext uri="{FF2B5EF4-FFF2-40B4-BE49-F238E27FC236}">
                <a16:creationId xmlns:a16="http://schemas.microsoft.com/office/drawing/2014/main" id="{F90EC5EB-DDDE-4FC6-9A70-C9940BBC6BAD}"/>
              </a:ext>
            </a:extLst>
          </p:cNvPr>
          <p:cNvSpPr/>
          <p:nvPr/>
        </p:nvSpPr>
        <p:spPr>
          <a:xfrm>
            <a:off x="3231472" y="2192784"/>
            <a:ext cx="4785064" cy="4128117"/>
          </a:xfrm>
          <a:prstGeom prst="flowChartMultidocumen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Hidden symptoms</a:t>
            </a:r>
          </a:p>
          <a:p>
            <a:pPr algn="ctr"/>
            <a:endParaRPr lang="en-US" sz="36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US" sz="3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Normal pregnancy – dyspnea ??  </a:t>
            </a:r>
            <a:endParaRPr lang="en-IN" sz="36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045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</TotalTime>
  <Words>763</Words>
  <Application>Microsoft Office PowerPoint</Application>
  <PresentationFormat>Widescreen</PresentationFormat>
  <Paragraphs>198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Arial Rounded MT Bold</vt:lpstr>
      <vt:lpstr>Bahnschrift Condensed</vt:lpstr>
      <vt:lpstr>Calibri</vt:lpstr>
      <vt:lpstr>Calibri Light</vt:lpstr>
      <vt:lpstr>Office Theme</vt:lpstr>
      <vt:lpstr>Peripartum cardiomyopathy </vt:lpstr>
      <vt:lpstr>What is it ? </vt:lpstr>
      <vt:lpstr>History </vt:lpstr>
      <vt:lpstr>PowerPoint Presentation</vt:lpstr>
      <vt:lpstr>Incidence </vt:lpstr>
      <vt:lpstr>Late pregnancy – postpartum </vt:lpstr>
      <vt:lpstr>Etiopathogenesis </vt:lpstr>
      <vt:lpstr>Clinical features </vt:lpstr>
      <vt:lpstr>PowerPoint Presentation</vt:lpstr>
      <vt:lpstr>ECG - </vt:lpstr>
      <vt:lpstr>ECHO- the standard test </vt:lpstr>
      <vt:lpstr>Not so good indicators </vt:lpstr>
      <vt:lpstr>Differential diagnosis </vt:lpstr>
      <vt:lpstr>Complications </vt:lpstr>
      <vt:lpstr>PowerPoint Presentation</vt:lpstr>
      <vt:lpstr>Treatment </vt:lpstr>
      <vt:lpstr>Newer treatment </vt:lpstr>
      <vt:lpstr>Other emerging trends </vt:lpstr>
      <vt:lpstr>Obstetrics </vt:lpstr>
      <vt:lpstr>Prognosis </vt:lpstr>
      <vt:lpstr>Anesthetic concerns </vt:lpstr>
      <vt:lpstr>Next pregnancy ?? Allow ?? </vt:lpstr>
      <vt:lpstr>PowerPoint Presentation</vt:lpstr>
      <vt:lpstr>Screening ECHOs – timing </vt:lpstr>
      <vt:lpstr>???????? </vt:lpstr>
      <vt:lpstr>Summary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Peripartum cardiomyopathy </dc:title>
  <dc:creator>partha sarathy</dc:creator>
  <cp:lastModifiedBy>partha sarathy</cp:lastModifiedBy>
  <cp:revision>52</cp:revision>
  <dcterms:created xsi:type="dcterms:W3CDTF">2020-04-02T07:23:01Z</dcterms:created>
  <dcterms:modified xsi:type="dcterms:W3CDTF">2020-05-03T02:13:04Z</dcterms:modified>
</cp:coreProperties>
</file>