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58" r:id="rId7"/>
    <p:sldId id="263" r:id="rId8"/>
    <p:sldId id="260" r:id="rId9"/>
    <p:sldId id="264" r:id="rId10"/>
    <p:sldId id="269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5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74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70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57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56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169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5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04CD7-7EE8-C149-AF97-795188109257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01567-FBF2-564C-9AB2-B51CA1497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78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0285" y="296852"/>
            <a:ext cx="8574968" cy="1337215"/>
          </a:xfrm>
          <a:ln w="25400">
            <a:solidFill>
              <a:srgbClr val="0000FF"/>
            </a:solidFill>
          </a:ln>
        </p:spPr>
        <p:txBody>
          <a:bodyPr>
            <a:noAutofit/>
          </a:bodyPr>
          <a:lstStyle/>
          <a:p>
            <a:r>
              <a:rPr lang="en-GB" sz="3200" b="1" dirty="0"/>
              <a:t>“High Fives</a:t>
            </a:r>
            <a:r>
              <a:rPr lang="en-GB" sz="3200" b="1" dirty="0" smtClean="0"/>
              <a:t>”</a:t>
            </a:r>
            <a:br>
              <a:rPr lang="en-GB" sz="3200" b="1" dirty="0" smtClean="0"/>
            </a:br>
            <a:r>
              <a:rPr lang="en-GB" sz="2400" dirty="0" smtClean="0"/>
              <a:t>5 </a:t>
            </a:r>
            <a:r>
              <a:rPr lang="en-GB" sz="2400" dirty="0"/>
              <a:t>best publications in </a:t>
            </a:r>
            <a:r>
              <a:rPr lang="en-GB" sz="2400" dirty="0" smtClean="0"/>
              <a:t>Anaesthesiology &amp;  Critical Care in </a:t>
            </a:r>
            <a:r>
              <a:rPr lang="en-GB" sz="2400" dirty="0"/>
              <a:t>the recent past that can influence </a:t>
            </a:r>
            <a:r>
              <a:rPr lang="en-GB" sz="2400" dirty="0" smtClean="0"/>
              <a:t>Practice </a:t>
            </a:r>
            <a:r>
              <a:rPr lang="en-GB" sz="2400" dirty="0"/>
              <a:t>of  Anaesthesiology in India</a:t>
            </a:r>
            <a:r>
              <a:rPr lang="en-US" sz="2400" dirty="0" smtClean="0">
                <a:effectLst/>
              </a:rPr>
              <a:t> 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33" y="4292601"/>
            <a:ext cx="6934200" cy="247752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GB" sz="2600" b="1" i="1" u="sng" dirty="0" smtClean="0">
                <a:solidFill>
                  <a:schemeClr val="tx1"/>
                </a:solidFill>
              </a:rPr>
              <a:t>Dr </a:t>
            </a:r>
            <a:r>
              <a:rPr lang="en-GB" sz="2600" b="1" i="1" u="sng" dirty="0" err="1" smtClean="0">
                <a:solidFill>
                  <a:schemeClr val="tx1"/>
                </a:solidFill>
              </a:rPr>
              <a:t>S.Parthasarathy</a:t>
            </a:r>
            <a:r>
              <a:rPr lang="en-GB" sz="2600" b="1" i="1" u="sng" dirty="0" smtClean="0">
                <a:solidFill>
                  <a:schemeClr val="tx1"/>
                </a:solidFill>
              </a:rPr>
              <a:t> MD DA DNB. PhD FICA IDRA </a:t>
            </a:r>
          </a:p>
          <a:p>
            <a:r>
              <a:rPr lang="en-GB" sz="2600" b="1" u="sng" dirty="0" smtClean="0">
                <a:solidFill>
                  <a:schemeClr val="tx1"/>
                </a:solidFill>
              </a:rPr>
              <a:t>Diploma in software based statistics </a:t>
            </a:r>
          </a:p>
          <a:p>
            <a:r>
              <a:rPr lang="en-GB" sz="2600" b="1" dirty="0" smtClean="0">
                <a:solidFill>
                  <a:schemeClr val="tx1"/>
                </a:solidFill>
              </a:rPr>
              <a:t>Associate </a:t>
            </a:r>
            <a:r>
              <a:rPr lang="en-GB" sz="2600" b="1" dirty="0">
                <a:solidFill>
                  <a:schemeClr val="tx1"/>
                </a:solidFill>
              </a:rPr>
              <a:t>E</a:t>
            </a:r>
            <a:r>
              <a:rPr lang="en-GB" sz="2600" b="1" dirty="0" smtClean="0">
                <a:solidFill>
                  <a:schemeClr val="tx1"/>
                </a:solidFill>
              </a:rPr>
              <a:t>ditor, IJA ----  Professor</a:t>
            </a:r>
          </a:p>
          <a:p>
            <a:r>
              <a:rPr lang="en-GB" sz="2600" b="1" dirty="0" smtClean="0">
                <a:solidFill>
                  <a:schemeClr val="tx1"/>
                </a:solidFill>
              </a:rPr>
              <a:t>Mahatma Gandhi  Medical college and research institute  Pondicherry – India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371" y="3508534"/>
            <a:ext cx="6328229" cy="707886"/>
          </a:xfrm>
          <a:prstGeom prst="rect">
            <a:avLst/>
          </a:prstGeom>
          <a:ln w="25400" cap="flat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</a:rPr>
              <a:t>“Regional </a:t>
            </a:r>
            <a:r>
              <a:rPr lang="en-US" sz="4000" b="1" dirty="0">
                <a:solidFill>
                  <a:srgbClr val="0000FF"/>
                </a:solidFill>
              </a:rPr>
              <a:t>A</a:t>
            </a:r>
            <a:r>
              <a:rPr lang="en-US" sz="4000" b="1" dirty="0" smtClean="0">
                <a:solidFill>
                  <a:srgbClr val="0000FF"/>
                </a:solidFill>
              </a:rPr>
              <a:t>nesthesia” 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IJA cover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2" t="22104" r="38673" b="20105"/>
          <a:stretch/>
        </p:blipFill>
        <p:spPr>
          <a:xfrm>
            <a:off x="290285" y="1754741"/>
            <a:ext cx="1505636" cy="1753793"/>
          </a:xfrm>
          <a:prstGeom prst="rect">
            <a:avLst/>
          </a:prstGeom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8600" y="1537923"/>
            <a:ext cx="2416287" cy="28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8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Regional Anesthesia and Pain Medicine • Volume 43, Number 8, November 2018</a:t>
            </a: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7" y="1202841"/>
            <a:ext cx="8034866" cy="281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637" y="4013200"/>
            <a:ext cx="2443163" cy="222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8533" y="4013200"/>
            <a:ext cx="6252104" cy="231986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/>
          </a:p>
          <a:p>
            <a:pPr algn="ctr"/>
            <a:endParaRPr lang="en-IN" dirty="0"/>
          </a:p>
          <a:p>
            <a:pPr algn="ctr"/>
            <a:endParaRPr lang="en-IN" sz="2400" dirty="0" smtClean="0"/>
          </a:p>
          <a:p>
            <a:pPr algn="ctr"/>
            <a:endParaRPr lang="en-IN" sz="2400" dirty="0" smtClean="0"/>
          </a:p>
          <a:p>
            <a:pPr algn="ctr"/>
            <a:r>
              <a:rPr lang="en-IN" sz="2400" dirty="0" smtClean="0"/>
              <a:t>Retrospective </a:t>
            </a:r>
            <a:r>
              <a:rPr lang="en-IN" sz="2400" dirty="0"/>
              <a:t>review of 17 years</a:t>
            </a:r>
          </a:p>
          <a:p>
            <a:pPr algn="ctr"/>
            <a:r>
              <a:rPr lang="en-IN" sz="2400" dirty="0"/>
              <a:t>Accidental </a:t>
            </a:r>
            <a:r>
              <a:rPr lang="en-IN" sz="2400" dirty="0" err="1"/>
              <a:t>dural</a:t>
            </a:r>
            <a:r>
              <a:rPr lang="en-IN" sz="2400" dirty="0"/>
              <a:t> puncture with 17 G </a:t>
            </a:r>
            <a:r>
              <a:rPr lang="en-IN" sz="2400" dirty="0" err="1"/>
              <a:t>touhy</a:t>
            </a:r>
            <a:r>
              <a:rPr lang="en-IN" sz="2400" dirty="0"/>
              <a:t>  </a:t>
            </a:r>
          </a:p>
          <a:p>
            <a:pPr algn="ctr"/>
            <a:r>
              <a:rPr lang="en-IN" sz="2400" dirty="0"/>
              <a:t>81 cases two groups</a:t>
            </a:r>
          </a:p>
          <a:p>
            <a:pPr algn="ctr"/>
            <a:r>
              <a:rPr lang="en-IN" sz="2400" dirty="0"/>
              <a:t>SPG-  or EBP – classical </a:t>
            </a:r>
            <a:r>
              <a:rPr lang="en-IN" sz="2400" dirty="0" smtClean="0"/>
              <a:t>technique</a:t>
            </a:r>
          </a:p>
          <a:p>
            <a:pPr algn="ctr"/>
            <a:r>
              <a:rPr lang="en-IN" sz="2400" dirty="0"/>
              <a:t>Possible cerebral vasodilation has synapse with SPG !!</a:t>
            </a:r>
          </a:p>
          <a:p>
            <a:pPr algn="ctr"/>
            <a:r>
              <a:rPr lang="en-IN" sz="2400" dirty="0" smtClean="0"/>
              <a:t> </a:t>
            </a:r>
            <a:endParaRPr lang="en-IN" sz="2400" dirty="0"/>
          </a:p>
          <a:p>
            <a:pPr algn="ctr"/>
            <a:r>
              <a:rPr lang="en-IN" dirty="0" smtClean="0"/>
              <a:t> </a:t>
            </a:r>
          </a:p>
          <a:p>
            <a:pPr algn="ctr"/>
            <a:r>
              <a:rPr lang="en-IN" dirty="0" smtClean="0"/>
              <a:t> </a:t>
            </a:r>
          </a:p>
          <a:p>
            <a:pPr algn="ctr"/>
            <a:endParaRPr lang="en-IN" dirty="0" smtClean="0"/>
          </a:p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609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Look what they showed !! 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488922" cy="3056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1757108"/>
            <a:ext cx="4038600" cy="2035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3" y="4208873"/>
            <a:ext cx="4374092" cy="19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Left-Right Arrow 7"/>
          <p:cNvSpPr/>
          <p:nvPr/>
        </p:nvSpPr>
        <p:spPr>
          <a:xfrm>
            <a:off x="2364846" y="5619242"/>
            <a:ext cx="708554" cy="24231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Left-Right Arrow 11"/>
          <p:cNvSpPr/>
          <p:nvPr/>
        </p:nvSpPr>
        <p:spPr>
          <a:xfrm>
            <a:off x="2340769" y="5167518"/>
            <a:ext cx="708554" cy="24231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4834467" y="4910667"/>
            <a:ext cx="3547533" cy="950891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5 patients requested and got 2</a:t>
            </a:r>
            <a:r>
              <a:rPr lang="en-IN" baseline="30000" dirty="0" smtClean="0"/>
              <a:t>nd</a:t>
            </a:r>
            <a:r>
              <a:rPr lang="en-IN" dirty="0" smtClean="0"/>
              <a:t> SPG block while 4 received EBP again !! </a:t>
            </a:r>
            <a:endParaRPr lang="en-IN" dirty="0"/>
          </a:p>
        </p:txBody>
      </p:sp>
      <p:sp>
        <p:nvSpPr>
          <p:cNvPr id="10" name="Frame 9"/>
          <p:cNvSpPr/>
          <p:nvPr/>
        </p:nvSpPr>
        <p:spPr>
          <a:xfrm>
            <a:off x="1557867" y="1757108"/>
            <a:ext cx="1845733" cy="2035959"/>
          </a:xfrm>
          <a:prstGeom prst="frame">
            <a:avLst/>
          </a:prstGeom>
          <a:ln w="63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096933" y="2243667"/>
            <a:ext cx="1447800" cy="1905000"/>
          </a:xfrm>
          <a:prstGeom prst="ellipse">
            <a:avLst/>
          </a:prstGeom>
          <a:solidFill>
            <a:srgbClr val="FF0000">
              <a:alpha val="1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45533" y="3945467"/>
            <a:ext cx="3801534" cy="263406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No repeat epidural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082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9" grpId="0" animBg="1"/>
      <p:bldP spid="10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N" sz="3600" dirty="0" smtClean="0"/>
              <a:t>Can we block the sciatic and saphenous in one injection in front of thigh !!</a:t>
            </a:r>
            <a:endParaRPr lang="en-IN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203" y="1600200"/>
            <a:ext cx="655359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184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9829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What they showed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965201"/>
            <a:ext cx="8585200" cy="541866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IN" sz="2400" dirty="0" smtClean="0"/>
              <a:t>100 cases of knee surgeries under spinal 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Post analgesia with 4 in one block 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Scan knee in medial and front  and go proximal till Sup. Femoral artery appears in hiatus and inj. 30 - 35 ml of local 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Targets for knee !! - nerve </a:t>
            </a:r>
            <a:r>
              <a:rPr lang="en-IN" sz="2400" dirty="0"/>
              <a:t>to vastus </a:t>
            </a:r>
            <a:r>
              <a:rPr lang="en-IN" sz="2400" dirty="0" err="1"/>
              <a:t>medialis</a:t>
            </a:r>
            <a:r>
              <a:rPr lang="en-IN" sz="2400" dirty="0"/>
              <a:t>, saphenous </a:t>
            </a:r>
            <a:r>
              <a:rPr lang="en-IN" sz="2400" dirty="0" smtClean="0"/>
              <a:t>nerve, posterior </a:t>
            </a:r>
            <a:r>
              <a:rPr lang="en-IN" sz="2400" dirty="0"/>
              <a:t>division of obturator nerve and the sciatic </a:t>
            </a:r>
            <a:r>
              <a:rPr lang="en-IN" sz="2400" dirty="0" smtClean="0"/>
              <a:t>nerve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Satisfactory analgesia in all the cases – sciatic component was blocked in almost all cases - No complications </a:t>
            </a:r>
          </a:p>
          <a:p>
            <a:pPr algn="just">
              <a:lnSpc>
                <a:spcPct val="150000"/>
              </a:lnSpc>
            </a:pPr>
            <a:r>
              <a:rPr lang="en-IN" sz="2400" dirty="0" smtClean="0"/>
              <a:t>What mattered ??  35 ml ?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56309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Inject in the front of thigh but see in prone in popliteal fossa !! 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48" y="1953152"/>
            <a:ext cx="6658904" cy="382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9801" y="5773210"/>
            <a:ext cx="7061200" cy="737657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dirty="0" smtClean="0"/>
              <a:t>The problem is ----- near the vessels – depositing large volume ??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63354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mtClean="0"/>
              <a:t>Thank you all </a:t>
            </a:r>
            <a:endParaRPr lang="en-IN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18" y="1852130"/>
            <a:ext cx="2952382" cy="398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0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How to choose !!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Simple </a:t>
            </a:r>
          </a:p>
          <a:p>
            <a:r>
              <a:rPr lang="en-IN" dirty="0" smtClean="0"/>
              <a:t>Really useful </a:t>
            </a:r>
          </a:p>
          <a:p>
            <a:r>
              <a:rPr lang="en-IN" dirty="0" smtClean="0"/>
              <a:t>Easy to administer </a:t>
            </a:r>
          </a:p>
          <a:p>
            <a:r>
              <a:rPr lang="en-IN" dirty="0" smtClean="0"/>
              <a:t>Less complications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9562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Indian journal of </a:t>
            </a:r>
            <a:r>
              <a:rPr lang="en-IN" dirty="0" err="1" smtClean="0"/>
              <a:t>anesthesia</a:t>
            </a:r>
            <a:r>
              <a:rPr lang="en-IN" dirty="0" smtClean="0"/>
              <a:t> – 2018 – article from </a:t>
            </a:r>
            <a:r>
              <a:rPr lang="en-IN" dirty="0" err="1" smtClean="0"/>
              <a:t>canada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97737"/>
            <a:ext cx="8229600" cy="4330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0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Previously for thoracic surgeries and pain relief !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11 cases  - GA for cases –</a:t>
            </a:r>
          </a:p>
          <a:p>
            <a:r>
              <a:rPr lang="en-IN" dirty="0"/>
              <a:t>laparoscopic </a:t>
            </a:r>
            <a:r>
              <a:rPr lang="en-IN" dirty="0" smtClean="0"/>
              <a:t>nephrectomy</a:t>
            </a:r>
          </a:p>
          <a:p>
            <a:r>
              <a:rPr lang="en-IN" dirty="0"/>
              <a:t>R</a:t>
            </a:r>
            <a:r>
              <a:rPr lang="en-IN" dirty="0" smtClean="0"/>
              <a:t>enal transplantation</a:t>
            </a:r>
          </a:p>
          <a:p>
            <a:r>
              <a:rPr lang="en-IN" dirty="0"/>
              <a:t>cephalic </a:t>
            </a:r>
            <a:r>
              <a:rPr lang="en-IN" dirty="0" smtClean="0"/>
              <a:t>pancreatectomy</a:t>
            </a:r>
          </a:p>
          <a:p>
            <a:r>
              <a:rPr lang="en-US" dirty="0" smtClean="0"/>
              <a:t>Unilateral or Bilateral ESP block T8 or T9 given</a:t>
            </a:r>
          </a:p>
          <a:p>
            <a:r>
              <a:rPr lang="en-US" dirty="0" smtClean="0"/>
              <a:t>Excellent pain relief for 16 hours </a:t>
            </a:r>
          </a:p>
          <a:p>
            <a:r>
              <a:rPr lang="en-US" dirty="0" smtClean="0"/>
              <a:t>No opioids – only para  </a:t>
            </a:r>
          </a:p>
        </p:txBody>
      </p:sp>
    </p:spTree>
    <p:extLst>
      <p:ext uri="{BB962C8B-B14F-4D97-AF65-F5344CB8AC3E}">
        <p14:creationId xmlns:p14="http://schemas.microsoft.com/office/powerpoint/2010/main" val="267097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We have started using for post </a:t>
            </a:r>
            <a:r>
              <a:rPr lang="en-US" sz="3600" dirty="0" err="1" smtClean="0"/>
              <a:t>op,acute</a:t>
            </a:r>
            <a:r>
              <a:rPr lang="en-US" sz="3600" dirty="0" smtClean="0"/>
              <a:t> and chronic pain relief – even ESP catheters  !! </a:t>
            </a:r>
            <a:endParaRPr lang="en-IN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Don’t worry about the pleura as in PVB</a:t>
            </a:r>
          </a:p>
          <a:p>
            <a:r>
              <a:rPr lang="en-US" dirty="0" smtClean="0"/>
              <a:t>No worry about </a:t>
            </a:r>
            <a:r>
              <a:rPr lang="en-US" dirty="0" err="1" smtClean="0"/>
              <a:t>neuraxial</a:t>
            </a:r>
            <a:r>
              <a:rPr lang="en-US" dirty="0" smtClean="0"/>
              <a:t> block  or vessels  </a:t>
            </a:r>
          </a:p>
          <a:p>
            <a:r>
              <a:rPr lang="en-US" dirty="0" smtClean="0"/>
              <a:t>No hemodynamic disturbance </a:t>
            </a:r>
          </a:p>
          <a:p>
            <a:r>
              <a:rPr lang="en-US" dirty="0" smtClean="0"/>
              <a:t>Any position </a:t>
            </a:r>
          </a:p>
          <a:p>
            <a:r>
              <a:rPr lang="en-US" dirty="0" smtClean="0"/>
              <a:t>Abdominal or thoracic </a:t>
            </a:r>
          </a:p>
          <a:p>
            <a:r>
              <a:rPr lang="en-US" dirty="0"/>
              <a:t>Results satisfactory </a:t>
            </a:r>
          </a:p>
          <a:p>
            <a:endParaRPr lang="en-US" dirty="0" smtClean="0"/>
          </a:p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47333"/>
            <a:ext cx="3711574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94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Always worried about thoracic epidurals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965" y="1417638"/>
            <a:ext cx="4907835" cy="3217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66" y="1417638"/>
            <a:ext cx="3251200" cy="3322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5000" y="4740461"/>
            <a:ext cx="7958667" cy="1385702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Regional Anesthesia and Pain Medicine • Volume 43, Number 5, July 2018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5598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66" y="274638"/>
            <a:ext cx="7390871" cy="285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78933" y="3251200"/>
            <a:ext cx="7696200" cy="293793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15 cases – all successful 11 first attempt – 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no laminar contact – 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No passes in thirteen !!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Abdominal thoracic surgeries 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Effective in all patients 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Side effects nil - A very small study- no scoliosis  </a:t>
            </a:r>
          </a:p>
          <a:p>
            <a:pPr algn="ctr"/>
            <a:r>
              <a:rPr lang="en-IN" sz="2400" b="1" dirty="0" smtClean="0">
                <a:solidFill>
                  <a:srgbClr val="FF0000"/>
                </a:solidFill>
              </a:rPr>
              <a:t>We have started using in many cases !! </a:t>
            </a:r>
          </a:p>
          <a:p>
            <a:pPr algn="ctr"/>
            <a:endParaRPr lang="en-IN" sz="2400" b="1" dirty="0"/>
          </a:p>
        </p:txBody>
      </p:sp>
      <p:sp>
        <p:nvSpPr>
          <p:cNvPr id="5" name="Up Arrow 4"/>
          <p:cNvSpPr/>
          <p:nvPr/>
        </p:nvSpPr>
        <p:spPr>
          <a:xfrm rot="1260000">
            <a:off x="6877001" y="1337733"/>
            <a:ext cx="110067" cy="457200"/>
          </a:xfrm>
          <a:prstGeom prst="up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589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2800" dirty="0" err="1"/>
              <a:t>Azeddine</a:t>
            </a:r>
            <a:r>
              <a:rPr lang="en-IN" sz="2800" dirty="0"/>
              <a:t> </a:t>
            </a:r>
            <a:r>
              <a:rPr lang="en-IN" sz="2800" dirty="0" err="1" smtClean="0"/>
              <a:t>Taleb</a:t>
            </a:r>
            <a:r>
              <a:rPr lang="en-IN" sz="2800" dirty="0" smtClean="0"/>
              <a:t> et al </a:t>
            </a:r>
            <a:br>
              <a:rPr lang="en-IN" sz="2800" dirty="0" smtClean="0"/>
            </a:br>
            <a:r>
              <a:rPr lang="en-US" sz="2800" dirty="0" smtClean="0"/>
              <a:t>Regional </a:t>
            </a:r>
            <a:r>
              <a:rPr lang="en-US" sz="2800" dirty="0"/>
              <a:t>Anesthesia and Pain Medicine • Volume 43, Number 6, August 2018</a:t>
            </a:r>
            <a:endParaRPr lang="en-IN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03771"/>
            <a:ext cx="8229600" cy="4318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21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What they showed !!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417638"/>
            <a:ext cx="8297333" cy="4708525"/>
          </a:xfrm>
        </p:spPr>
        <p:txBody>
          <a:bodyPr>
            <a:normAutofit fontScale="85000" lnSpcReduction="20000"/>
          </a:bodyPr>
          <a:lstStyle/>
          <a:p>
            <a:r>
              <a:rPr lang="en-IN" dirty="0" smtClean="0"/>
              <a:t>Lap colonic surgery three cases – ASA III</a:t>
            </a:r>
          </a:p>
          <a:p>
            <a:r>
              <a:rPr lang="en-IN" dirty="0" smtClean="0"/>
              <a:t>Difficult airway with multiple systemic illness </a:t>
            </a:r>
          </a:p>
          <a:p>
            <a:r>
              <a:rPr lang="en-IN" dirty="0" smtClean="0"/>
              <a:t>Age 60, 70 and 80   </a:t>
            </a:r>
          </a:p>
          <a:p>
            <a:r>
              <a:rPr lang="en-IN" dirty="0" smtClean="0"/>
              <a:t>Parietal </a:t>
            </a:r>
            <a:r>
              <a:rPr lang="en-IN" dirty="0" err="1" smtClean="0"/>
              <a:t>anesthesia</a:t>
            </a:r>
            <a:r>
              <a:rPr lang="en-IN" dirty="0" smtClean="0"/>
              <a:t> with bilateral subcostal TAP block- </a:t>
            </a:r>
            <a:r>
              <a:rPr lang="en-IN" dirty="0" err="1" smtClean="0"/>
              <a:t>Midaz</a:t>
            </a:r>
            <a:r>
              <a:rPr lang="en-IN" dirty="0" smtClean="0"/>
              <a:t> with 10 mg ketamine for block</a:t>
            </a:r>
          </a:p>
          <a:p>
            <a:r>
              <a:rPr lang="en-US" dirty="0"/>
              <a:t>20 mL of a mixture containing </a:t>
            </a:r>
            <a:r>
              <a:rPr lang="en-US" dirty="0" err="1" smtClean="0"/>
              <a:t>ropivacaine</a:t>
            </a:r>
            <a:r>
              <a:rPr lang="en-US" dirty="0" smtClean="0"/>
              <a:t> 5 </a:t>
            </a:r>
            <a:r>
              <a:rPr lang="en-US" dirty="0"/>
              <a:t>mg/mL, dexamethasone 2 mg, and clonidine 30 </a:t>
            </a:r>
            <a:r>
              <a:rPr lang="en-US" dirty="0" err="1"/>
              <a:t>μg</a:t>
            </a:r>
            <a:r>
              <a:rPr lang="en-US" dirty="0"/>
              <a:t> </a:t>
            </a:r>
            <a:r>
              <a:rPr lang="en-US" dirty="0" smtClean="0"/>
              <a:t>injected </a:t>
            </a:r>
            <a:r>
              <a:rPr lang="en-IN" dirty="0" smtClean="0"/>
              <a:t>on </a:t>
            </a:r>
            <a:r>
              <a:rPr lang="en-IN" dirty="0"/>
              <a:t>each </a:t>
            </a:r>
            <a:r>
              <a:rPr lang="en-IN" dirty="0" smtClean="0"/>
              <a:t>side</a:t>
            </a:r>
          </a:p>
          <a:p>
            <a:r>
              <a:rPr lang="en-IN" dirty="0" smtClean="0"/>
              <a:t>USG guided celiac plexus block with 20 ml 1 % </a:t>
            </a:r>
            <a:r>
              <a:rPr lang="en-IN" dirty="0" err="1" smtClean="0"/>
              <a:t>ligno</a:t>
            </a:r>
            <a:r>
              <a:rPr lang="en-IN" dirty="0" smtClean="0"/>
              <a:t> </a:t>
            </a:r>
          </a:p>
          <a:p>
            <a:r>
              <a:rPr lang="en-IN" dirty="0" err="1" smtClean="0"/>
              <a:t>Propofol</a:t>
            </a:r>
            <a:r>
              <a:rPr lang="en-IN" dirty="0" smtClean="0"/>
              <a:t> for sedation </a:t>
            </a:r>
          </a:p>
          <a:p>
            <a:r>
              <a:rPr lang="en-IN" dirty="0" smtClean="0"/>
              <a:t>NO intubation – no opioids !! But only three cases !! </a:t>
            </a:r>
          </a:p>
        </p:txBody>
      </p:sp>
    </p:spTree>
    <p:extLst>
      <p:ext uri="{BB962C8B-B14F-4D97-AF65-F5344CB8AC3E}">
        <p14:creationId xmlns:p14="http://schemas.microsoft.com/office/powerpoint/2010/main" val="299687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495</Words>
  <Application>Microsoft Office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“High Fives” 5 best publications in Anaesthesiology &amp;  Critical Care in the recent past that can influence Practice of  Anaesthesiology in India </vt:lpstr>
      <vt:lpstr>How to choose !! </vt:lpstr>
      <vt:lpstr>Indian journal of anesthesia – 2018 – article from canada </vt:lpstr>
      <vt:lpstr>Previously for thoracic surgeries and pain relief ! </vt:lpstr>
      <vt:lpstr>We have started using for post op,acute and chronic pain relief – even ESP catheters  !! </vt:lpstr>
      <vt:lpstr>Always worried about thoracic epidurals </vt:lpstr>
      <vt:lpstr>PowerPoint Presentation</vt:lpstr>
      <vt:lpstr>Azeddine Taleb et al  Regional Anesthesia and Pain Medicine • Volume 43, Number 6, August 2018</vt:lpstr>
      <vt:lpstr>What they showed !! </vt:lpstr>
      <vt:lpstr>Regional Anesthesia and Pain Medicine • Volume 43, Number 8, November 2018</vt:lpstr>
      <vt:lpstr>Look what they showed !! </vt:lpstr>
      <vt:lpstr>Can we block the sciatic and saphenous in one injection in front of thigh !!</vt:lpstr>
      <vt:lpstr>What they showed </vt:lpstr>
      <vt:lpstr>Inject in the front of thigh but see in prone in popliteal fossa !! </vt:lpstr>
      <vt:lpstr>Thank you all </vt:lpstr>
    </vt:vector>
  </TitlesOfParts>
  <Company>VIMS Bellary IJA Editor in Chief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“High Fives”: 5 best publications in Anaesthesiology &amp; Critical Care in the recent past that can influence Practice of  Anaesthesiology in India</dc:title>
  <dc:creator>S Bala Bhaskar</dc:creator>
  <cp:lastModifiedBy>HP</cp:lastModifiedBy>
  <cp:revision>45</cp:revision>
  <dcterms:created xsi:type="dcterms:W3CDTF">2015-12-02T02:53:49Z</dcterms:created>
  <dcterms:modified xsi:type="dcterms:W3CDTF">2018-11-26T17:49:06Z</dcterms:modified>
</cp:coreProperties>
</file>