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8" r:id="rId17"/>
    <p:sldId id="271" r:id="rId18"/>
    <p:sldId id="272" r:id="rId19"/>
    <p:sldId id="280" r:id="rId20"/>
    <p:sldId id="275" r:id="rId21"/>
    <p:sldId id="276" r:id="rId22"/>
    <p:sldId id="270" r:id="rId23"/>
    <p:sldId id="279" r:id="rId24"/>
    <p:sldId id="274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635"/>
    <a:srgbClr val="FFFF00"/>
    <a:srgbClr val="66FF99"/>
    <a:srgbClr val="22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86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02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10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626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00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482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953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87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70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92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25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4000">
              <a:srgbClr val="0A128C">
                <a:alpha val="98000"/>
                <a:lumMod val="0"/>
              </a:srgbClr>
            </a:gs>
            <a:gs pos="86000">
              <a:srgbClr val="181CC7"/>
            </a:gs>
            <a:gs pos="93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009E-EE65-45E1-9705-C77CCB239778}" type="datetimeFigureOut">
              <a:rPr lang="en-IN" smtClean="0"/>
              <a:t>09-12-2018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646FB-2F33-4DAB-8C4C-6523EAA1B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68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22413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Making the surgical journey safe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632848" cy="2592288"/>
          </a:xfrm>
        </p:spPr>
        <p:txBody>
          <a:bodyPr>
            <a:normAutofit fontScale="85000" lnSpcReduction="20000"/>
          </a:bodyPr>
          <a:lstStyle/>
          <a:p>
            <a:r>
              <a:rPr lang="en-GB" b="1" i="1" u="sng" dirty="0" smtClean="0">
                <a:solidFill>
                  <a:srgbClr val="FFFF00"/>
                </a:solidFill>
              </a:rPr>
              <a:t>Dr </a:t>
            </a:r>
            <a:r>
              <a:rPr lang="en-GB" b="1" i="1" u="sng" dirty="0" err="1" smtClean="0">
                <a:solidFill>
                  <a:srgbClr val="FFFF00"/>
                </a:solidFill>
              </a:rPr>
              <a:t>S.Parthasarathy</a:t>
            </a:r>
            <a:r>
              <a:rPr lang="en-GB" b="1" i="1" u="sng" dirty="0" smtClean="0">
                <a:solidFill>
                  <a:srgbClr val="FFFF00"/>
                </a:solidFill>
              </a:rPr>
              <a:t>  MD DA DNB. PhD FICA IDRA </a:t>
            </a:r>
          </a:p>
          <a:p>
            <a:r>
              <a:rPr lang="en-GB" b="1" u="sng" dirty="0" smtClean="0">
                <a:solidFill>
                  <a:srgbClr val="FFFF00"/>
                </a:solidFill>
              </a:rPr>
              <a:t>Diploma in software based statistics </a:t>
            </a:r>
          </a:p>
          <a:p>
            <a:endParaRPr lang="en-GB" b="1" u="sng" dirty="0" smtClean="0">
              <a:solidFill>
                <a:srgbClr val="FFFF00"/>
              </a:solidFill>
            </a:endParaRPr>
          </a:p>
          <a:p>
            <a:r>
              <a:rPr lang="en-GB" b="1" dirty="0" smtClean="0">
                <a:solidFill>
                  <a:srgbClr val="FFFF00"/>
                </a:solidFill>
              </a:rPr>
              <a:t>Associate Editor, IJA ----  Professor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Mahatma Gandhi  Medical college and research institute  Pondicherry – India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91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Investigations </a:t>
            </a:r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53136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chemeClr val="bg2"/>
                </a:solidFill>
              </a:rPr>
              <a:t>For routine 25 years male -  </a:t>
            </a:r>
            <a:r>
              <a:rPr lang="en-IN" dirty="0" err="1" smtClean="0">
                <a:solidFill>
                  <a:schemeClr val="bg2"/>
                </a:solidFill>
              </a:rPr>
              <a:t>Hb</a:t>
            </a:r>
            <a:r>
              <a:rPr lang="en-IN" dirty="0" smtClean="0">
                <a:solidFill>
                  <a:schemeClr val="bg2"/>
                </a:solidFill>
              </a:rPr>
              <a:t> and random sugar is enough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Just because he is coming for lap appendix ECG is never an indication.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Clear cut guidelines are there.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Not for all cases – </a:t>
            </a:r>
            <a:r>
              <a:rPr lang="en-IN" dirty="0" err="1" smtClean="0">
                <a:solidFill>
                  <a:schemeClr val="bg2"/>
                </a:solidFill>
              </a:rPr>
              <a:t>Eg</a:t>
            </a:r>
            <a:r>
              <a:rPr lang="en-IN" dirty="0" smtClean="0">
                <a:solidFill>
                  <a:schemeClr val="bg2"/>
                </a:solidFill>
              </a:rPr>
              <a:t>, GJ , insulin and diabetes 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Rare blood groups!! </a:t>
            </a:r>
            <a:endParaRPr lang="en-IN" dirty="0">
              <a:solidFill>
                <a:schemeClr val="bg2"/>
              </a:solidFill>
            </a:endParaRPr>
          </a:p>
          <a:p>
            <a:endParaRPr lang="en-IN" dirty="0" smtClean="0">
              <a:solidFill>
                <a:schemeClr val="bg2"/>
              </a:solidFill>
            </a:endParaRPr>
          </a:p>
          <a:p>
            <a:r>
              <a:rPr lang="en-IN" dirty="0" smtClean="0">
                <a:solidFill>
                  <a:schemeClr val="bg2"/>
                </a:solidFill>
              </a:rPr>
              <a:t>To take preoperative echo for all cases does not guarantee any safe journey </a:t>
            </a:r>
            <a:endParaRPr lang="en-IN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a-IN" dirty="0" smtClean="0">
                <a:solidFill>
                  <a:schemeClr val="bg2"/>
                </a:solidFill>
              </a:rPr>
              <a:t>நாளைக்கு அஷ்டமி </a:t>
            </a:r>
          </a:p>
          <a:p>
            <a:r>
              <a:rPr lang="ta-IN" dirty="0" smtClean="0">
                <a:solidFill>
                  <a:schemeClr val="bg2"/>
                </a:solidFill>
              </a:rPr>
              <a:t>அப்பறமா செவ்வாய் கிழமை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Elective becomes emergency !!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No time to stabilize sugar and BP !! </a:t>
            </a:r>
          </a:p>
          <a:p>
            <a:pPr marL="0" indent="0">
              <a:buNone/>
            </a:pPr>
            <a:endParaRPr lang="en-IN" dirty="0" smtClean="0">
              <a:solidFill>
                <a:srgbClr val="FFFF00"/>
              </a:solidFill>
            </a:endParaRPr>
          </a:p>
          <a:p>
            <a:r>
              <a:rPr lang="en-IN" dirty="0">
                <a:solidFill>
                  <a:srgbClr val="FFFF00"/>
                </a:solidFill>
              </a:rPr>
              <a:t>There is no safe </a:t>
            </a:r>
            <a:r>
              <a:rPr lang="en-IN" dirty="0" err="1">
                <a:solidFill>
                  <a:srgbClr val="FFFF00"/>
                </a:solidFill>
              </a:rPr>
              <a:t>anesthetic</a:t>
            </a:r>
            <a:r>
              <a:rPr lang="en-IN" dirty="0">
                <a:solidFill>
                  <a:srgbClr val="FFFF00"/>
                </a:solidFill>
              </a:rPr>
              <a:t> technique </a:t>
            </a:r>
          </a:p>
          <a:p>
            <a:endParaRPr lang="en-IN" dirty="0">
              <a:solidFill>
                <a:srgbClr val="FFFF00"/>
              </a:solidFill>
            </a:endParaRPr>
          </a:p>
          <a:p>
            <a:r>
              <a:rPr lang="en-IN" dirty="0">
                <a:solidFill>
                  <a:srgbClr val="FFFF00"/>
                </a:solidFill>
              </a:rPr>
              <a:t>There are only safe </a:t>
            </a:r>
            <a:r>
              <a:rPr lang="en-IN" dirty="0" err="1">
                <a:solidFill>
                  <a:srgbClr val="FFFF00"/>
                </a:solidFill>
              </a:rPr>
              <a:t>anesthesiologists</a:t>
            </a:r>
            <a:r>
              <a:rPr lang="en-IN" dirty="0">
                <a:solidFill>
                  <a:srgbClr val="FFFF00"/>
                </a:solidFill>
              </a:rPr>
              <a:t> ! </a:t>
            </a:r>
          </a:p>
          <a:p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18" y="188640"/>
            <a:ext cx="3410179" cy="191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2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Intraoperative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Don’t hesitate to call for help !!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Either </a:t>
            </a:r>
            <a:r>
              <a:rPr lang="en-IN" dirty="0" err="1" smtClean="0">
                <a:solidFill>
                  <a:srgbClr val="FFFF00"/>
                </a:solidFill>
              </a:rPr>
              <a:t>anesthesia</a:t>
            </a:r>
            <a:r>
              <a:rPr lang="en-IN" dirty="0" smtClean="0">
                <a:solidFill>
                  <a:srgbClr val="FFFF00"/>
                </a:solidFill>
              </a:rPr>
              <a:t> or surgical side !! </a:t>
            </a:r>
          </a:p>
          <a:p>
            <a:endParaRPr lang="en-IN" dirty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Confidence booster !!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Please Don’t pressurize </a:t>
            </a:r>
            <a:r>
              <a:rPr lang="en-IN" dirty="0" err="1" smtClean="0">
                <a:solidFill>
                  <a:srgbClr val="FFFF00"/>
                </a:solidFill>
              </a:rPr>
              <a:t>anesthetist</a:t>
            </a:r>
            <a:r>
              <a:rPr lang="en-IN" dirty="0" smtClean="0">
                <a:solidFill>
                  <a:srgbClr val="FFFF00"/>
                </a:solidFill>
              </a:rPr>
              <a:t> for extra comforts !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Safety first and surgeon comfort comes second </a:t>
            </a:r>
          </a:p>
          <a:p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7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4000">
              <a:srgbClr val="0A128C">
                <a:alpha val="98000"/>
                <a:lumMod val="0"/>
              </a:srgbClr>
            </a:gs>
            <a:gs pos="86000">
              <a:srgbClr val="181CC7"/>
            </a:gs>
            <a:gs pos="93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89256" cy="597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404664"/>
            <a:ext cx="4104456" cy="583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Preoperative </a:t>
            </a:r>
          </a:p>
          <a:p>
            <a:pPr algn="ctr"/>
            <a:endParaRPr lang="en-IN" sz="4000" dirty="0"/>
          </a:p>
          <a:p>
            <a:pPr algn="ctr"/>
            <a:endParaRPr lang="en-IN" sz="4000" dirty="0" smtClean="0"/>
          </a:p>
          <a:p>
            <a:pPr algn="ctr"/>
            <a:r>
              <a:rPr lang="en-IN" sz="4000" dirty="0" smtClean="0"/>
              <a:t>Before </a:t>
            </a:r>
            <a:r>
              <a:rPr lang="en-IN" sz="4000" dirty="0" err="1" smtClean="0"/>
              <a:t>anesthesia</a:t>
            </a:r>
            <a:r>
              <a:rPr lang="en-IN" sz="4000" dirty="0" smtClean="0"/>
              <a:t> </a:t>
            </a:r>
          </a:p>
          <a:p>
            <a:pPr algn="ctr"/>
            <a:endParaRPr lang="en-IN" sz="4000" dirty="0"/>
          </a:p>
          <a:p>
            <a:pPr algn="ctr"/>
            <a:endParaRPr lang="en-IN" sz="4000" dirty="0" smtClean="0"/>
          </a:p>
          <a:p>
            <a:pPr algn="ctr"/>
            <a:r>
              <a:rPr lang="en-IN" sz="4000" dirty="0" smtClean="0"/>
              <a:t>Surgical concerns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7215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1EA635"/>
                </a:solidFill>
              </a:rPr>
              <a:t>Key points in safety </a:t>
            </a:r>
            <a:endParaRPr lang="en-IN" dirty="0">
              <a:solidFill>
                <a:srgbClr val="1EA6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chemeClr val="bg2"/>
                </a:solidFill>
              </a:rPr>
              <a:t>D</a:t>
            </a:r>
            <a:r>
              <a:rPr lang="en-IN" sz="2800" dirty="0" smtClean="0">
                <a:solidFill>
                  <a:schemeClr val="bg2"/>
                </a:solidFill>
              </a:rPr>
              <a:t>eep venous thromboembolism prophylaxis</a:t>
            </a:r>
          </a:p>
          <a:p>
            <a:r>
              <a:rPr lang="en-IN" sz="2800" dirty="0">
                <a:solidFill>
                  <a:schemeClr val="bg2"/>
                </a:solidFill>
              </a:rPr>
              <a:t>P</a:t>
            </a:r>
            <a:r>
              <a:rPr lang="en-IN" sz="2800" dirty="0" smtClean="0">
                <a:solidFill>
                  <a:schemeClr val="bg2"/>
                </a:solidFill>
              </a:rPr>
              <a:t>atient temperature and maintaining </a:t>
            </a:r>
            <a:r>
              <a:rPr lang="en-IN" sz="2800" dirty="0" err="1" smtClean="0">
                <a:solidFill>
                  <a:schemeClr val="bg2"/>
                </a:solidFill>
              </a:rPr>
              <a:t>normothermia</a:t>
            </a:r>
            <a:endParaRPr lang="en-IN" sz="2800" dirty="0" smtClean="0">
              <a:solidFill>
                <a:schemeClr val="bg2"/>
              </a:solidFill>
            </a:endParaRPr>
          </a:p>
          <a:p>
            <a:r>
              <a:rPr lang="en-IN" sz="2800" b="1" dirty="0">
                <a:solidFill>
                  <a:schemeClr val="bg2"/>
                </a:solidFill>
              </a:rPr>
              <a:t>P</a:t>
            </a:r>
            <a:r>
              <a:rPr lang="en-IN" sz="2800" b="1" dirty="0" smtClean="0">
                <a:solidFill>
                  <a:schemeClr val="bg2"/>
                </a:solidFill>
              </a:rPr>
              <a:t>reventing operating room fires and electrosurgical safety</a:t>
            </a:r>
          </a:p>
          <a:p>
            <a:r>
              <a:rPr lang="en-IN" sz="2800" b="1" dirty="0" smtClean="0">
                <a:solidFill>
                  <a:schemeClr val="bg2"/>
                </a:solidFill>
              </a:rPr>
              <a:t>Body piercings </a:t>
            </a:r>
          </a:p>
          <a:p>
            <a:r>
              <a:rPr lang="en-IN" sz="2800" b="1" dirty="0" smtClean="0">
                <a:solidFill>
                  <a:schemeClr val="bg2"/>
                </a:solidFill>
              </a:rPr>
              <a:t>Laser safety </a:t>
            </a:r>
          </a:p>
          <a:p>
            <a:r>
              <a:rPr lang="en-IN" sz="2800" b="1" dirty="0" smtClean="0">
                <a:solidFill>
                  <a:schemeClr val="bg2"/>
                </a:solidFill>
              </a:rPr>
              <a:t>Tourniquet </a:t>
            </a:r>
          </a:p>
          <a:p>
            <a:r>
              <a:rPr lang="en-IN" sz="2800" b="1" dirty="0" smtClean="0">
                <a:solidFill>
                  <a:schemeClr val="bg2"/>
                </a:solidFill>
              </a:rPr>
              <a:t>Transport and hand over </a:t>
            </a:r>
            <a:endParaRPr lang="en-IN" sz="28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736304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5877272"/>
            <a:ext cx="37444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New need not be good 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admin\Downloads\IMG-20181203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177622" cy="28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IMG_20181203_135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4155"/>
            <a:ext cx="2664296" cy="29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wnloads\IMG_20181204_1127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42" y="3753477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7180"/>
            <a:ext cx="2880320" cy="280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Table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Diathermy plate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OT lights 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16" y="3933056"/>
            <a:ext cx="2341439" cy="25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21020"/>
            <a:ext cx="2493814" cy="239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5502344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4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Surgeons pushing the hands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Extension tubing for IV access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Foleys clamped 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08" y="3501008"/>
            <a:ext cx="2450809" cy="31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58" y="3428999"/>
            <a:ext cx="2580865" cy="29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Postoperative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Pain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Rigors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Hypoxemia</a:t>
            </a:r>
          </a:p>
          <a:p>
            <a:endParaRPr lang="en-IN" dirty="0">
              <a:solidFill>
                <a:schemeClr val="bg2"/>
              </a:solidFill>
            </a:endParaRPr>
          </a:p>
          <a:p>
            <a:r>
              <a:rPr lang="en-IN" dirty="0" smtClean="0">
                <a:solidFill>
                  <a:schemeClr val="bg2"/>
                </a:solidFill>
              </a:rPr>
              <a:t>Bleeding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Drain – unclamp !  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18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bg2"/>
                </a:solidFill>
              </a:rPr>
              <a:t>Specific surgeries </a:t>
            </a:r>
            <a:endParaRPr lang="en-IN" sz="36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Tonsil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TURP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Emergencies </a:t>
            </a:r>
          </a:p>
          <a:p>
            <a:r>
              <a:rPr lang="en-IN" dirty="0" err="1" smtClean="0">
                <a:solidFill>
                  <a:schemeClr val="bg2"/>
                </a:solidFill>
              </a:rPr>
              <a:t>Onco</a:t>
            </a:r>
            <a:r>
              <a:rPr lang="en-IN" dirty="0" smtClean="0">
                <a:solidFill>
                  <a:schemeClr val="bg2"/>
                </a:solidFill>
              </a:rPr>
              <a:t> surgeries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 Thyroid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Plastic  or CTVS </a:t>
            </a:r>
          </a:p>
          <a:p>
            <a:endParaRPr lang="en-IN" dirty="0" smtClean="0">
              <a:solidFill>
                <a:schemeClr val="bg2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49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The legendary teacher of the century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8" y="2536244"/>
            <a:ext cx="2416287" cy="28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28778"/>
            <a:ext cx="40324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7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Pain if untreated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delayed wound healing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Anger, depression, anxiety 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demoralization</a:t>
            </a:r>
          </a:p>
          <a:p>
            <a:pPr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CPSP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Discharge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Satisfaction 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00"/>
            <a:ext cx="24401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10000"/>
            <a:ext cx="2795588" cy="272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05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Parenteral drugs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C:\Users\admin\Pictures\ima pain photos\IMG_20161220_160338124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1465051"/>
            <a:ext cx="3168352" cy="227171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038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26110"/>
            <a:ext cx="3456384" cy="23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3968" y="4070164"/>
            <a:ext cx="3744416" cy="26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00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31143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5" y="476672"/>
            <a:ext cx="38884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3717032"/>
            <a:ext cx="66967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 smtClean="0">
                <a:solidFill>
                  <a:schemeClr val="tx1"/>
                </a:solidFill>
              </a:rPr>
              <a:t>Use low dose tramadol, pethidine or ondansetron for rigors </a:t>
            </a:r>
          </a:p>
          <a:p>
            <a:pPr algn="ctr"/>
            <a:r>
              <a:rPr lang="en-IN" sz="3600" dirty="0" smtClean="0">
                <a:solidFill>
                  <a:schemeClr val="tx1"/>
                </a:solidFill>
              </a:rPr>
              <a:t>No </a:t>
            </a:r>
            <a:r>
              <a:rPr lang="en-IN" sz="3600" dirty="0" err="1" smtClean="0">
                <a:solidFill>
                  <a:schemeClr val="tx1"/>
                </a:solidFill>
              </a:rPr>
              <a:t>avil</a:t>
            </a:r>
            <a:r>
              <a:rPr lang="en-IN" sz="3600" dirty="0" smtClean="0">
                <a:solidFill>
                  <a:schemeClr val="tx1"/>
                </a:solidFill>
              </a:rPr>
              <a:t> </a:t>
            </a:r>
            <a:r>
              <a:rPr lang="en-IN" sz="3600" dirty="0" err="1" smtClean="0">
                <a:solidFill>
                  <a:schemeClr val="tx1"/>
                </a:solidFill>
              </a:rPr>
              <a:t>dexa</a:t>
            </a:r>
            <a:r>
              <a:rPr lang="en-IN" sz="3600" dirty="0" smtClean="0">
                <a:solidFill>
                  <a:schemeClr val="tx1"/>
                </a:solidFill>
              </a:rPr>
              <a:t> please </a:t>
            </a:r>
            <a:endParaRPr lang="en-I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Be mentally prepared </a:t>
            </a:r>
          </a:p>
          <a:p>
            <a:endParaRPr lang="en-IN" dirty="0">
              <a:solidFill>
                <a:schemeClr val="bg2"/>
              </a:solidFill>
            </a:endParaRPr>
          </a:p>
          <a:p>
            <a:endParaRPr lang="en-IN" dirty="0" smtClean="0">
              <a:solidFill>
                <a:schemeClr val="bg2"/>
              </a:solidFill>
            </a:endParaRPr>
          </a:p>
          <a:p>
            <a:endParaRPr lang="en-IN" dirty="0">
              <a:solidFill>
                <a:schemeClr val="bg2"/>
              </a:solidFill>
            </a:endParaRPr>
          </a:p>
          <a:p>
            <a:r>
              <a:rPr lang="en-IN" dirty="0" smtClean="0">
                <a:solidFill>
                  <a:schemeClr val="bg2"/>
                </a:solidFill>
              </a:rPr>
              <a:t>Both the surgical team and the patient team </a:t>
            </a:r>
            <a:endParaRPr lang="en-IN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38" y="1052736"/>
            <a:ext cx="3483471" cy="231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5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642194"/>
          </a:xfrm>
        </p:spPr>
        <p:txBody>
          <a:bodyPr>
            <a:noAutofit/>
          </a:bodyPr>
          <a:lstStyle/>
          <a:p>
            <a:r>
              <a:rPr lang="en-IN" sz="3600" dirty="0" smtClean="0">
                <a:solidFill>
                  <a:schemeClr val="bg2"/>
                </a:solidFill>
              </a:rPr>
              <a:t>A famous quote from  </a:t>
            </a:r>
            <a:r>
              <a:rPr lang="en-IN" sz="3600" dirty="0" err="1" smtClean="0">
                <a:solidFill>
                  <a:schemeClr val="bg2"/>
                </a:solidFill>
              </a:rPr>
              <a:t>Dr.</a:t>
            </a:r>
            <a:r>
              <a:rPr lang="en-IN" sz="3600" dirty="0" smtClean="0">
                <a:solidFill>
                  <a:schemeClr val="bg2"/>
                </a:solidFill>
              </a:rPr>
              <a:t> K. </a:t>
            </a:r>
            <a:r>
              <a:rPr lang="en-IN" sz="3600" dirty="0" err="1" smtClean="0">
                <a:solidFill>
                  <a:schemeClr val="bg2"/>
                </a:solidFill>
              </a:rPr>
              <a:t>Sivaraman</a:t>
            </a:r>
            <a:r>
              <a:rPr lang="en-IN" sz="3600" dirty="0" smtClean="0">
                <a:solidFill>
                  <a:schemeClr val="bg2"/>
                </a:solidFill>
              </a:rPr>
              <a:t> </a:t>
            </a:r>
            <a:br>
              <a:rPr lang="en-IN" sz="3600" dirty="0" smtClean="0">
                <a:solidFill>
                  <a:schemeClr val="bg2"/>
                </a:solidFill>
              </a:rPr>
            </a:br>
            <a:r>
              <a:rPr lang="en-IN" sz="3600" dirty="0" smtClean="0">
                <a:solidFill>
                  <a:schemeClr val="bg2"/>
                </a:solidFill>
              </a:rPr>
              <a:t>former emeritus professor surgery   </a:t>
            </a:r>
            <a:endParaRPr lang="en-IN" sz="36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>
              <a:solidFill>
                <a:schemeClr val="bg2"/>
              </a:solidFill>
            </a:endParaRPr>
          </a:p>
          <a:p>
            <a:endParaRPr lang="en-IN" dirty="0" smtClean="0">
              <a:solidFill>
                <a:schemeClr val="bg2"/>
              </a:solidFill>
            </a:endParaRPr>
          </a:p>
          <a:p>
            <a:endParaRPr lang="en-IN" dirty="0" smtClean="0">
              <a:solidFill>
                <a:schemeClr val="bg2"/>
              </a:solidFill>
            </a:endParaRPr>
          </a:p>
          <a:p>
            <a:r>
              <a:rPr lang="en-IN" dirty="0" smtClean="0">
                <a:solidFill>
                  <a:schemeClr val="bg2"/>
                </a:solidFill>
              </a:rPr>
              <a:t>There are no major or minor surgeries </a:t>
            </a:r>
          </a:p>
          <a:p>
            <a:endParaRPr lang="en-IN" dirty="0"/>
          </a:p>
          <a:p>
            <a:r>
              <a:rPr lang="en-IN" dirty="0" smtClean="0">
                <a:solidFill>
                  <a:schemeClr val="bg2"/>
                </a:solidFill>
              </a:rPr>
              <a:t>There are only major and minor surgeons </a:t>
            </a:r>
            <a:endParaRPr lang="en-IN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2016224" cy="179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Patients relatives !! </a:t>
            </a:r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4536"/>
            <a:ext cx="3424824" cy="267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4536"/>
            <a:ext cx="3168352" cy="267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4869160"/>
            <a:ext cx="52565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Thank you all </a:t>
            </a:r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The topic – google search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According to WHO, </a:t>
            </a:r>
            <a:r>
              <a:rPr lang="en-US" sz="2800" b="1" dirty="0">
                <a:solidFill>
                  <a:schemeClr val="bg2"/>
                </a:solidFill>
              </a:rPr>
              <a:t>surgical</a:t>
            </a:r>
            <a:r>
              <a:rPr lang="en-US" sz="2800" dirty="0">
                <a:solidFill>
                  <a:schemeClr val="bg2"/>
                </a:solidFill>
              </a:rPr>
              <a:t> complications harm about seven million patients each year. At least one million of these patients could be at risk of death during or immediately following a procedure. ... </a:t>
            </a:r>
            <a:endParaRPr lang="en-US" sz="2800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“</a:t>
            </a:r>
            <a:r>
              <a:rPr lang="en-US" sz="2800" b="1" dirty="0">
                <a:solidFill>
                  <a:schemeClr val="bg2"/>
                </a:solidFill>
              </a:rPr>
              <a:t>Surgery</a:t>
            </a:r>
            <a:r>
              <a:rPr lang="en-US" sz="2800" dirty="0">
                <a:solidFill>
                  <a:schemeClr val="bg2"/>
                </a:solidFill>
              </a:rPr>
              <a:t> should be </a:t>
            </a:r>
            <a:r>
              <a:rPr lang="en-US" sz="2800" b="1" dirty="0">
                <a:solidFill>
                  <a:schemeClr val="bg2"/>
                </a:solidFill>
              </a:rPr>
              <a:t>safe</a:t>
            </a:r>
            <a:r>
              <a:rPr lang="en-US" sz="2800" dirty="0">
                <a:solidFill>
                  <a:schemeClr val="bg2"/>
                </a:solidFill>
              </a:rPr>
              <a:t>. This is the operative environment that patients deserve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2"/>
                </a:solidFill>
              </a:rPr>
              <a:t>300 million operations </a:t>
            </a:r>
            <a:r>
              <a:rPr lang="en-US" dirty="0" smtClean="0">
                <a:solidFill>
                  <a:schemeClr val="bg2"/>
                </a:solidFill>
              </a:rPr>
              <a:t>!! </a:t>
            </a:r>
            <a:endParaRPr lang="en-IN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Necessity for a journey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Pilot has to set everything in order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The pathway is smooth </a:t>
            </a:r>
          </a:p>
          <a:p>
            <a:endParaRPr lang="en-IN" dirty="0">
              <a:solidFill>
                <a:schemeClr val="bg2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Climate in between </a:t>
            </a:r>
          </a:p>
          <a:p>
            <a:endParaRPr lang="en-IN" dirty="0">
              <a:solidFill>
                <a:schemeClr val="bg2"/>
              </a:solidFill>
            </a:endParaRPr>
          </a:p>
          <a:p>
            <a:r>
              <a:rPr lang="en-IN" b="1" dirty="0" smtClean="0">
                <a:solidFill>
                  <a:schemeClr val="bg2"/>
                </a:solidFill>
              </a:rPr>
              <a:t>Landing smooth </a:t>
            </a:r>
            <a:endParaRPr lang="en-IN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8" y="2060848"/>
            <a:ext cx="40361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6016" y="1484784"/>
            <a:ext cx="3960440" cy="2376264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528872" y="4970228"/>
            <a:ext cx="3384376" cy="792088"/>
          </a:xfrm>
          <a:prstGeom prst="rect">
            <a:avLst/>
          </a:prstGeom>
          <a:solidFill>
            <a:srgbClr val="00B0F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ight Arrow 1"/>
          <p:cNvSpPr/>
          <p:nvPr/>
        </p:nvSpPr>
        <p:spPr>
          <a:xfrm>
            <a:off x="2905528" y="1340768"/>
            <a:ext cx="1872208" cy="53036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/>
              <a:t>Preop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Right Arrow 2"/>
          <p:cNvSpPr/>
          <p:nvPr/>
        </p:nvSpPr>
        <p:spPr>
          <a:xfrm>
            <a:off x="3383868" y="4437112"/>
            <a:ext cx="1476164" cy="5331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/>
              <a:t>Intraop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9" name="Right Arrow 8"/>
          <p:cNvSpPr/>
          <p:nvPr/>
        </p:nvSpPr>
        <p:spPr>
          <a:xfrm>
            <a:off x="2051720" y="5445224"/>
            <a:ext cx="2664296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Post op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51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Is there a need for surgery ??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66FF99"/>
                </a:solidFill>
              </a:rPr>
              <a:t> a 90 year old male with </a:t>
            </a:r>
            <a:r>
              <a:rPr lang="en-IN" dirty="0" err="1" smtClean="0">
                <a:solidFill>
                  <a:srgbClr val="66FF99"/>
                </a:solidFill>
              </a:rPr>
              <a:t>cholelithiasis</a:t>
            </a:r>
            <a:r>
              <a:rPr lang="en-IN" dirty="0" smtClean="0">
                <a:solidFill>
                  <a:srgbClr val="66FF99"/>
                </a:solidFill>
              </a:rPr>
              <a:t> with minimal symptoms </a:t>
            </a:r>
          </a:p>
          <a:p>
            <a:r>
              <a:rPr lang="en-IN" dirty="0" smtClean="0">
                <a:solidFill>
                  <a:srgbClr val="66FF99"/>
                </a:solidFill>
              </a:rPr>
              <a:t>Lap </a:t>
            </a:r>
            <a:r>
              <a:rPr lang="en-IN" dirty="0" err="1" smtClean="0">
                <a:solidFill>
                  <a:srgbClr val="66FF99"/>
                </a:solidFill>
              </a:rPr>
              <a:t>chole</a:t>
            </a:r>
            <a:r>
              <a:rPr lang="en-IN" dirty="0" smtClean="0">
                <a:solidFill>
                  <a:srgbClr val="66FF99"/>
                </a:solidFill>
              </a:rPr>
              <a:t> done </a:t>
            </a:r>
          </a:p>
          <a:p>
            <a:pPr marL="0" indent="0">
              <a:buNone/>
            </a:pPr>
            <a:endParaRPr lang="en-IN" dirty="0">
              <a:solidFill>
                <a:srgbClr val="66FF99"/>
              </a:solidFill>
            </a:endParaRPr>
          </a:p>
          <a:p>
            <a:r>
              <a:rPr lang="en-IN" dirty="0" smtClean="0">
                <a:solidFill>
                  <a:srgbClr val="66FF99"/>
                </a:solidFill>
              </a:rPr>
              <a:t>10th day he died of pneumonia </a:t>
            </a:r>
          </a:p>
          <a:p>
            <a:r>
              <a:rPr lang="en-IN" dirty="0" smtClean="0">
                <a:solidFill>
                  <a:srgbClr val="66FF99"/>
                </a:solidFill>
              </a:rPr>
              <a:t>Talk to patient and attendants </a:t>
            </a:r>
            <a:endParaRPr lang="en-IN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Preoperative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2890664" cy="4209331"/>
          </a:xfrm>
        </p:spPr>
        <p:txBody>
          <a:bodyPr>
            <a:normAutofit fontScale="92500" lnSpcReduction="10000"/>
          </a:bodyPr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07904" y="1484784"/>
            <a:ext cx="4978896" cy="4641379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Talks to the patient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Relieves anxiety – fasting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Tells about the cost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Prepares - </a:t>
            </a:r>
            <a:r>
              <a:rPr lang="en-IN" dirty="0">
                <a:solidFill>
                  <a:schemeClr val="bg2"/>
                </a:solidFill>
              </a:rPr>
              <a:t>Enema ??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Administers antibiotic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Other drugs !! 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Artificial dentures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Contact lenses !!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Hearing aids – can keep </a:t>
            </a:r>
            <a:endParaRPr lang="en-IN" dirty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Changes dress !! 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0" y="2060848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8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OT technician !!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Wash hands and feet and enter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The process of autoclave </a:t>
            </a:r>
          </a:p>
          <a:p>
            <a:r>
              <a:rPr lang="en-IN" dirty="0" err="1" smtClean="0">
                <a:solidFill>
                  <a:srgbClr val="FFFF00"/>
                </a:solidFill>
              </a:rPr>
              <a:t>Carbolize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Formalin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Microbiology certificate </a:t>
            </a:r>
          </a:p>
          <a:p>
            <a:endParaRPr lang="en-IN" dirty="0" smtClean="0">
              <a:solidFill>
                <a:srgbClr val="FFFF00"/>
              </a:solidFill>
            </a:endParaRPr>
          </a:p>
          <a:p>
            <a:endParaRPr lang="en-IN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Emergency drugs and equipment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Burst !!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AMBU bag !! </a:t>
            </a:r>
          </a:p>
          <a:p>
            <a:endParaRPr lang="en-IN" dirty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Boyles machine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Oxygen and keys </a:t>
            </a:r>
          </a:p>
          <a:p>
            <a:endParaRPr lang="en-IN" dirty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Suction – preferably two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77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Theatre staff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Proper hand wash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Good rest and food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Area cleaning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Counts 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bg2"/>
                </a:solidFill>
              </a:rPr>
              <a:t> </a:t>
            </a:r>
          </a:p>
          <a:p>
            <a:endParaRPr lang="en-IN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5332537" cy="263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chemeClr val="bg2"/>
                </a:solidFill>
              </a:rPr>
              <a:t>Anesthesiologist</a:t>
            </a:r>
            <a:r>
              <a:rPr lang="en-IN" dirty="0" smtClean="0">
                <a:solidFill>
                  <a:schemeClr val="bg2"/>
                </a:solidFill>
              </a:rPr>
              <a:t> </a:t>
            </a:r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09120"/>
          </a:xfrm>
        </p:spPr>
        <p:txBody>
          <a:bodyPr/>
          <a:lstStyle/>
          <a:p>
            <a:r>
              <a:rPr lang="en-IN" dirty="0" err="1" smtClean="0">
                <a:solidFill>
                  <a:schemeClr val="bg2"/>
                </a:solidFill>
              </a:rPr>
              <a:t>Preop</a:t>
            </a:r>
            <a:r>
              <a:rPr lang="en-IN" dirty="0" smtClean="0">
                <a:solidFill>
                  <a:schemeClr val="bg2"/>
                </a:solidFill>
              </a:rPr>
              <a:t> check up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Can we train duty doctors to see charts and inform </a:t>
            </a:r>
            <a:r>
              <a:rPr lang="en-IN" dirty="0" err="1" smtClean="0">
                <a:solidFill>
                  <a:schemeClr val="bg2"/>
                </a:solidFill>
              </a:rPr>
              <a:t>anesthesiologist</a:t>
            </a:r>
            <a:r>
              <a:rPr lang="en-IN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One good physician is enough in sick medical cases </a:t>
            </a:r>
          </a:p>
          <a:p>
            <a:r>
              <a:rPr lang="en-IN" dirty="0" err="1" smtClean="0">
                <a:solidFill>
                  <a:schemeClr val="bg2"/>
                </a:solidFill>
              </a:rPr>
              <a:t>Preop</a:t>
            </a:r>
            <a:r>
              <a:rPr lang="en-IN" dirty="0" smtClean="0">
                <a:solidFill>
                  <a:schemeClr val="bg2"/>
                </a:solidFill>
              </a:rPr>
              <a:t> battery of consultation – worth it ? </a:t>
            </a:r>
          </a:p>
          <a:p>
            <a:r>
              <a:rPr lang="en-IN" dirty="0" err="1" smtClean="0">
                <a:solidFill>
                  <a:schemeClr val="bg2"/>
                </a:solidFill>
              </a:rPr>
              <a:t>Anesthesiologist</a:t>
            </a:r>
            <a:r>
              <a:rPr lang="en-IN" dirty="0" smtClean="0">
                <a:solidFill>
                  <a:schemeClr val="bg2"/>
                </a:solidFill>
              </a:rPr>
              <a:t> to talk to surgeon </a:t>
            </a:r>
            <a:endParaRPr lang="en-IN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496</Words>
  <Application>Microsoft Office PowerPoint</Application>
  <PresentationFormat>On-screen Show (4:3)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Making the surgical journey safe </vt:lpstr>
      <vt:lpstr>The legendary teacher of the century </vt:lpstr>
      <vt:lpstr>The topic – google search </vt:lpstr>
      <vt:lpstr>PowerPoint Presentation</vt:lpstr>
      <vt:lpstr>Is there a need for surgery ?? </vt:lpstr>
      <vt:lpstr>Preoperative </vt:lpstr>
      <vt:lpstr>OT technician !! </vt:lpstr>
      <vt:lpstr>Theatre staff </vt:lpstr>
      <vt:lpstr>Anesthesiologist </vt:lpstr>
      <vt:lpstr>Investigations </vt:lpstr>
      <vt:lpstr>PowerPoint Presentation</vt:lpstr>
      <vt:lpstr>Intraoperative</vt:lpstr>
      <vt:lpstr>PowerPoint Presentation</vt:lpstr>
      <vt:lpstr>Key points in safety </vt:lpstr>
      <vt:lpstr>PowerPoint Presentation</vt:lpstr>
      <vt:lpstr>PowerPoint Presentation</vt:lpstr>
      <vt:lpstr>PowerPoint Presentation</vt:lpstr>
      <vt:lpstr>Postoperative </vt:lpstr>
      <vt:lpstr>Specific surgeries </vt:lpstr>
      <vt:lpstr>Pain if untreated </vt:lpstr>
      <vt:lpstr>Parenteral drugs </vt:lpstr>
      <vt:lpstr>PowerPoint Presentation</vt:lpstr>
      <vt:lpstr>PowerPoint Presentation</vt:lpstr>
      <vt:lpstr>A famous quote from  Dr. K. Sivaraman  former emeritus professor surgery   </vt:lpstr>
      <vt:lpstr>Patients relatives !!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surgical journey safe </dc:title>
  <dc:creator>HP</dc:creator>
  <cp:lastModifiedBy>HP</cp:lastModifiedBy>
  <cp:revision>57</cp:revision>
  <dcterms:created xsi:type="dcterms:W3CDTF">2018-12-02T16:09:14Z</dcterms:created>
  <dcterms:modified xsi:type="dcterms:W3CDTF">2018-12-09T02:15:21Z</dcterms:modified>
</cp:coreProperties>
</file>