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15" r:id="rId4"/>
    <p:sldId id="269" r:id="rId5"/>
    <p:sldId id="317" r:id="rId6"/>
    <p:sldId id="316" r:id="rId7"/>
    <p:sldId id="318" r:id="rId8"/>
    <p:sldId id="319" r:id="rId9"/>
    <p:sldId id="321" r:id="rId10"/>
    <p:sldId id="339" r:id="rId11"/>
    <p:sldId id="340" r:id="rId12"/>
    <p:sldId id="341" r:id="rId13"/>
    <p:sldId id="342" r:id="rId14"/>
    <p:sldId id="343" r:id="rId15"/>
    <p:sldId id="325" r:id="rId16"/>
    <p:sldId id="320" r:id="rId17"/>
    <p:sldId id="322" r:id="rId18"/>
    <p:sldId id="323" r:id="rId19"/>
    <p:sldId id="326" r:id="rId20"/>
    <p:sldId id="329" r:id="rId21"/>
    <p:sldId id="327" r:id="rId22"/>
    <p:sldId id="272" r:id="rId23"/>
    <p:sldId id="333" r:id="rId24"/>
    <p:sldId id="328" r:id="rId25"/>
    <p:sldId id="330" r:id="rId26"/>
    <p:sldId id="331" r:id="rId27"/>
    <p:sldId id="334" r:id="rId28"/>
    <p:sldId id="335" r:id="rId29"/>
    <p:sldId id="336" r:id="rId30"/>
    <p:sldId id="337" r:id="rId31"/>
    <p:sldId id="338" r:id="rId32"/>
    <p:sldId id="273" r:id="rId33"/>
    <p:sldId id="346" r:id="rId34"/>
    <p:sldId id="290" r:id="rId35"/>
    <p:sldId id="285" r:id="rId36"/>
    <p:sldId id="287" r:id="rId37"/>
    <p:sldId id="291" r:id="rId38"/>
    <p:sldId id="344" r:id="rId39"/>
    <p:sldId id="292" r:id="rId40"/>
    <p:sldId id="304" r:id="rId41"/>
    <p:sldId id="309" r:id="rId42"/>
    <p:sldId id="310" r:id="rId43"/>
    <p:sldId id="311" r:id="rId44"/>
    <p:sldId id="312" r:id="rId45"/>
    <p:sldId id="313" r:id="rId46"/>
    <p:sldId id="345" r:id="rId47"/>
    <p:sldId id="303" r:id="rId48"/>
    <p:sldId id="300" r:id="rId49"/>
    <p:sldId id="301" r:id="rId50"/>
    <p:sldId id="332" r:id="rId51"/>
    <p:sldId id="347" r:id="rId52"/>
    <p:sldId id="30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4A"/>
    <a:srgbClr val="03ED5C"/>
    <a:srgbClr val="FF66CC"/>
    <a:srgbClr val="FF9999"/>
    <a:srgbClr val="CCFF66"/>
    <a:srgbClr val="00FF00"/>
    <a:srgbClr val="99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CA11-423F-4A25-906C-44963F7ACF8D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7245-25B8-41C5-B3EC-3B97082ED0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Neonatal resuscitation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629400" cy="20574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FF00"/>
                </a:solidFill>
              </a:rPr>
              <a:t>Dr. S. </a:t>
            </a:r>
            <a:r>
              <a:rPr lang="en-IN" dirty="0" err="1" smtClean="0">
                <a:solidFill>
                  <a:srgbClr val="00FF00"/>
                </a:solidFill>
              </a:rPr>
              <a:t>Parthasarathy</a:t>
            </a:r>
            <a:r>
              <a:rPr lang="en-IN" dirty="0" smtClean="0">
                <a:solidFill>
                  <a:srgbClr val="00FF00"/>
                </a:solidFill>
              </a:rPr>
              <a:t> </a:t>
            </a:r>
          </a:p>
          <a:p>
            <a:r>
              <a:rPr lang="en-IN" dirty="0" smtClean="0">
                <a:solidFill>
                  <a:srgbClr val="00FF00"/>
                </a:solidFill>
              </a:rPr>
              <a:t>MD., DA., DNB, MD (</a:t>
            </a:r>
            <a:r>
              <a:rPr lang="en-IN" dirty="0" err="1" smtClean="0">
                <a:solidFill>
                  <a:srgbClr val="00FF00"/>
                </a:solidFill>
              </a:rPr>
              <a:t>Acu</a:t>
            </a:r>
            <a:r>
              <a:rPr lang="en-IN" dirty="0" smtClean="0">
                <a:solidFill>
                  <a:srgbClr val="00FF00"/>
                </a:solidFill>
              </a:rPr>
              <a:t>), Dip. </a:t>
            </a:r>
            <a:r>
              <a:rPr lang="en-IN" dirty="0" err="1" smtClean="0">
                <a:solidFill>
                  <a:srgbClr val="00FF00"/>
                </a:solidFill>
              </a:rPr>
              <a:t>Diab</a:t>
            </a:r>
            <a:r>
              <a:rPr lang="en-IN" dirty="0" smtClean="0">
                <a:solidFill>
                  <a:srgbClr val="00FF00"/>
                </a:solidFill>
              </a:rPr>
              <a:t>. </a:t>
            </a:r>
          </a:p>
          <a:p>
            <a:r>
              <a:rPr lang="en-IN" dirty="0" smtClean="0">
                <a:solidFill>
                  <a:srgbClr val="00FF00"/>
                </a:solidFill>
              </a:rPr>
              <a:t>DCA, Dip. Software statistics</a:t>
            </a:r>
          </a:p>
          <a:p>
            <a:r>
              <a:rPr lang="en-IN" dirty="0" smtClean="0">
                <a:solidFill>
                  <a:srgbClr val="00FF00"/>
                </a:solidFill>
              </a:rPr>
              <a:t>PhD ( physiology) – IDRA,  FICA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Respiration equipment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66CC"/>
                </a:solidFill>
              </a:rPr>
              <a:t>Oxygen supply, Assorted masks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Neonatal bag and tubing to connect to an oxygen source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Manometer, </a:t>
            </a:r>
            <a:r>
              <a:rPr lang="en-US" dirty="0" err="1" smtClean="0">
                <a:solidFill>
                  <a:srgbClr val="FF66CC"/>
                </a:solidFill>
              </a:rPr>
              <a:t>Endotracheal</a:t>
            </a:r>
            <a:r>
              <a:rPr lang="en-US" dirty="0" smtClean="0">
                <a:solidFill>
                  <a:srgbClr val="FF66CC"/>
                </a:solidFill>
              </a:rPr>
              <a:t> tubes (2.5-4)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Tape and scissors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Laryngoscope (0 and 1 sized blades)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Extra bulbs and batteries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CO</a:t>
            </a:r>
            <a:r>
              <a:rPr lang="en-US" baseline="-25000" dirty="0" smtClean="0">
                <a:solidFill>
                  <a:srgbClr val="FF66CC"/>
                </a:solidFill>
              </a:rPr>
              <a:t>2</a:t>
            </a:r>
            <a:r>
              <a:rPr lang="en-US" dirty="0" smtClean="0">
                <a:solidFill>
                  <a:srgbClr val="FF66CC"/>
                </a:solidFill>
              </a:rPr>
              <a:t> detectors</a:t>
            </a:r>
          </a:p>
          <a:p>
            <a:r>
              <a:rPr lang="en-US" dirty="0" err="1" smtClean="0">
                <a:solidFill>
                  <a:srgbClr val="FF66CC"/>
                </a:solidFill>
              </a:rPr>
              <a:t>Stylettes</a:t>
            </a:r>
            <a:r>
              <a:rPr lang="en-US" dirty="0" smtClean="0">
                <a:solidFill>
                  <a:srgbClr val="FF66CC"/>
                </a:solidFill>
              </a:rPr>
              <a:t> for </a:t>
            </a:r>
            <a:r>
              <a:rPr lang="en-US" dirty="0" err="1" smtClean="0">
                <a:solidFill>
                  <a:srgbClr val="FF66CC"/>
                </a:solidFill>
              </a:rPr>
              <a:t>endotracheal</a:t>
            </a:r>
            <a:r>
              <a:rPr lang="en-US" dirty="0" smtClean="0">
                <a:solidFill>
                  <a:srgbClr val="FF66CC"/>
                </a:solidFill>
              </a:rPr>
              <a:t> tubes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Laryngeal mask Airway (optional)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Fluid equipment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Intravenous catheters (22 g)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Tape and sterile dressing material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Dextrose 10% in water (D10W)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Isotonic saline solution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T-connectors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Syringes, assorted (1-20 </a:t>
            </a:r>
            <a:r>
              <a:rPr lang="en-US" dirty="0" err="1" smtClean="0">
                <a:solidFill>
                  <a:srgbClr val="FF9999"/>
                </a:solidFill>
              </a:rPr>
              <a:t>mL</a:t>
            </a:r>
            <a:r>
              <a:rPr lang="en-US" dirty="0" smtClean="0">
                <a:solidFill>
                  <a:srgbClr val="FF9999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Advanced procedure ready 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Umbilical catheters (2.5F, 5F)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Chest tube (10F catheter)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Sterile procedure trays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Trained Personnel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One present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Two or more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-- problems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--- twins </a:t>
            </a:r>
          </a:p>
          <a:p>
            <a:endParaRPr lang="en-US" dirty="0" smtClean="0">
              <a:solidFill>
                <a:srgbClr val="FF9999"/>
              </a:solidFill>
            </a:endParaRPr>
          </a:p>
          <a:p>
            <a:r>
              <a:rPr lang="en-US" dirty="0" smtClean="0">
                <a:solidFill>
                  <a:srgbClr val="FF9999"/>
                </a:solidFill>
              </a:rPr>
              <a:t>Theatre warming </a:t>
            </a:r>
            <a:endParaRPr lang="en-US" dirty="0">
              <a:solidFill>
                <a:srgbClr val="FF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Breathing crying active baby - yes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baby does not need resuscitation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should not be separated from the mother.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The baby should be dried, placed skin-to-skin with the mother, and covered with dry linen to maintain temperature.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Observation of breathing, activity, and color should be ongoing.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Cut the cord after one minute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If there is some problem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bg2"/>
              </a:solidFill>
            </a:endParaRPr>
          </a:p>
          <a:p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Cut the cord and shift to radiant warmer</a:t>
            </a:r>
          </a:p>
          <a:p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Servo controlled 36 degrees 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Attach probe after drying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099"/>
            <a:ext cx="5334000" cy="653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30 seconds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2176463"/>
            <a:ext cx="825658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71600" y="4953000"/>
            <a:ext cx="67818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Dry, change linen, </a:t>
            </a:r>
          </a:p>
          <a:p>
            <a:pPr algn="ctr"/>
            <a:r>
              <a:rPr lang="en-US" sz="2400" b="1" dirty="0" smtClean="0"/>
              <a:t>position, </a:t>
            </a:r>
          </a:p>
          <a:p>
            <a:pPr algn="ctr"/>
            <a:r>
              <a:rPr lang="en-US" sz="2400" b="1" dirty="0" smtClean="0"/>
              <a:t>secretions - stimulus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DMIN\Pictures\100_1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65760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3200400"/>
            <a:ext cx="3733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Don’t touch pharynx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3962400" cy="365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562600" y="4495800"/>
            <a:ext cx="2514600" cy="1600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DCPSS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"/>
            <a:ext cx="38137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-228600" y="1371600"/>
            <a:ext cx="2133600" cy="228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065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3581400"/>
            <a:ext cx="3886200" cy="2514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Room air </a:t>
            </a:r>
          </a:p>
          <a:p>
            <a:pPr algn="ctr"/>
            <a:r>
              <a:rPr lang="en-US" sz="2400" b="1" dirty="0" smtClean="0"/>
              <a:t>40 – 60 / minute </a:t>
            </a:r>
          </a:p>
          <a:p>
            <a:pPr algn="ctr"/>
            <a:r>
              <a:rPr lang="en-US" sz="2400" b="1" dirty="0" smtClean="0"/>
              <a:t>Breathe , two three </a:t>
            </a:r>
          </a:p>
          <a:p>
            <a:pPr algn="ctr"/>
            <a:r>
              <a:rPr lang="en-US" sz="2400" b="1" dirty="0" smtClean="0"/>
              <a:t>Five breaths </a:t>
            </a:r>
          </a:p>
          <a:p>
            <a:pPr algn="ctr"/>
            <a:r>
              <a:rPr lang="en-US" sz="2400" b="1" dirty="0" smtClean="0"/>
              <a:t>Assess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3581400"/>
            <a:ext cx="3352800" cy="2971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chest rise </a:t>
            </a:r>
          </a:p>
          <a:p>
            <a:pPr algn="ctr"/>
            <a:r>
              <a:rPr lang="en-US" sz="2400" dirty="0" smtClean="0"/>
              <a:t>MSOPA </a:t>
            </a:r>
          </a:p>
          <a:p>
            <a:pPr algn="ctr"/>
            <a:r>
              <a:rPr lang="en-US" sz="2400" dirty="0" smtClean="0"/>
              <a:t>Mask seal, position, open mouth </a:t>
            </a:r>
          </a:p>
          <a:p>
            <a:pPr algn="ctr"/>
            <a:r>
              <a:rPr lang="en-US" sz="2400" dirty="0" smtClean="0"/>
              <a:t>Pressure </a:t>
            </a:r>
          </a:p>
          <a:p>
            <a:pPr algn="ctr"/>
            <a:r>
              <a:rPr lang="en-US" sz="2400" dirty="0" smtClean="0"/>
              <a:t>Alternate airway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need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Approximately 10% of newborns require some assistance to begin breathing at birth.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Less than 1% require extensive resuscitative measures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only 60% of asphyxiated newborns can be predicted </a:t>
            </a:r>
            <a:r>
              <a:rPr lang="en-US" dirty="0" err="1" smtClean="0">
                <a:solidFill>
                  <a:srgbClr val="FFFF00"/>
                </a:solidFill>
              </a:rPr>
              <a:t>antepartum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Heart rate picks up !!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More than 100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Stop PPV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60 -100 – continue PPV for one more minute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Less than 60 – start chest compressions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5718" y="1600200"/>
            <a:ext cx="80325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The golden minute 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Approximately 60 seconds (“the Golden Minute”) are allotted for completing the initial steps, reevaluating, and beginning ventilation if required.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Observational care or resuscitation care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PPV for more than one minute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Resuscitation care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More than 2 minutes – insert </a:t>
            </a:r>
            <a:r>
              <a:rPr lang="en-US" b="1" dirty="0" err="1" smtClean="0">
                <a:solidFill>
                  <a:srgbClr val="FFFF00"/>
                </a:solidFill>
              </a:rPr>
              <a:t>orogastric</a:t>
            </a:r>
            <a:r>
              <a:rPr lang="en-US" b="1" dirty="0" smtClean="0">
                <a:solidFill>
                  <a:srgbClr val="FFFF00"/>
                </a:solidFill>
              </a:rPr>
              <a:t> tube !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Twenty minute watch for all the vitals of the baby even though with the mother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Other sick babies to go NICU 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714999" cy="60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Chest compression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Two thumbs or Two fingers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Coordinated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 :1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90 compressions – 30 breaths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120 events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100 % oxygen and intubation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294956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5791200"/>
            <a:ext cx="31242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third the AP diameter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Stop chest compressions if HR &gt; 60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Stop PPV if HR is &gt; 100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60 and 100 are the benchmark heart rates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Meconium</a:t>
            </a:r>
            <a:r>
              <a:rPr lang="en-US" dirty="0" smtClean="0">
                <a:solidFill>
                  <a:schemeClr val="bg2"/>
                </a:solidFill>
              </a:rPr>
              <a:t> stained </a:t>
            </a:r>
            <a:r>
              <a:rPr lang="en-US" dirty="0" err="1" smtClean="0">
                <a:solidFill>
                  <a:schemeClr val="bg2"/>
                </a:solidFill>
              </a:rPr>
              <a:t>liqour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Vigorous babies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Muscle tone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HR &gt; 100 and breathing normal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Non vigorous babies – suction the pharynx and trachea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Meconium</a:t>
            </a:r>
            <a:r>
              <a:rPr lang="en-US" dirty="0" smtClean="0">
                <a:solidFill>
                  <a:srgbClr val="FFFF00"/>
                </a:solidFill>
              </a:rPr>
              <a:t> aspirator ready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3ED5C"/>
                </a:solidFill>
              </a:rPr>
              <a:t>Meconium</a:t>
            </a:r>
            <a:r>
              <a:rPr lang="en-US" b="1" i="1" dirty="0" smtClean="0">
                <a:solidFill>
                  <a:srgbClr val="03ED5C"/>
                </a:solidFill>
              </a:rPr>
              <a:t> aspirator </a:t>
            </a:r>
            <a:endParaRPr lang="en-US" b="1" i="1" dirty="0">
              <a:solidFill>
                <a:srgbClr val="03ED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82178"/>
            <a:ext cx="3185160" cy="29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71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4343400"/>
            <a:ext cx="6781800" cy="1676400"/>
          </a:xfrm>
          <a:prstGeom prst="rect">
            <a:avLst/>
          </a:prstGeom>
          <a:solidFill>
            <a:srgbClr val="DA32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 we cant </a:t>
            </a:r>
            <a:r>
              <a:rPr lang="en-US" sz="2800" dirty="0" err="1" smtClean="0">
                <a:solidFill>
                  <a:schemeClr val="bg1"/>
                </a:solidFill>
              </a:rPr>
              <a:t>intubate</a:t>
            </a:r>
            <a:r>
              <a:rPr lang="en-US" sz="2800" dirty="0" smtClean="0">
                <a:solidFill>
                  <a:schemeClr val="bg1"/>
                </a:solidFill>
              </a:rPr>
              <a:t> , don’t try again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Leave it , oral suction and PPV 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Ventilate – better than vigorous unsuccessful intubation attempt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But heart rate is less than 60 still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Color of the baby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Saturation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Pallor ?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ET 0.5 – 1 ml/kg of 1:10000 adrenaline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Plan for UV catheter – 3 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Intravenous – 0.3 ml/kg second dose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The need is continuous </a:t>
            </a:r>
            <a:endParaRPr lang="en-US" dirty="0">
              <a:solidFill>
                <a:srgbClr val="FF66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Then color again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Normal saline – 10 ml/ kg over 5 minutes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Can be repeated even 3 – 4 times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 negative RBCs - ? Abruption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Better ??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Continue resuscitation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Talk with parents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Talk with NICU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Shift with transport incubator if distant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In summary on Temperature control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Dry and keep warm 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rgbClr val="00FF00"/>
                </a:solidFill>
              </a:rPr>
              <a:t>Others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solidFill>
                  <a:srgbClr val="FF9999"/>
                </a:solidFill>
              </a:rPr>
              <a:t>prewarming</a:t>
            </a:r>
            <a:r>
              <a:rPr lang="en-US" dirty="0" smtClean="0">
                <a:solidFill>
                  <a:srgbClr val="FF9999"/>
                </a:solidFill>
              </a:rPr>
              <a:t> the delivery room to 26°C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rgbClr val="FF9999"/>
                </a:solidFill>
              </a:rPr>
              <a:t>13 covering the baby in plastic wrapping 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rgbClr val="FF9999"/>
                </a:solidFill>
              </a:rPr>
              <a:t>placing the baby on an exothermic mattress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rgbClr val="FF9999"/>
                </a:solidFill>
              </a:rPr>
              <a:t>the baby under radiant heat </a:t>
            </a:r>
          </a:p>
          <a:p>
            <a:pPr algn="just">
              <a:lnSpc>
                <a:spcPct val="120000"/>
              </a:lnSpc>
            </a:pPr>
            <a:r>
              <a:rPr lang="en-US" dirty="0" err="1" smtClean="0">
                <a:solidFill>
                  <a:srgbClr val="FF9999"/>
                </a:solidFill>
              </a:rPr>
              <a:t>prewarming</a:t>
            </a:r>
            <a:r>
              <a:rPr lang="en-US" dirty="0" smtClean="0">
                <a:solidFill>
                  <a:srgbClr val="FF9999"/>
                </a:solidFill>
              </a:rPr>
              <a:t> the linen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solidFill>
                  <a:srgbClr val="FFC000"/>
                </a:solidFill>
              </a:rPr>
              <a:t>The goal is to achieve </a:t>
            </a:r>
            <a:r>
              <a:rPr lang="en-US" dirty="0" err="1" smtClean="0">
                <a:solidFill>
                  <a:srgbClr val="FFC000"/>
                </a:solidFill>
              </a:rPr>
              <a:t>normothermia</a:t>
            </a:r>
            <a:r>
              <a:rPr lang="en-US" dirty="0" smtClean="0">
                <a:solidFill>
                  <a:srgbClr val="FFC000"/>
                </a:solidFill>
              </a:rPr>
              <a:t> and avoid iatrogenic hyperthermia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Temperature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66CC"/>
              </a:solidFill>
            </a:endParaRPr>
          </a:p>
          <a:p>
            <a:r>
              <a:rPr lang="en-US" dirty="0" smtClean="0">
                <a:solidFill>
                  <a:srgbClr val="FF66CC"/>
                </a:solidFill>
              </a:rPr>
              <a:t>unheated non humidified oxygen sources for the bag-valve-mask device</a:t>
            </a:r>
          </a:p>
          <a:p>
            <a:r>
              <a:rPr lang="en-US" dirty="0" err="1" smtClean="0">
                <a:solidFill>
                  <a:srgbClr val="FF66CC"/>
                </a:solidFill>
              </a:rPr>
              <a:t>Intubated</a:t>
            </a:r>
            <a:r>
              <a:rPr lang="en-US" dirty="0" smtClean="0">
                <a:solidFill>
                  <a:srgbClr val="FF66CC"/>
                </a:solidFill>
              </a:rPr>
              <a:t> ventilated patient – humidified warmed  ventilator circuits </a:t>
            </a:r>
            <a:endParaRPr lang="en-US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Temperature range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Normal                             36.5-37.5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C       Continue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Potential cold stress                36-36.5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C    concern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Moderate hypothermia           32-36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C      Danger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Severe hypothermia                       &lt; 32</a:t>
            </a:r>
            <a:r>
              <a:rPr lang="en-US" baseline="300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Outlook grave, skilled care urgently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Administration of Oxygen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Oxyhemoglobin</a:t>
            </a:r>
            <a:r>
              <a:rPr lang="en-US" dirty="0" smtClean="0">
                <a:solidFill>
                  <a:srgbClr val="FFFF00"/>
                </a:solidFill>
              </a:rPr>
              <a:t> saturation may normally remain in the 70% to 80% range for several minutes following birth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clinical assessment of skin color is a very poor indicator of </a:t>
            </a:r>
            <a:r>
              <a:rPr lang="en-US" dirty="0" err="1" smtClean="0">
                <a:solidFill>
                  <a:srgbClr val="FFFF00"/>
                </a:solidFill>
              </a:rPr>
              <a:t>oxyhemoglobin</a:t>
            </a:r>
            <a:r>
              <a:rPr lang="en-US" dirty="0" smtClean="0">
                <a:solidFill>
                  <a:srgbClr val="FFFF00"/>
                </a:solidFill>
              </a:rPr>
              <a:t> saturation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SPO2 monitor 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en-US" dirty="0" err="1" smtClean="0">
                <a:solidFill>
                  <a:srgbClr val="FFFF00"/>
                </a:solidFill>
              </a:rPr>
              <a:t>preductal</a:t>
            </a:r>
            <a:r>
              <a:rPr lang="en-US" dirty="0" smtClean="0">
                <a:solidFill>
                  <a:srgbClr val="FFFF00"/>
                </a:solidFill>
              </a:rPr>
              <a:t> location (</a:t>
            </a:r>
            <a:r>
              <a:rPr lang="en-US" dirty="0" err="1" smtClean="0">
                <a:solidFill>
                  <a:srgbClr val="FFFF00"/>
                </a:solidFill>
              </a:rPr>
              <a:t>ie</a:t>
            </a:r>
            <a:r>
              <a:rPr lang="en-US" dirty="0" smtClean="0">
                <a:solidFill>
                  <a:srgbClr val="FFFF00"/>
                </a:solidFill>
              </a:rPr>
              <a:t>, the right upper extremity, usually the wrist or medial surface of the palm).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Term infants keep SaO2 – 90- 94%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Preterm – 88-92%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Monitor progress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CPAP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66"/>
                </a:solidFill>
              </a:rPr>
              <a:t>CPAP </a:t>
            </a:r>
          </a:p>
          <a:p>
            <a:r>
              <a:rPr lang="en-US" dirty="0" smtClean="0">
                <a:solidFill>
                  <a:srgbClr val="CCFF66"/>
                </a:solidFill>
              </a:rPr>
              <a:t>recommend administration of continuous positive airway pressure (CPAP) to infants who are breathing spontaneously,</a:t>
            </a:r>
          </a:p>
          <a:p>
            <a:r>
              <a:rPr lang="en-US" dirty="0" smtClean="0">
                <a:solidFill>
                  <a:srgbClr val="CCFF66"/>
                </a:solidFill>
              </a:rPr>
              <a:t>4 -6 cm </a:t>
            </a:r>
          </a:p>
          <a:p>
            <a:r>
              <a:rPr lang="en-US" dirty="0" smtClean="0">
                <a:solidFill>
                  <a:srgbClr val="CCFF66"/>
                </a:solidFill>
              </a:rPr>
              <a:t> but with difficulty, following birth, although its use has been studied only in infants born </a:t>
            </a:r>
            <a:r>
              <a:rPr lang="en-US" dirty="0" smtClean="0">
                <a:solidFill>
                  <a:srgbClr val="00B0F0"/>
                </a:solidFill>
              </a:rPr>
              <a:t>preterm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794" y="457200"/>
            <a:ext cx="7375806" cy="589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>
            <a:off x="6629400" y="3048000"/>
            <a:ext cx="1295400" cy="3048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Laryngeal mask airways and PPV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3ED5C"/>
                </a:solidFill>
              </a:rPr>
              <a:t>Laryngeal mask airways that fit over the laryngeal inlet - effective for ventilating newborns</a:t>
            </a:r>
          </a:p>
          <a:p>
            <a:r>
              <a:rPr lang="en-US" dirty="0" smtClean="0">
                <a:solidFill>
                  <a:srgbClr val="03ED5C"/>
                </a:solidFill>
              </a:rPr>
              <a:t> weighing more than 2000 g </a:t>
            </a:r>
          </a:p>
          <a:p>
            <a:r>
              <a:rPr lang="en-US" dirty="0" smtClean="0">
                <a:solidFill>
                  <a:srgbClr val="03ED5C"/>
                </a:solidFill>
              </a:rPr>
              <a:t> delivered ≥34 weeks gestation</a:t>
            </a:r>
          </a:p>
          <a:p>
            <a:endParaRPr lang="en-US" dirty="0" smtClean="0">
              <a:solidFill>
                <a:srgbClr val="03ED5C"/>
              </a:solidFill>
            </a:endParaRPr>
          </a:p>
          <a:p>
            <a:r>
              <a:rPr lang="en-US" dirty="0" smtClean="0">
                <a:solidFill>
                  <a:srgbClr val="03ED5C"/>
                </a:solidFill>
              </a:rPr>
              <a:t>But recent NRP guidelines LMA sidelined 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66"/>
                </a:solidFill>
              </a:rPr>
              <a:t>Initial queries ??</a:t>
            </a:r>
            <a:endParaRPr lang="en-US" dirty="0">
              <a:solidFill>
                <a:srgbClr val="CC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Gestational age ?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Multiple or singleton,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Meconium</a:t>
            </a:r>
            <a:r>
              <a:rPr lang="en-US" dirty="0" smtClean="0">
                <a:solidFill>
                  <a:srgbClr val="00FF00"/>
                </a:solidFill>
              </a:rPr>
              <a:t> ?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Maternal diseases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Fetal distress </a:t>
            </a:r>
          </a:p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Endotracheal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Tube Placement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Initial </a:t>
            </a:r>
            <a:r>
              <a:rPr lang="en-US" dirty="0" err="1" smtClean="0">
                <a:solidFill>
                  <a:srgbClr val="FFFF00"/>
                </a:solidFill>
              </a:rPr>
              <a:t>endotracheal</a:t>
            </a:r>
            <a:r>
              <a:rPr lang="en-US" dirty="0" smtClean="0">
                <a:solidFill>
                  <a:srgbClr val="FFFF00"/>
                </a:solidFill>
              </a:rPr>
              <a:t> suctioning of </a:t>
            </a:r>
            <a:r>
              <a:rPr lang="en-US" dirty="0" err="1" smtClean="0">
                <a:solidFill>
                  <a:srgbClr val="FFFF00"/>
                </a:solidFill>
              </a:rPr>
              <a:t>nonvigorous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meconium</a:t>
            </a:r>
            <a:r>
              <a:rPr lang="en-US" dirty="0" smtClean="0">
                <a:solidFill>
                  <a:srgbClr val="FFFF00"/>
                </a:solidFill>
              </a:rPr>
              <a:t>-stained newborns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bag-mask ventilation is ineffective or prolonged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chest compressions are performed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 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 special resuscitation circumstances, such as congenital diaphragmatic hernia or extremely low birth weight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Discontinue resuscitation 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CCFF66"/>
                </a:solidFill>
              </a:rPr>
              <a:t>In a newly born baby with no detectable heart rate, it is appropriate to consider stopping resuscitation if the heart rate remains undetectable for 10 minutes </a:t>
            </a:r>
            <a:endParaRPr lang="en-US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99"/>
                </a:solidFill>
              </a:rPr>
              <a:t>After reading neonatal resuscitation 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What is shocking ??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NO APGAR score at all.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348802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 smtClean="0">
                <a:solidFill>
                  <a:srgbClr val="FFC000"/>
                </a:solidFill>
              </a:rPr>
              <a:t>Apgar</a:t>
            </a:r>
            <a:r>
              <a:rPr lang="en-US" dirty="0" smtClean="0">
                <a:solidFill>
                  <a:srgbClr val="FFC000"/>
                </a:solidFill>
              </a:rPr>
              <a:t> score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CC"/>
                </a:solidFill>
              </a:rPr>
              <a:t>Evaluate the newborn baby on five simple criteria on a scale from zero to two, 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then summing up the five values thus obtained.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 The resulting </a:t>
            </a:r>
            <a:r>
              <a:rPr lang="en-US" dirty="0" err="1" smtClean="0">
                <a:solidFill>
                  <a:srgbClr val="FF66CC"/>
                </a:solidFill>
              </a:rPr>
              <a:t>Apgar</a:t>
            </a:r>
            <a:r>
              <a:rPr lang="en-US" dirty="0" smtClean="0">
                <a:solidFill>
                  <a:srgbClr val="FF66CC"/>
                </a:solidFill>
              </a:rPr>
              <a:t> score ranges from 0 to 10. </a:t>
            </a:r>
          </a:p>
          <a:p>
            <a:r>
              <a:rPr lang="en-US" dirty="0" smtClean="0">
                <a:solidFill>
                  <a:srgbClr val="FF66CC"/>
                </a:solidFill>
              </a:rPr>
              <a:t>The five criteria are summarized using words chosen to form a </a:t>
            </a:r>
            <a:r>
              <a:rPr lang="en-US" dirty="0" err="1" smtClean="0">
                <a:solidFill>
                  <a:srgbClr val="FF66CC"/>
                </a:solidFill>
              </a:rPr>
              <a:t>backronym</a:t>
            </a:r>
            <a:endParaRPr lang="en-US" dirty="0" smtClean="0">
              <a:solidFill>
                <a:srgbClr val="FF66CC"/>
              </a:solidFill>
            </a:endParaRPr>
          </a:p>
          <a:p>
            <a:r>
              <a:rPr lang="en-US" sz="2800" dirty="0" smtClean="0">
                <a:solidFill>
                  <a:srgbClr val="FF66CC"/>
                </a:solidFill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66CC"/>
                </a:solidFill>
              </a:rPr>
              <a:t>ppearance, </a:t>
            </a:r>
            <a:r>
              <a:rPr lang="en-US" sz="2800" b="1" dirty="0" smtClean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66CC"/>
                </a:solidFill>
              </a:rPr>
              <a:t>ulse, </a:t>
            </a:r>
            <a:r>
              <a:rPr lang="en-US" sz="2800" b="1" dirty="0" smtClean="0">
                <a:solidFill>
                  <a:srgbClr val="FFFF00"/>
                </a:solidFill>
              </a:rPr>
              <a:t>G</a:t>
            </a:r>
            <a:r>
              <a:rPr lang="en-US" sz="2800" dirty="0" smtClean="0">
                <a:solidFill>
                  <a:srgbClr val="FF66CC"/>
                </a:solidFill>
              </a:rPr>
              <a:t>rimace, </a:t>
            </a:r>
            <a:r>
              <a:rPr lang="en-US" sz="2800" b="1" dirty="0" smtClean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66CC"/>
                </a:solidFill>
              </a:rPr>
              <a:t>ctivity, </a:t>
            </a:r>
            <a:r>
              <a:rPr lang="en-US" sz="2800" b="1" dirty="0" smtClean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66CC"/>
                </a:solidFill>
              </a:rPr>
              <a:t>espiration.)</a:t>
            </a:r>
            <a:endParaRPr lang="en-US" sz="2800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SCORES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				   </a:t>
            </a:r>
            <a:r>
              <a:rPr lang="en-US" dirty="0" smtClean="0">
                <a:solidFill>
                  <a:srgbClr val="FFFF00"/>
                </a:solidFill>
              </a:rPr>
              <a:t>0                  1                     2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Appearance -    red        </a:t>
            </a:r>
            <a:r>
              <a:rPr lang="en-US" dirty="0" err="1" smtClean="0">
                <a:solidFill>
                  <a:srgbClr val="FFFF00"/>
                </a:solidFill>
              </a:rPr>
              <a:t>peri</a:t>
            </a:r>
            <a:r>
              <a:rPr lang="en-US" dirty="0" smtClean="0">
                <a:solidFill>
                  <a:srgbClr val="FFFF00"/>
                </a:solidFill>
              </a:rPr>
              <a:t>. Blue     total blue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Pulse                    ?         &lt; 100              &gt;  100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Grimace   </a:t>
            </a:r>
            <a:r>
              <a:rPr lang="en-US" dirty="0" err="1" smtClean="0">
                <a:solidFill>
                  <a:srgbClr val="FFFF00"/>
                </a:solidFill>
              </a:rPr>
              <a:t>stim.no</a:t>
            </a:r>
            <a:r>
              <a:rPr lang="en-US" dirty="0" smtClean="0">
                <a:solidFill>
                  <a:srgbClr val="FFFF00"/>
                </a:solidFill>
              </a:rPr>
              <a:t>          mild              active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Active       tone less      flexion      good resist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Respir</a:t>
            </a:r>
            <a:r>
              <a:rPr lang="en-US" dirty="0" smtClean="0">
                <a:solidFill>
                  <a:srgbClr val="FFFF00"/>
                </a:solidFill>
              </a:rPr>
              <a:t>.        Absent       weak ,gasps     active cry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APGAR score 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Score of 10 ??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&gt;7 ok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4 – 7 -- to act </a:t>
            </a:r>
          </a:p>
          <a:p>
            <a:endParaRPr lang="en-US" dirty="0" smtClean="0">
              <a:solidFill>
                <a:srgbClr val="FF9999"/>
              </a:solidFill>
            </a:endParaRPr>
          </a:p>
          <a:p>
            <a:r>
              <a:rPr lang="en-US" dirty="0" smtClean="0">
                <a:solidFill>
                  <a:srgbClr val="FF9999"/>
                </a:solidFill>
              </a:rPr>
              <a:t>1 min, 5  , 10,  15 minutes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What is first minute ( we receive the baby) </a:t>
            </a:r>
          </a:p>
          <a:p>
            <a:r>
              <a:rPr lang="en-US" dirty="0" smtClean="0">
                <a:solidFill>
                  <a:srgbClr val="FF9999"/>
                </a:solidFill>
              </a:rPr>
              <a:t>Score of 3 0r less persistent – </a:t>
            </a:r>
            <a:r>
              <a:rPr lang="en-US" dirty="0" err="1" smtClean="0">
                <a:solidFill>
                  <a:srgbClr val="FF9999"/>
                </a:solidFill>
              </a:rPr>
              <a:t>neuro</a:t>
            </a:r>
            <a:r>
              <a:rPr lang="en-US" dirty="0" smtClean="0">
                <a:solidFill>
                  <a:srgbClr val="FF9999"/>
                </a:solidFill>
              </a:rPr>
              <a:t> damage </a:t>
            </a:r>
            <a:endParaRPr lang="en-US" dirty="0">
              <a:solidFill>
                <a:srgbClr val="FF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Others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Fontanelles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Injuries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Eyes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Spines 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Ryles</a:t>
            </a:r>
            <a:r>
              <a:rPr lang="en-US" dirty="0" smtClean="0">
                <a:solidFill>
                  <a:schemeClr val="bg2"/>
                </a:solidFill>
              </a:rPr>
              <a:t> tube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Fingers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Nipple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scrotum  </a:t>
            </a:r>
          </a:p>
          <a:p>
            <a:endParaRPr lang="en-US" dirty="0" smtClean="0"/>
          </a:p>
        </p:txBody>
      </p:sp>
      <p:pic>
        <p:nvPicPr>
          <p:cNvPr id="2050" name="Picture 2" descr="C:\Program Files (x86)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69991"/>
            <a:ext cx="3276600" cy="411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9999"/>
                </a:solidFill>
              </a:rPr>
              <a:t>Ryles</a:t>
            </a:r>
            <a:r>
              <a:rPr lang="en-US" dirty="0" smtClean="0">
                <a:solidFill>
                  <a:srgbClr val="FF9999"/>
                </a:solidFill>
              </a:rPr>
              <a:t> tube and aspiration </a:t>
            </a:r>
            <a:endParaRPr lang="en-US" dirty="0">
              <a:solidFill>
                <a:srgbClr val="FF9999"/>
              </a:solidFill>
            </a:endParaRPr>
          </a:p>
        </p:txBody>
      </p:sp>
      <p:pic>
        <p:nvPicPr>
          <p:cNvPr id="7170" name="Picture 2" descr="C:\Users\ADMIN\Pictures\100_1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99"/>
                </a:solidFill>
              </a:rPr>
              <a:t>Inj. </a:t>
            </a:r>
            <a:r>
              <a:rPr lang="en-US" dirty="0" err="1" smtClean="0">
                <a:solidFill>
                  <a:srgbClr val="FF9999"/>
                </a:solidFill>
              </a:rPr>
              <a:t>Vit</a:t>
            </a:r>
            <a:r>
              <a:rPr lang="en-US" dirty="0" smtClean="0">
                <a:solidFill>
                  <a:srgbClr val="FF9999"/>
                </a:solidFill>
              </a:rPr>
              <a:t>. K ,  temperature monitoring  with hood oxygen</a:t>
            </a:r>
            <a:endParaRPr lang="en-US" dirty="0">
              <a:solidFill>
                <a:srgbClr val="FF9999"/>
              </a:solidFill>
            </a:endParaRPr>
          </a:p>
        </p:txBody>
      </p:sp>
      <p:pic>
        <p:nvPicPr>
          <p:cNvPr id="6146" name="Picture 2" descr="C:\Users\ADMIN\Pictures\100_1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4876800" y="762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Breast feeds </a:t>
            </a:r>
            <a:endParaRPr lang="en-US" dirty="0">
              <a:solidFill>
                <a:srgbClr val="FF9999"/>
              </a:solidFill>
            </a:endParaRPr>
          </a:p>
        </p:txBody>
      </p:sp>
      <p:pic>
        <p:nvPicPr>
          <p:cNvPr id="8194" name="Picture 2" descr="C:\Users\ADMIN\Pictures\100_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Multidocument 3"/>
          <p:cNvSpPr/>
          <p:nvPr/>
        </p:nvSpPr>
        <p:spPr>
          <a:xfrm>
            <a:off x="2667000" y="2209800"/>
            <a:ext cx="3962400" cy="32004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How to be ready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410200" cy="66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Thank you all </a:t>
            </a:r>
            <a:endParaRPr lang="en-US" dirty="0">
              <a:solidFill>
                <a:srgbClr val="FF66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33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9999"/>
                </a:solidFill>
              </a:rPr>
              <a:t>Prewarm</a:t>
            </a:r>
            <a:r>
              <a:rPr lang="en-US" dirty="0" smtClean="0">
                <a:solidFill>
                  <a:srgbClr val="FF9999"/>
                </a:solidFill>
              </a:rPr>
              <a:t> clothes – 3 layers  – </a:t>
            </a:r>
            <a:br>
              <a:rPr lang="en-US" dirty="0" smtClean="0">
                <a:solidFill>
                  <a:srgbClr val="FF9999"/>
                </a:solidFill>
              </a:rPr>
            </a:br>
            <a:r>
              <a:rPr lang="en-US" dirty="0" smtClean="0">
                <a:solidFill>
                  <a:srgbClr val="FF9999"/>
                </a:solidFill>
              </a:rPr>
              <a:t>manual mode maximum  </a:t>
            </a:r>
            <a:endParaRPr lang="en-US" dirty="0">
              <a:solidFill>
                <a:srgbClr val="FF9999"/>
              </a:solidFill>
            </a:endParaRPr>
          </a:p>
        </p:txBody>
      </p:sp>
      <p:pic>
        <p:nvPicPr>
          <p:cNvPr id="1026" name="Picture 2" descr="C:\Users\ADMIN\Pictures\100_14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99"/>
                </a:solidFill>
              </a:rPr>
              <a:t>Equipment </a:t>
            </a:r>
            <a:endParaRPr lang="en-US" dirty="0">
              <a:solidFill>
                <a:srgbClr val="FF9999"/>
              </a:solidFill>
            </a:endParaRPr>
          </a:p>
        </p:txBody>
      </p:sp>
      <p:pic>
        <p:nvPicPr>
          <p:cNvPr id="3074" name="Picture 2" descr="C:\Users\ADMIN\Pictures\100_1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34282"/>
            <a:ext cx="7238999" cy="4891881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3429000" y="24384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219200" y="3124200"/>
            <a:ext cx="1066800" cy="533400"/>
          </a:xfrm>
          <a:prstGeom prst="cloud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2828925" cy="281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066800"/>
            <a:ext cx="1647035" cy="464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6576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Equipment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Man power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Temperature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Airway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breathing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Oxygen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Drugs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5000"/>
            <a:ext cx="2990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1039</Words>
  <Application>Microsoft Office PowerPoint</Application>
  <PresentationFormat>On-screen Show (4:3)</PresentationFormat>
  <Paragraphs>239</Paragraphs>
  <Slides>52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Neonatal resuscitation </vt:lpstr>
      <vt:lpstr>The need </vt:lpstr>
      <vt:lpstr>The need is continuous </vt:lpstr>
      <vt:lpstr>Initial queries ??</vt:lpstr>
      <vt:lpstr>Slide 5</vt:lpstr>
      <vt:lpstr>Prewarm clothes – 3 layers  –  manual mode maximum  </vt:lpstr>
      <vt:lpstr>Equipment </vt:lpstr>
      <vt:lpstr>Slide 8</vt:lpstr>
      <vt:lpstr>Equipment </vt:lpstr>
      <vt:lpstr>Respiration equipment</vt:lpstr>
      <vt:lpstr>Fluid equipment </vt:lpstr>
      <vt:lpstr>Advanced procedure ready </vt:lpstr>
      <vt:lpstr>Trained Personnel</vt:lpstr>
      <vt:lpstr>Breathing crying active baby - yes</vt:lpstr>
      <vt:lpstr>If there is some problem </vt:lpstr>
      <vt:lpstr>Slide 16</vt:lpstr>
      <vt:lpstr>30 seconds</vt:lpstr>
      <vt:lpstr>Slide 18</vt:lpstr>
      <vt:lpstr>Slide 19</vt:lpstr>
      <vt:lpstr>Heart rate picks up !! </vt:lpstr>
      <vt:lpstr>Slide 21</vt:lpstr>
      <vt:lpstr>The golden minute </vt:lpstr>
      <vt:lpstr>Observational care or resuscitation care </vt:lpstr>
      <vt:lpstr>Slide 24</vt:lpstr>
      <vt:lpstr>Slide 25</vt:lpstr>
      <vt:lpstr>Slide 26</vt:lpstr>
      <vt:lpstr>Meconium stained liqour </vt:lpstr>
      <vt:lpstr>Meconium aspirator </vt:lpstr>
      <vt:lpstr>But heart rate is less than 60 still </vt:lpstr>
      <vt:lpstr>Then color again </vt:lpstr>
      <vt:lpstr>Better ?? </vt:lpstr>
      <vt:lpstr>In summary on Temperature control </vt:lpstr>
      <vt:lpstr>Temperature </vt:lpstr>
      <vt:lpstr>Temperature range</vt:lpstr>
      <vt:lpstr>Administration of Oxygen</vt:lpstr>
      <vt:lpstr>SPO2 monitor </vt:lpstr>
      <vt:lpstr>CPAP</vt:lpstr>
      <vt:lpstr>Slide 38</vt:lpstr>
      <vt:lpstr>Laryngeal mask airways and PPV </vt:lpstr>
      <vt:lpstr>Endotracheal Tube Placement </vt:lpstr>
      <vt:lpstr>Discontinue resuscitation </vt:lpstr>
      <vt:lpstr>After reading neonatal resuscitation </vt:lpstr>
      <vt:lpstr>The Apgar score</vt:lpstr>
      <vt:lpstr>SCORES</vt:lpstr>
      <vt:lpstr>APGAR score </vt:lpstr>
      <vt:lpstr>Others </vt:lpstr>
      <vt:lpstr>Ryles tube and aspiration </vt:lpstr>
      <vt:lpstr>Inj. Vit. K ,  temperature monitoring  with hood oxygen</vt:lpstr>
      <vt:lpstr>Breast feeds </vt:lpstr>
      <vt:lpstr>Slide 50</vt:lpstr>
      <vt:lpstr>Slide 51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resuscitation</dc:title>
  <dc:creator>ADMIN</dc:creator>
  <cp:lastModifiedBy>admin</cp:lastModifiedBy>
  <cp:revision>67</cp:revision>
  <dcterms:created xsi:type="dcterms:W3CDTF">2011-07-25T01:15:32Z</dcterms:created>
  <dcterms:modified xsi:type="dcterms:W3CDTF">2017-10-16T05:35:05Z</dcterms:modified>
</cp:coreProperties>
</file>