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8" r:id="rId7"/>
    <p:sldId id="260" r:id="rId8"/>
    <p:sldId id="262" r:id="rId9"/>
    <p:sldId id="263" r:id="rId10"/>
    <p:sldId id="265" r:id="rId11"/>
    <p:sldId id="266" r:id="rId12"/>
    <p:sldId id="264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3" r:id="rId25"/>
    <p:sldId id="280" r:id="rId26"/>
    <p:sldId id="284" r:id="rId27"/>
    <p:sldId id="285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23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878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857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4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0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7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45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15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13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330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8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CDEC3-97A6-41C1-BB26-959DEEF885A9}" type="datetimeFigureOut">
              <a:rPr lang="en-IN" smtClean="0"/>
              <a:t>16-06-2019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78B9-8742-4614-B03B-2FFC94FBFFB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815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1512168"/>
          </a:xfrm>
        </p:spPr>
        <p:txBody>
          <a:bodyPr/>
          <a:lstStyle/>
          <a:p>
            <a:r>
              <a:rPr lang="en-IN" dirty="0" smtClean="0"/>
              <a:t>Acid base balance -  2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344816" cy="2736304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Dr. S. </a:t>
            </a:r>
            <a:r>
              <a:rPr lang="es-ES" b="1" dirty="0" err="1" smtClean="0">
                <a:solidFill>
                  <a:schemeClr val="tx1"/>
                </a:solidFill>
              </a:rPr>
              <a:t>Parthasarathy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MD., DA., DNB,  MD (Acu), </a:t>
            </a:r>
            <a:r>
              <a:rPr lang="es-ES" dirty="0" err="1" smtClean="0">
                <a:solidFill>
                  <a:schemeClr val="tx1"/>
                </a:solidFill>
              </a:rPr>
              <a:t>Dip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smtClean="0">
                <a:solidFill>
                  <a:schemeClr val="tx1"/>
                </a:solidFill>
              </a:rPr>
              <a:t>Diabetes, 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 Diploma in  Software </a:t>
            </a:r>
            <a:r>
              <a:rPr lang="es-ES" dirty="0" err="1" smtClean="0">
                <a:solidFill>
                  <a:schemeClr val="tx1"/>
                </a:solidFill>
              </a:rPr>
              <a:t>based</a:t>
            </a:r>
            <a:r>
              <a:rPr lang="es-ES" dirty="0" smtClean="0">
                <a:solidFill>
                  <a:schemeClr val="tx1"/>
                </a:solidFill>
              </a:rPr>
              <a:t>  </a:t>
            </a:r>
            <a:r>
              <a:rPr lang="es-ES" dirty="0" err="1" smtClean="0">
                <a:solidFill>
                  <a:schemeClr val="tx1"/>
                </a:solidFill>
              </a:rPr>
              <a:t>statistics</a:t>
            </a:r>
            <a:r>
              <a:rPr lang="es-ES" dirty="0" smtClean="0">
                <a:solidFill>
                  <a:schemeClr val="tx1"/>
                </a:solidFill>
              </a:rPr>
              <a:t>,  </a:t>
            </a: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>PhD ( </a:t>
            </a:r>
            <a:r>
              <a:rPr lang="es-ES" dirty="0" err="1" smtClean="0">
                <a:solidFill>
                  <a:schemeClr val="tx1"/>
                </a:solidFill>
              </a:rPr>
              <a:t>physiology</a:t>
            </a:r>
            <a:r>
              <a:rPr lang="es-ES" dirty="0" smtClean="0">
                <a:solidFill>
                  <a:schemeClr val="tx1"/>
                </a:solidFill>
              </a:rPr>
              <a:t>),  IDRA , FICA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Certifícate in USGRA 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20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Cardiac output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Heart rate - contractility - increase earlier </a:t>
            </a:r>
          </a:p>
          <a:p>
            <a:r>
              <a:rPr lang="en-IN" dirty="0" smtClean="0"/>
              <a:t>Arterial vasodilation </a:t>
            </a:r>
          </a:p>
          <a:p>
            <a:r>
              <a:rPr lang="en-IN" dirty="0" smtClean="0"/>
              <a:t>Venous tone increased </a:t>
            </a:r>
          </a:p>
          <a:p>
            <a:endParaRPr lang="en-IN" dirty="0"/>
          </a:p>
          <a:p>
            <a:r>
              <a:rPr lang="en-IN" dirty="0" smtClean="0"/>
              <a:t>Cardiac output is high </a:t>
            </a:r>
          </a:p>
          <a:p>
            <a:endParaRPr lang="en-IN" dirty="0"/>
          </a:p>
          <a:p>
            <a:r>
              <a:rPr lang="en-IN" dirty="0" smtClean="0"/>
              <a:t>Late and severe acidosis – cardiac output decreases but with more venous return =- CCF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152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Essence ?? 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60848"/>
            <a:ext cx="4294013" cy="323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3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Respiratory system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respiratory response to acidosis is to increase minute </a:t>
            </a:r>
            <a:r>
              <a:rPr lang="en-US" dirty="0" smtClean="0"/>
              <a:t>ventilation </a:t>
            </a:r>
            <a:r>
              <a:rPr lang="en-IN" i="1" dirty="0" smtClean="0"/>
              <a:t>(VE </a:t>
            </a:r>
            <a:r>
              <a:rPr lang="en-US" i="1" dirty="0" smtClean="0"/>
              <a:t>) </a:t>
            </a:r>
            <a:r>
              <a:rPr lang="en-US" i="1" dirty="0"/>
              <a:t>. </a:t>
            </a:r>
            <a:r>
              <a:rPr lang="en-US" dirty="0"/>
              <a:t>This is accomplished by a substantial increase in tidal volume </a:t>
            </a:r>
            <a:r>
              <a:rPr lang="en-US" dirty="0" smtClean="0"/>
              <a:t>and a </a:t>
            </a:r>
            <a:r>
              <a:rPr lang="en-US" dirty="0"/>
              <a:t>slight increase in respiratory rate (</a:t>
            </a:r>
            <a:r>
              <a:rPr lang="en-US" dirty="0" err="1"/>
              <a:t>Kussmaul</a:t>
            </a:r>
            <a:r>
              <a:rPr lang="en-US" dirty="0"/>
              <a:t> </a:t>
            </a:r>
            <a:r>
              <a:rPr lang="en-US" dirty="0" smtClean="0"/>
              <a:t>respiration).</a:t>
            </a:r>
          </a:p>
          <a:p>
            <a:endParaRPr lang="en-US" dirty="0"/>
          </a:p>
          <a:p>
            <a:r>
              <a:rPr lang="en-US" dirty="0" smtClean="0"/>
              <a:t>Respiratory acidosis – more stimulation – faster response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06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2-3L/ min </a:t>
            </a:r>
            <a:r>
              <a:rPr lang="en-US" dirty="0"/>
              <a:t>for each </a:t>
            </a:r>
            <a:r>
              <a:rPr lang="en-US" dirty="0" smtClean="0"/>
              <a:t>I mmHg </a:t>
            </a:r>
            <a:r>
              <a:rPr lang="en-US" dirty="0"/>
              <a:t>increase </a:t>
            </a:r>
            <a:r>
              <a:rPr lang="en-US" dirty="0" smtClean="0"/>
              <a:t>in </a:t>
            </a:r>
            <a:r>
              <a:rPr lang="en-IN" i="1" dirty="0" smtClean="0"/>
              <a:t>Paco2</a:t>
            </a:r>
            <a:endParaRPr lang="en-IN" i="1" dirty="0"/>
          </a:p>
          <a:p>
            <a:r>
              <a:rPr lang="en-US" i="1" dirty="0" smtClean="0"/>
              <a:t> </a:t>
            </a:r>
            <a:r>
              <a:rPr lang="en-US" dirty="0"/>
              <a:t>This increase in ventilation peaks at a </a:t>
            </a:r>
            <a:r>
              <a:rPr lang="en-US" i="1" dirty="0" smtClean="0"/>
              <a:t>Paco2 </a:t>
            </a:r>
            <a:r>
              <a:rPr lang="en-US" dirty="0"/>
              <a:t>of about </a:t>
            </a:r>
            <a:r>
              <a:rPr lang="en-US" dirty="0" smtClean="0"/>
              <a:t>13.3kPa (or </a:t>
            </a:r>
            <a:r>
              <a:rPr lang="en-US" dirty="0"/>
              <a:t>100mmHg), </a:t>
            </a:r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increases in Paco2 will cause </a:t>
            </a:r>
            <a:r>
              <a:rPr lang="en-US" dirty="0" smtClean="0"/>
              <a:t>respiratory </a:t>
            </a:r>
            <a:r>
              <a:rPr lang="en-IN" dirty="0" smtClean="0"/>
              <a:t>depression</a:t>
            </a:r>
          </a:p>
          <a:p>
            <a:r>
              <a:rPr lang="en-US" dirty="0"/>
              <a:t>Volatile anesthetic agents decrease the slope of the </a:t>
            </a:r>
            <a:r>
              <a:rPr lang="en-US" dirty="0" smtClean="0"/>
              <a:t>response to </a:t>
            </a:r>
            <a:r>
              <a:rPr lang="en-US" dirty="0"/>
              <a:t>CO2 in a dose-dependent fashion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33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Airway resistance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Acidosis – direct bronchodilation </a:t>
            </a:r>
          </a:p>
          <a:p>
            <a:r>
              <a:rPr lang="en-IN" dirty="0" smtClean="0"/>
              <a:t>But clinical – hydrogen ion induced vagal stimulation and bronchoconstriction predominates </a:t>
            </a:r>
          </a:p>
          <a:p>
            <a:endParaRPr lang="en-IN" dirty="0"/>
          </a:p>
          <a:p>
            <a:r>
              <a:rPr lang="en-IN" dirty="0" smtClean="0"/>
              <a:t>Alkalosis – direct </a:t>
            </a:r>
            <a:r>
              <a:rPr lang="en-IN" dirty="0" err="1" smtClean="0"/>
              <a:t>brochoconstriction</a:t>
            </a:r>
            <a:r>
              <a:rPr lang="en-IN" dirty="0" smtClean="0"/>
              <a:t> </a:t>
            </a:r>
          </a:p>
          <a:p>
            <a:r>
              <a:rPr lang="en-IN" dirty="0" smtClean="0"/>
              <a:t>Central bronchodilation </a:t>
            </a:r>
          </a:p>
          <a:p>
            <a:r>
              <a:rPr lang="en-IN" dirty="0" smtClean="0"/>
              <a:t>Broncho constriction predominates = useful in pulmonary embolism ? 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9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Bohr effect </a:t>
            </a:r>
          </a:p>
          <a:p>
            <a:endParaRPr lang="en-IN" dirty="0"/>
          </a:p>
          <a:p>
            <a:r>
              <a:rPr lang="en-IN" dirty="0" smtClean="0"/>
              <a:t>Alkalosis – shift to left </a:t>
            </a:r>
          </a:p>
          <a:p>
            <a:r>
              <a:rPr lang="en-IN" dirty="0" smtClean="0"/>
              <a:t>Acidosis – shift to </a:t>
            </a:r>
            <a:r>
              <a:rPr lang="en-IN" dirty="0"/>
              <a:t>right 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after this 2-3 DPG levels fall due to decreased glycolysis – shifts back in acidosis ?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53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 response of the pulmonary vasculature to pH changes is </a:t>
            </a:r>
            <a:r>
              <a:rPr lang="en-US" dirty="0" smtClean="0"/>
              <a:t>the opposite </a:t>
            </a:r>
            <a:r>
              <a:rPr lang="en-US" dirty="0"/>
              <a:t>of that in the other vascular beds, in that resistance is </a:t>
            </a:r>
            <a:r>
              <a:rPr lang="en-US" dirty="0" smtClean="0"/>
              <a:t>increased in </a:t>
            </a:r>
            <a:r>
              <a:rPr lang="en-US" dirty="0"/>
              <a:t>acidosis and decreased in </a:t>
            </a:r>
            <a:r>
              <a:rPr lang="en-US" dirty="0" smtClean="0"/>
              <a:t>alkalosis.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pH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HPV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340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Gastrointestinal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Isolated gastric and esophageal tissue have decreased </a:t>
            </a:r>
            <a:r>
              <a:rPr lang="en-US" sz="2400" dirty="0" smtClean="0"/>
              <a:t>spontaneous rate </a:t>
            </a:r>
            <a:r>
              <a:rPr lang="en-US" sz="2400" dirty="0"/>
              <a:t>and amplitude of intrinsic neural discharge when bathed in an </a:t>
            </a:r>
            <a:r>
              <a:rPr lang="en-US" sz="2400" dirty="0" smtClean="0"/>
              <a:t>acid medium</a:t>
            </a:r>
            <a:r>
              <a:rPr lang="en-US" sz="2400" dirty="0"/>
              <a:t>."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These effects may </a:t>
            </a:r>
            <a:r>
              <a:rPr lang="en-US" sz="2400" dirty="0"/>
              <a:t>be magnified by concurrent </a:t>
            </a:r>
            <a:r>
              <a:rPr lang="en-US" sz="2400" dirty="0" smtClean="0"/>
              <a:t>derangements of </a:t>
            </a:r>
            <a:r>
              <a:rPr lang="en-US" sz="2400" dirty="0"/>
              <a:t>potassium, magnesium, and calcium.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Clinically</a:t>
            </a:r>
            <a:r>
              <a:rPr lang="en-US" sz="2400" dirty="0"/>
              <a:t>, this may </a:t>
            </a:r>
            <a:r>
              <a:rPr lang="en-US" sz="2400" dirty="0" smtClean="0"/>
              <a:t>correlate with </a:t>
            </a:r>
            <a:r>
              <a:rPr lang="en-US" sz="2400" dirty="0"/>
              <a:t>the vague abdominal pain, nausea, and vomiting often seen </a:t>
            </a:r>
            <a:r>
              <a:rPr lang="en-US" sz="2400" dirty="0" smtClean="0"/>
              <a:t>with </a:t>
            </a:r>
            <a:r>
              <a:rPr lang="en-IN" sz="2400" dirty="0" smtClean="0"/>
              <a:t>acidosis</a:t>
            </a:r>
            <a:r>
              <a:rPr lang="en-IN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9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Renal effects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Direct response of vasodilation is not found much </a:t>
            </a:r>
          </a:p>
          <a:p>
            <a:r>
              <a:rPr lang="en-IN" dirty="0" smtClean="0"/>
              <a:t>Catecholamine induced vasoconstriction predominates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59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Utero placental </a:t>
            </a:r>
            <a:r>
              <a:rPr lang="en-IN" b="1" dirty="0"/>
              <a:t>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Acid-base imbalance affects the fetus directly through the placenta </a:t>
            </a:r>
            <a:r>
              <a:rPr lang="en-US" dirty="0" smtClean="0"/>
              <a:t>and indirectly </a:t>
            </a:r>
            <a:r>
              <a:rPr lang="en-US" dirty="0"/>
              <a:t>by means of changes in placental blood </a:t>
            </a:r>
            <a:r>
              <a:rPr lang="en-US" dirty="0" smtClean="0"/>
              <a:t>flow</a:t>
            </a:r>
          </a:p>
          <a:p>
            <a:endParaRPr lang="en-US" dirty="0"/>
          </a:p>
          <a:p>
            <a:r>
              <a:rPr lang="en-US" dirty="0" smtClean="0"/>
              <a:t>Acidosis – uterine vasodilation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39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Dangers of acidosis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Extracellular </a:t>
            </a:r>
            <a:r>
              <a:rPr lang="en-US" dirty="0"/>
              <a:t>pH does not indicate the </a:t>
            </a:r>
            <a:r>
              <a:rPr lang="en-US" dirty="0" smtClean="0"/>
              <a:t>intracellular pH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/>
              <a:t>in equilibrium with the intracellular milieu </a:t>
            </a:r>
            <a:r>
              <a:rPr lang="en-US" dirty="0" smtClean="0"/>
              <a:t>and is </a:t>
            </a:r>
            <a:r>
              <a:rPr lang="en-US" dirty="0"/>
              <a:t>important as it can be manipulated to alter the latter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861048"/>
            <a:ext cx="1995973" cy="269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12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Alkalosis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400" dirty="0" smtClean="0"/>
              <a:t>Respiratory </a:t>
            </a:r>
            <a:r>
              <a:rPr lang="en-US" sz="2400" dirty="0" smtClean="0"/>
              <a:t>alkalosis </a:t>
            </a:r>
            <a:r>
              <a:rPr lang="en-US" sz="2400" dirty="0"/>
              <a:t>produces a significantly greater reduction in </a:t>
            </a:r>
            <a:r>
              <a:rPr lang="en-US" sz="2400" dirty="0" err="1" smtClean="0"/>
              <a:t>uteroplacental</a:t>
            </a:r>
            <a:r>
              <a:rPr lang="en-US" sz="2400" dirty="0" smtClean="0"/>
              <a:t> blood </a:t>
            </a:r>
            <a:r>
              <a:rPr lang="en-US" sz="2400" dirty="0"/>
              <a:t>flow than metabolic alkalosis for a given change in </a:t>
            </a:r>
            <a:r>
              <a:rPr lang="en-US" sz="2400" dirty="0" err="1"/>
              <a:t>pH.</a:t>
            </a:r>
            <a:r>
              <a:rPr lang="en-US" sz="2400" dirty="0"/>
              <a:t>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Alkalosis also </a:t>
            </a:r>
            <a:r>
              <a:rPr lang="en-US" sz="2400" dirty="0"/>
              <a:t>causes a leftward change in the maternal </a:t>
            </a:r>
            <a:r>
              <a:rPr lang="en-US" sz="2400" dirty="0" smtClean="0"/>
              <a:t>oxygen-hemoglobin dissociation </a:t>
            </a:r>
            <a:r>
              <a:rPr lang="en-US" sz="2400" dirty="0"/>
              <a:t>curve, increasing the affinity of maternal hemoglobin </a:t>
            </a:r>
            <a:r>
              <a:rPr lang="en-US" sz="2400" dirty="0" smtClean="0"/>
              <a:t>for oxygen</a:t>
            </a:r>
            <a:r>
              <a:rPr lang="en-US" sz="2400" dirty="0"/>
              <a:t>, and therefore decreasing the quantity of oxygen available </a:t>
            </a:r>
            <a:r>
              <a:rPr lang="en-US" sz="2400" dirty="0" smtClean="0"/>
              <a:t>to the </a:t>
            </a:r>
            <a:r>
              <a:rPr lang="en-US" sz="2400" dirty="0"/>
              <a:t>fetus.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combination of vasoconstriction and decreased </a:t>
            </a:r>
            <a:r>
              <a:rPr lang="en-US" sz="2400" dirty="0" smtClean="0"/>
              <a:t>oxygen delivery </a:t>
            </a:r>
            <a:r>
              <a:rPr lang="en-US" sz="2400" dirty="0"/>
              <a:t>seen in severe alkalosis (pH&gt; 7.65) will cause fetal </a:t>
            </a:r>
            <a:r>
              <a:rPr lang="en-US" sz="2400" dirty="0" smtClean="0"/>
              <a:t>hypoxemia </a:t>
            </a:r>
            <a:r>
              <a:rPr lang="en-IN" sz="2400" dirty="0" smtClean="0"/>
              <a:t>and </a:t>
            </a:r>
            <a:r>
              <a:rPr lang="en-IN" sz="2400" dirty="0"/>
              <a:t>metabolic </a:t>
            </a:r>
            <a:r>
              <a:rPr lang="en-IN" sz="2400" dirty="0" smtClean="0"/>
              <a:t>acidosis.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0797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Neuroendocrine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rise in </a:t>
            </a:r>
            <a:r>
              <a:rPr lang="en-US" i="1" dirty="0" smtClean="0"/>
              <a:t>Paco2, </a:t>
            </a:r>
            <a:r>
              <a:rPr lang="en-US" dirty="0"/>
              <a:t>results in vasodilation </a:t>
            </a:r>
            <a:r>
              <a:rPr lang="en-US" dirty="0" smtClean="0"/>
              <a:t>and increased </a:t>
            </a:r>
            <a:r>
              <a:rPr lang="en-US" dirty="0"/>
              <a:t>cerebral </a:t>
            </a:r>
            <a:r>
              <a:rPr lang="en-US" dirty="0" smtClean="0"/>
              <a:t>blood flow.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An </a:t>
            </a:r>
            <a:r>
              <a:rPr lang="en-US" dirty="0"/>
              <a:t>increase in </a:t>
            </a:r>
            <a:r>
              <a:rPr lang="en-US" i="1" dirty="0" smtClean="0"/>
              <a:t>Paco2 </a:t>
            </a:r>
            <a:r>
              <a:rPr lang="en-US" dirty="0"/>
              <a:t>to 1O.6kPa (80mmHg) will </a:t>
            </a:r>
            <a:r>
              <a:rPr lang="en-US" dirty="0" smtClean="0"/>
              <a:t>approximately double </a:t>
            </a:r>
            <a:r>
              <a:rPr lang="en-US" dirty="0"/>
              <a:t>the cerebral blood flow, whereas reducing the </a:t>
            </a:r>
            <a:r>
              <a:rPr lang="en-US" i="1" dirty="0" smtClean="0"/>
              <a:t>P</a:t>
            </a:r>
            <a:r>
              <a:rPr lang="en-IN" i="1" dirty="0" smtClean="0"/>
              <a:t>a</a:t>
            </a:r>
            <a:r>
              <a:rPr lang="en-IN" dirty="0" smtClean="0"/>
              <a:t>cO2 </a:t>
            </a:r>
            <a:r>
              <a:rPr lang="en-IN" dirty="0"/>
              <a:t>to </a:t>
            </a:r>
            <a:r>
              <a:rPr lang="en-IN" dirty="0" smtClean="0"/>
              <a:t>2.7kPa </a:t>
            </a:r>
            <a:r>
              <a:rPr lang="en-US" dirty="0" smtClean="0"/>
              <a:t>(20mmHg</a:t>
            </a:r>
            <a:r>
              <a:rPr lang="en-US" dirty="0"/>
              <a:t>) will halve the blood flow.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13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Further increase in PaCO2 may go for coma </a:t>
            </a:r>
          </a:p>
          <a:p>
            <a:r>
              <a:rPr lang="en-IN" dirty="0" smtClean="0"/>
              <a:t>Acidosis decrease temperature – alter regulation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25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Electrolyte effects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2400" dirty="0"/>
              <a:t>During </a:t>
            </a:r>
            <a:r>
              <a:rPr lang="en-IN" sz="2400" dirty="0" smtClean="0"/>
              <a:t>periods </a:t>
            </a:r>
            <a:r>
              <a:rPr lang="en-US" sz="2400" dirty="0" smtClean="0"/>
              <a:t>of </a:t>
            </a:r>
            <a:r>
              <a:rPr lang="en-US" sz="2400" dirty="0"/>
              <a:t>acidosis, hydrogen </a:t>
            </a:r>
            <a:r>
              <a:rPr lang="en-US" sz="2400" dirty="0" smtClean="0"/>
              <a:t>ions compete </a:t>
            </a:r>
            <a:r>
              <a:rPr lang="en-US" sz="2400" dirty="0"/>
              <a:t>for the negatively charged </a:t>
            </a:r>
            <a:r>
              <a:rPr lang="en-US" sz="2400" dirty="0" smtClean="0"/>
              <a:t>binding sites </a:t>
            </a:r>
            <a:r>
              <a:rPr lang="en-US" sz="2400" dirty="0"/>
              <a:t>on albumin, displacing calcium </a:t>
            </a:r>
            <a:r>
              <a:rPr lang="en-US" sz="2400" dirty="0" smtClean="0"/>
              <a:t>and increasing </a:t>
            </a:r>
            <a:r>
              <a:rPr lang="en-US" sz="2400" dirty="0"/>
              <a:t>the </a:t>
            </a:r>
            <a:r>
              <a:rPr lang="en-US" sz="2400" dirty="0" smtClean="0"/>
              <a:t>proportion of </a:t>
            </a:r>
            <a:r>
              <a:rPr lang="en-US" sz="2400" dirty="0"/>
              <a:t>serum ionized calcium. Conversely, alkalosis causes an </a:t>
            </a:r>
            <a:r>
              <a:rPr lang="en-US" sz="2400" dirty="0" smtClean="0"/>
              <a:t>increase in </a:t>
            </a:r>
            <a:r>
              <a:rPr lang="en-US" sz="2400" dirty="0"/>
              <a:t>available protein binding sites, a reduction in ionized </a:t>
            </a:r>
            <a:r>
              <a:rPr lang="en-US" sz="2400" dirty="0" smtClean="0"/>
              <a:t>calcium </a:t>
            </a:r>
            <a:r>
              <a:rPr lang="en-IN" sz="2400" dirty="0" smtClean="0"/>
              <a:t>concentrations</a:t>
            </a:r>
            <a:r>
              <a:rPr lang="en-IN" sz="2400" dirty="0"/>
              <a:t>, and clinical </a:t>
            </a:r>
            <a:r>
              <a:rPr lang="en-IN" sz="2400" dirty="0" err="1"/>
              <a:t>hypocalcemia</a:t>
            </a:r>
            <a:endParaRPr lang="en-IN" sz="2400" dirty="0"/>
          </a:p>
        </p:txBody>
      </p:sp>
      <p:sp>
        <p:nvSpPr>
          <p:cNvPr id="4" name="Oval 3"/>
          <p:cNvSpPr/>
          <p:nvPr/>
        </p:nvSpPr>
        <p:spPr>
          <a:xfrm>
            <a:off x="4355976" y="4941168"/>
            <a:ext cx="2664296" cy="172819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>
                <a:solidFill>
                  <a:srgbClr val="FF0000"/>
                </a:solidFill>
              </a:rPr>
              <a:t>Calcium </a:t>
            </a:r>
            <a:endParaRPr lang="en-IN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Potassium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Serum potassium and pH levels are usually reciprocal, i.e. </a:t>
            </a:r>
            <a:r>
              <a:rPr lang="en-US" dirty="0" smtClean="0"/>
              <a:t>when </a:t>
            </a:r>
            <a:r>
              <a:rPr lang="de-DE" dirty="0" smtClean="0"/>
              <a:t>pH </a:t>
            </a:r>
            <a:r>
              <a:rPr lang="de-DE" dirty="0"/>
              <a:t>falls, serum K+ rises</a:t>
            </a:r>
            <a:r>
              <a:rPr lang="de-DE" dirty="0" smtClean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Alkalosis – hypokalemia</a:t>
            </a:r>
          </a:p>
          <a:p>
            <a:r>
              <a:rPr lang="en-US" dirty="0"/>
              <a:t>previous assessments implied that each 0.1 unit change in </a:t>
            </a:r>
            <a:r>
              <a:rPr lang="en-US" dirty="0" smtClean="0"/>
              <a:t>pH caused </a:t>
            </a:r>
            <a:r>
              <a:rPr lang="en-US" dirty="0"/>
              <a:t>a </a:t>
            </a:r>
            <a:r>
              <a:rPr lang="en-US" dirty="0" smtClean="0"/>
              <a:t>0.6mmoI/L </a:t>
            </a:r>
            <a:r>
              <a:rPr lang="en-US" dirty="0"/>
              <a:t>change in potassium ion concentration, we </a:t>
            </a:r>
            <a:r>
              <a:rPr lang="en-US" dirty="0" smtClean="0"/>
              <a:t>now know </a:t>
            </a:r>
            <a:r>
              <a:rPr lang="en-US" dirty="0"/>
              <a:t>that this relation is nonlinear</a:t>
            </a:r>
            <a:r>
              <a:rPr lang="de-DE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13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Many studies !!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Mammalian or non mammalian </a:t>
            </a:r>
          </a:p>
          <a:p>
            <a:r>
              <a:rPr lang="en-IN" dirty="0" smtClean="0"/>
              <a:t>ECF or ICF </a:t>
            </a:r>
          </a:p>
          <a:p>
            <a:r>
              <a:rPr lang="en-IN" dirty="0" smtClean="0"/>
              <a:t>In vitro </a:t>
            </a:r>
          </a:p>
          <a:p>
            <a:r>
              <a:rPr lang="en-IN" dirty="0" smtClean="0"/>
              <a:t>Temperature – low at 28 </a:t>
            </a:r>
          </a:p>
          <a:p>
            <a:r>
              <a:rPr lang="en-IN" dirty="0" smtClean="0"/>
              <a:t>Single tissue or on the whole ! </a:t>
            </a:r>
          </a:p>
          <a:p>
            <a:endParaRPr lang="en-IN" dirty="0"/>
          </a:p>
          <a:p>
            <a:r>
              <a:rPr lang="en-IN" dirty="0" smtClean="0"/>
              <a:t>Does exercise matters !! </a:t>
            </a:r>
          </a:p>
          <a:p>
            <a:r>
              <a:rPr lang="en-IN" dirty="0" smtClean="0"/>
              <a:t>Does cardiac output and </a:t>
            </a:r>
            <a:r>
              <a:rPr lang="en-IN" dirty="0" err="1" smtClean="0"/>
              <a:t>bohr</a:t>
            </a:r>
            <a:r>
              <a:rPr lang="en-IN" dirty="0" smtClean="0"/>
              <a:t> effect make us live 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54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Process or insult – which matters !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Failure to reverse the underlying </a:t>
            </a:r>
            <a:r>
              <a:rPr lang="en-US" sz="2800" dirty="0" smtClean="0"/>
              <a:t>pathological cause </a:t>
            </a:r>
            <a:r>
              <a:rPr lang="en-US" sz="2800" dirty="0"/>
              <a:t>for acidosis, whether </a:t>
            </a:r>
            <a:r>
              <a:rPr lang="en-US" sz="2800" dirty="0" smtClean="0"/>
              <a:t>hypoxic, </a:t>
            </a:r>
            <a:r>
              <a:rPr lang="en-US" sz="2800" dirty="0" err="1" smtClean="0"/>
              <a:t>ischaemic</a:t>
            </a:r>
            <a:r>
              <a:rPr lang="en-US" sz="2800" dirty="0"/>
              <a:t>, </a:t>
            </a:r>
            <a:r>
              <a:rPr lang="en-US" sz="2800" dirty="0" smtClean="0"/>
              <a:t>or due </a:t>
            </a:r>
            <a:r>
              <a:rPr lang="en-US" sz="2800" dirty="0"/>
              <a:t>to </a:t>
            </a:r>
            <a:r>
              <a:rPr lang="en-US" sz="2800" dirty="0" smtClean="0"/>
              <a:t>mitochondrial dysfunction</a:t>
            </a:r>
            <a:r>
              <a:rPr lang="en-US" sz="2800" dirty="0"/>
              <a:t>, is universally </a:t>
            </a:r>
            <a:r>
              <a:rPr lang="en-US" sz="2800" dirty="0" smtClean="0"/>
              <a:t>associated with </a:t>
            </a:r>
            <a:r>
              <a:rPr lang="en-US" sz="2800" dirty="0"/>
              <a:t>poor outcome.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crucial question is therefore ‘</a:t>
            </a:r>
            <a:r>
              <a:rPr lang="en-US" sz="2800" dirty="0" smtClean="0"/>
              <a:t>how damaging </a:t>
            </a:r>
            <a:r>
              <a:rPr lang="en-US" sz="2800" dirty="0"/>
              <a:t>is acidosis </a:t>
            </a:r>
            <a:r>
              <a:rPr lang="en-US" sz="2800" dirty="0" smtClean="0"/>
              <a:t>or alkalosis in </a:t>
            </a:r>
            <a:r>
              <a:rPr lang="en-US" sz="2800" dirty="0"/>
              <a:t>its own right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4295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biological effects of metabolic alkalosis are directly resultant to associated problems such as hypovolemia and potassium and chloride </a:t>
            </a:r>
            <a:r>
              <a:rPr lang="en-US" dirty="0" smtClean="0"/>
              <a:t>depletion</a:t>
            </a:r>
          </a:p>
          <a:p>
            <a:r>
              <a:rPr lang="en-US" dirty="0" smtClean="0"/>
              <a:t>Is it vomiting and </a:t>
            </a:r>
            <a:r>
              <a:rPr lang="en-US" dirty="0" err="1" smtClean="0"/>
              <a:t>hypovolumia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88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smtClean="0"/>
              <a:t>basis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Process </a:t>
            </a:r>
          </a:p>
          <a:p>
            <a:r>
              <a:rPr lang="en-US" dirty="0"/>
              <a:t>Metabolic or respiratory ?? </a:t>
            </a:r>
            <a:endParaRPr lang="en-IN" dirty="0"/>
          </a:p>
          <a:p>
            <a:r>
              <a:rPr lang="en-IN" dirty="0" smtClean="0"/>
              <a:t>Early catecholamine </a:t>
            </a:r>
            <a:r>
              <a:rPr lang="en-IN" dirty="0" smtClean="0"/>
              <a:t>response</a:t>
            </a:r>
          </a:p>
          <a:p>
            <a:r>
              <a:rPr lang="en-IN" dirty="0" smtClean="0"/>
              <a:t>Systemic or pulmonary </a:t>
            </a:r>
            <a:r>
              <a:rPr lang="en-IN" dirty="0" smtClean="0"/>
              <a:t> </a:t>
            </a:r>
            <a:endParaRPr lang="en-IN" dirty="0" smtClean="0"/>
          </a:p>
          <a:p>
            <a:r>
              <a:rPr lang="en-IN" dirty="0" smtClean="0"/>
              <a:t>Late direct action </a:t>
            </a:r>
          </a:p>
          <a:p>
            <a:r>
              <a:rPr lang="en-IN" dirty="0" smtClean="0"/>
              <a:t>Respiratory compensation </a:t>
            </a:r>
            <a:endParaRPr lang="en-IN" dirty="0"/>
          </a:p>
          <a:p>
            <a:r>
              <a:rPr lang="en-IN" dirty="0" smtClean="0"/>
              <a:t>ODC 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176" y="2636912"/>
            <a:ext cx="1800200" cy="2341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5085184"/>
            <a:ext cx="25922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rgbClr val="FF0000"/>
                </a:solidFill>
              </a:rPr>
              <a:t>Thank you all </a:t>
            </a:r>
            <a:endParaRPr lang="en-IN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6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acidosis causes to us 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Cardiovascular system !!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7. 4 to 7.1 – sympathetic release – </a:t>
            </a:r>
            <a:r>
              <a:rPr lang="en-IN" sz="2800" dirty="0" err="1" smtClean="0"/>
              <a:t>catecholamines</a:t>
            </a:r>
            <a:r>
              <a:rPr lang="en-IN" sz="2800" dirty="0" smtClean="0"/>
              <a:t> – tachycardia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Below 7.1 – direct myocardial depression –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Bradycardia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Decreased response to </a:t>
            </a:r>
            <a:r>
              <a:rPr lang="en-IN" sz="2800" dirty="0" err="1" smtClean="0"/>
              <a:t>catecholamines</a:t>
            </a:r>
            <a:r>
              <a:rPr lang="en-IN" sz="2800" dirty="0" smtClean="0"/>
              <a:t> – but vagal responses remain intact </a:t>
            </a:r>
            <a:endParaRPr lang="en-IN" sz="2800" dirty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Same with </a:t>
            </a:r>
            <a:r>
              <a:rPr lang="en-IN" sz="2800" dirty="0" err="1" smtClean="0"/>
              <a:t>inotropy</a:t>
            </a:r>
            <a:r>
              <a:rPr lang="en-IN" sz="2800" dirty="0" smtClean="0"/>
              <a:t> – pH change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762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Cardiovascular system !!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Both atrial and ventricular dysrhythmias are more common under </a:t>
            </a:r>
            <a:r>
              <a:rPr lang="en-US" sz="2800" dirty="0" smtClean="0"/>
              <a:t>conditions </a:t>
            </a:r>
            <a:r>
              <a:rPr lang="en-IN" sz="2800" dirty="0" smtClean="0"/>
              <a:t>of </a:t>
            </a:r>
            <a:r>
              <a:rPr lang="en-IN" sz="2800" dirty="0"/>
              <a:t>acid-base derangements</a:t>
            </a:r>
            <a:r>
              <a:rPr lang="en-IN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threshold for ventricular fibrillation is lowered </a:t>
            </a:r>
            <a:r>
              <a:rPr lang="en-US" sz="2800" dirty="0" smtClean="0"/>
              <a:t>by decreasing </a:t>
            </a:r>
            <a:r>
              <a:rPr lang="en-US" sz="2800" dirty="0"/>
              <a:t>pH and increased by increasing </a:t>
            </a:r>
            <a:r>
              <a:rPr lang="en-US" sz="2800" dirty="0" smtClean="0"/>
              <a:t>pH</a:t>
            </a:r>
            <a:endParaRPr lang="en-IN" sz="2800" dirty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Is it the pH change or potassium change ? </a:t>
            </a:r>
          </a:p>
          <a:p>
            <a:pPr algn="just">
              <a:lnSpc>
                <a:spcPct val="150000"/>
              </a:lnSpc>
            </a:pPr>
            <a:r>
              <a:rPr lang="en-US" sz="2800" dirty="0"/>
              <a:t>change of 0.1 pH units can </a:t>
            </a:r>
            <a:r>
              <a:rPr lang="en-US" sz="2800" dirty="0" smtClean="0"/>
              <a:t>cause the </a:t>
            </a:r>
            <a:r>
              <a:rPr lang="en-US" sz="2800" dirty="0"/>
              <a:t>serum potassium level to change as much as 0.5-1.5 </a:t>
            </a:r>
            <a:r>
              <a:rPr lang="en-US" sz="2800" dirty="0" err="1" smtClean="0"/>
              <a:t>mmol</a:t>
            </a:r>
            <a:r>
              <a:rPr lang="en-US" sz="2800" dirty="0" smtClean="0"/>
              <a:t>/L in </a:t>
            </a:r>
            <a:r>
              <a:rPr lang="en-IN" sz="2800" dirty="0" smtClean="0"/>
              <a:t>the </a:t>
            </a:r>
            <a:r>
              <a:rPr lang="en-IN" sz="2800" dirty="0"/>
              <a:t>opposite direction.</a:t>
            </a:r>
          </a:p>
        </p:txBody>
      </p:sp>
    </p:spTree>
    <p:extLst>
      <p:ext uri="{BB962C8B-B14F-4D97-AF65-F5344CB8AC3E}">
        <p14:creationId xmlns:p14="http://schemas.microsoft.com/office/powerpoint/2010/main" val="211394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Cardiovascular system !! 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increasing level of circulating </a:t>
            </a:r>
            <a:r>
              <a:rPr lang="en-US" dirty="0" err="1"/>
              <a:t>catecholamines</a:t>
            </a:r>
            <a:r>
              <a:rPr lang="en-US" dirty="0"/>
              <a:t> and decrease </a:t>
            </a:r>
            <a:r>
              <a:rPr lang="en-US" dirty="0" smtClean="0"/>
              <a:t>in pH </a:t>
            </a:r>
            <a:r>
              <a:rPr lang="en-US" dirty="0"/>
              <a:t>may cause an increase in ventricular ectopy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Is the agent </a:t>
            </a:r>
            <a:r>
              <a:rPr lang="en-US" dirty="0" err="1" smtClean="0">
                <a:solidFill>
                  <a:srgbClr val="002060"/>
                </a:solidFill>
              </a:rPr>
              <a:t>arrythmogenic</a:t>
            </a:r>
            <a:r>
              <a:rPr lang="en-US" dirty="0" smtClean="0">
                <a:solidFill>
                  <a:srgbClr val="002060"/>
                </a:solidFill>
              </a:rPr>
              <a:t> ?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Halothane ? </a:t>
            </a:r>
          </a:p>
          <a:p>
            <a:r>
              <a:rPr lang="en-US" dirty="0" smtClean="0"/>
              <a:t>Acidosis - Direct myocardial depression – </a:t>
            </a:r>
          </a:p>
          <a:p>
            <a:r>
              <a:rPr lang="en-IN" dirty="0"/>
              <a:t>impairment of </a:t>
            </a:r>
            <a:r>
              <a:rPr lang="en-IN" dirty="0" smtClean="0"/>
              <a:t>calcium </a:t>
            </a:r>
            <a:r>
              <a:rPr lang="en-US" dirty="0" smtClean="0"/>
              <a:t>entry </a:t>
            </a:r>
            <a:r>
              <a:rPr lang="en-US" dirty="0"/>
              <a:t>into the cells and/or the decreased release of calcium from </a:t>
            </a:r>
            <a:r>
              <a:rPr lang="en-US" dirty="0" smtClean="0"/>
              <a:t>the </a:t>
            </a:r>
            <a:r>
              <a:rPr lang="en-IN" dirty="0" smtClean="0"/>
              <a:t>intracellular </a:t>
            </a:r>
            <a:r>
              <a:rPr lang="en-IN" dirty="0"/>
              <a:t>storage sites</a:t>
            </a:r>
          </a:p>
        </p:txBody>
      </p:sp>
    </p:spTree>
    <p:extLst>
      <p:ext uri="{BB962C8B-B14F-4D97-AF65-F5344CB8AC3E}">
        <p14:creationId xmlns:p14="http://schemas.microsoft.com/office/powerpoint/2010/main" val="394728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Acidosis causes a rise in extracellular K+, and </a:t>
            </a:r>
            <a:r>
              <a:rPr lang="en-US" dirty="0" smtClean="0"/>
              <a:t>hyperkalemia may </a:t>
            </a:r>
            <a:r>
              <a:rPr lang="en-US" dirty="0"/>
              <a:t>influence the contractility as well as </a:t>
            </a:r>
            <a:r>
              <a:rPr lang="en-US" dirty="0" smtClean="0"/>
              <a:t>the </a:t>
            </a:r>
            <a:r>
              <a:rPr lang="en-IN" dirty="0" smtClean="0"/>
              <a:t>rhythm </a:t>
            </a:r>
            <a:r>
              <a:rPr lang="en-IN" dirty="0"/>
              <a:t>of the </a:t>
            </a:r>
            <a:r>
              <a:rPr lang="en-IN" dirty="0" smtClean="0"/>
              <a:t>heart</a:t>
            </a:r>
          </a:p>
          <a:p>
            <a:endParaRPr lang="en-IN" dirty="0"/>
          </a:p>
          <a:p>
            <a:r>
              <a:rPr lang="en-IN" dirty="0" smtClean="0"/>
              <a:t>Without </a:t>
            </a:r>
            <a:r>
              <a:rPr lang="en-IN" dirty="0" err="1" smtClean="0"/>
              <a:t>hyperkalemia</a:t>
            </a:r>
            <a:r>
              <a:rPr lang="en-IN" dirty="0" smtClean="0"/>
              <a:t> , depression is there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360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Alkalosis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Increased contractility – catecholamine response </a:t>
            </a:r>
          </a:p>
          <a:p>
            <a:r>
              <a:rPr lang="en-IN" dirty="0" smtClean="0"/>
              <a:t>Increased coronary vascular resistance</a:t>
            </a:r>
          </a:p>
          <a:p>
            <a:r>
              <a:rPr lang="en-IN" dirty="0" smtClean="0"/>
              <a:t>ODC shift to left – decreased offload </a:t>
            </a:r>
          </a:p>
          <a:p>
            <a:r>
              <a:rPr lang="en-IN" dirty="0" smtClean="0"/>
              <a:t>Increased oxygen extraction  </a:t>
            </a:r>
          </a:p>
          <a:p>
            <a:r>
              <a:rPr lang="en-IN" dirty="0" smtClean="0"/>
              <a:t>Unbound Plasma calcium decreased 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56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SVR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direct effect of increasing </a:t>
            </a:r>
            <a:r>
              <a:rPr lang="en-US" dirty="0" err="1"/>
              <a:t>acidemia</a:t>
            </a:r>
            <a:r>
              <a:rPr lang="en-US" dirty="0"/>
              <a:t> on systemic (</a:t>
            </a:r>
            <a:r>
              <a:rPr lang="en-US" dirty="0" err="1" smtClean="0"/>
              <a:t>nonpulmonary</a:t>
            </a:r>
            <a:r>
              <a:rPr lang="en-US" dirty="0" smtClean="0"/>
              <a:t>) </a:t>
            </a:r>
            <a:r>
              <a:rPr lang="en-IN" dirty="0" smtClean="0"/>
              <a:t>arterial </a:t>
            </a:r>
            <a:r>
              <a:rPr lang="en-IN" dirty="0"/>
              <a:t>vasculature is </a:t>
            </a:r>
            <a:r>
              <a:rPr lang="en-IN" dirty="0" smtClean="0"/>
              <a:t>vasodilation.</a:t>
            </a:r>
          </a:p>
          <a:p>
            <a:r>
              <a:rPr lang="en-IN" dirty="0" smtClean="0"/>
              <a:t>Respiratory acidosis – more intracellular acidosis – hence vasodilation is more </a:t>
            </a:r>
          </a:p>
          <a:p>
            <a:r>
              <a:rPr lang="en-IN" dirty="0"/>
              <a:t>Alkalosis tends to </a:t>
            </a:r>
            <a:r>
              <a:rPr lang="en-IN" dirty="0" smtClean="0"/>
              <a:t>produce </a:t>
            </a:r>
            <a:r>
              <a:rPr lang="en-US" dirty="0" smtClean="0"/>
              <a:t>vasoconstriction </a:t>
            </a:r>
            <a:r>
              <a:rPr lang="en-US" dirty="0"/>
              <a:t>(except for the pulmonary vasculature).</a:t>
            </a:r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44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Metabolic acidosis will </a:t>
            </a:r>
            <a:r>
              <a:rPr lang="en-US" i="1" dirty="0"/>
              <a:t>directly </a:t>
            </a:r>
            <a:r>
              <a:rPr lang="en-US" dirty="0"/>
              <a:t>dilate </a:t>
            </a:r>
            <a:r>
              <a:rPr lang="en-US" dirty="0" smtClean="0"/>
              <a:t>arterial vessels </a:t>
            </a:r>
            <a:r>
              <a:rPr lang="en-US" dirty="0"/>
              <a:t>of the skin and skeletal musculature, the renal and </a:t>
            </a:r>
            <a:r>
              <a:rPr lang="en-US" dirty="0" smtClean="0"/>
              <a:t>splanchnic beds</a:t>
            </a:r>
            <a:r>
              <a:rPr lang="en-US" dirty="0"/>
              <a:t>, and the uterine and coronary arteries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Respiratory acidosis </a:t>
            </a:r>
            <a:r>
              <a:rPr lang="en-US" dirty="0" smtClean="0"/>
              <a:t>has the </a:t>
            </a:r>
            <a:r>
              <a:rPr lang="en-US" dirty="0"/>
              <a:t>same effect, but to a greater degree on the vasculature of the </a:t>
            </a:r>
            <a:r>
              <a:rPr lang="en-US" dirty="0" smtClean="0"/>
              <a:t>kidney, </a:t>
            </a:r>
            <a:r>
              <a:rPr lang="en-IN" dirty="0" smtClean="0"/>
              <a:t>gastrointestinal </a:t>
            </a:r>
            <a:r>
              <a:rPr lang="en-IN" dirty="0"/>
              <a:t>tract, and uterus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Think of catecholamine response !!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57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1050</Words>
  <Application>Microsoft Office PowerPoint</Application>
  <PresentationFormat>On-screen Show (4:3)</PresentationFormat>
  <Paragraphs>129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Acid base balance -  2 </vt:lpstr>
      <vt:lpstr>Dangers of acidosis </vt:lpstr>
      <vt:lpstr>What acidosis causes to us ? </vt:lpstr>
      <vt:lpstr>Cardiovascular system !!  </vt:lpstr>
      <vt:lpstr>Cardiovascular system !!  </vt:lpstr>
      <vt:lpstr>PowerPoint Presentation</vt:lpstr>
      <vt:lpstr>Alkalosis </vt:lpstr>
      <vt:lpstr>SVR </vt:lpstr>
      <vt:lpstr>SVR</vt:lpstr>
      <vt:lpstr>Cardiac output </vt:lpstr>
      <vt:lpstr>PowerPoint Presentation</vt:lpstr>
      <vt:lpstr>Respiratory system </vt:lpstr>
      <vt:lpstr>PowerPoint Presentation</vt:lpstr>
      <vt:lpstr>Airway resistance</vt:lpstr>
      <vt:lpstr>PowerPoint Presentation</vt:lpstr>
      <vt:lpstr>PowerPoint Presentation</vt:lpstr>
      <vt:lpstr>Gastrointestinal effects</vt:lpstr>
      <vt:lpstr>Renal effects </vt:lpstr>
      <vt:lpstr>Utero placental effects</vt:lpstr>
      <vt:lpstr>Alkalosis </vt:lpstr>
      <vt:lpstr>Neuroendocrine effects</vt:lpstr>
      <vt:lpstr>PowerPoint Presentation</vt:lpstr>
      <vt:lpstr>Electrolyte effects</vt:lpstr>
      <vt:lpstr>Potassium </vt:lpstr>
      <vt:lpstr>Many studies !! </vt:lpstr>
      <vt:lpstr>Process or insult – which matters ! </vt:lpstr>
      <vt:lpstr>PowerPoint Presentation</vt:lpstr>
      <vt:lpstr>The basis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 balance -  2 </dc:title>
  <dc:creator>HP</dc:creator>
  <cp:lastModifiedBy>HP</cp:lastModifiedBy>
  <cp:revision>53</cp:revision>
  <dcterms:created xsi:type="dcterms:W3CDTF">2019-06-05T16:27:55Z</dcterms:created>
  <dcterms:modified xsi:type="dcterms:W3CDTF">2019-06-16T05:57:20Z</dcterms:modified>
</cp:coreProperties>
</file>