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3" r:id="rId16"/>
    <p:sldId id="272" r:id="rId17"/>
    <p:sldId id="273" r:id="rId18"/>
    <p:sldId id="274" r:id="rId19"/>
    <p:sldId id="275" r:id="rId20"/>
    <p:sldId id="276" r:id="rId21"/>
    <p:sldId id="294" r:id="rId22"/>
    <p:sldId id="292" r:id="rId23"/>
    <p:sldId id="277" r:id="rId24"/>
    <p:sldId id="278" r:id="rId25"/>
    <p:sldId id="279" r:id="rId26"/>
    <p:sldId id="280" r:id="rId27"/>
    <p:sldId id="281" r:id="rId28"/>
    <p:sldId id="29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329D6"/>
    <a:srgbClr val="00FF00"/>
    <a:srgbClr val="94062F"/>
    <a:srgbClr val="3EEB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6877-DE47-4240-AA1F-2D67FD2A889B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D43A-8423-4ED4-833E-DE45158C9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ainfreeparth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Status </a:t>
            </a:r>
            <a:r>
              <a:rPr lang="en-US" sz="3600" b="1" dirty="0" err="1">
                <a:solidFill>
                  <a:schemeClr val="bg1"/>
                </a:solidFill>
              </a:rPr>
              <a:t>asthmaticus</a:t>
            </a:r>
            <a:r>
              <a:rPr lang="en-US" sz="3600" b="1" dirty="0">
                <a:solidFill>
                  <a:schemeClr val="bg1"/>
                </a:solidFill>
              </a:rPr>
              <a:t> coming for strangulated inguinal hernia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5438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 S. </a:t>
            </a:r>
            <a:r>
              <a:rPr lang="en-US" b="1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Parthasarathy</a:t>
            </a:r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MD., DA., DNB, 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Dip. </a:t>
            </a:r>
            <a:r>
              <a:rPr lang="en-US" b="1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Diab</a:t>
            </a:r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.,  DCA, 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Dip. Software statistics- 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PhD ( physiology) , IDRA,  FICA </a:t>
            </a:r>
            <a:endParaRPr lang="fr-FR" b="1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two extremes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a total dead gut with toxemia and septic shock in one end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omental</a:t>
            </a:r>
            <a:r>
              <a:rPr lang="en-US" sz="2800" dirty="0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 gangrene with a stable </a:t>
            </a:r>
            <a:r>
              <a:rPr lang="en-US" sz="2800" dirty="0" err="1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hemodynamics</a:t>
            </a:r>
            <a:r>
              <a:rPr lang="en-US" sz="2800" dirty="0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 on the other,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570"/>
            <a:ext cx="2890536" cy="21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Think twice before opinions ??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The incidence of strangulated inguinal hernia varies between 0.29 and 2.9 %.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EEB21"/>
                </a:solidFill>
                <a:latin typeface="Times New Roman" pitchFamily="18" charset="0"/>
                <a:cs typeface="Times New Roman" pitchFamily="18" charset="0"/>
              </a:rPr>
              <a:t>The mortality rate also ranges between 2.6 to 9 %, but a delay of 12 h increased significantly intestinal resection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err="1" smtClean="0">
                <a:solidFill>
                  <a:srgbClr val="FFFF00"/>
                </a:solidFill>
              </a:rPr>
              <a:t>Preanesthetic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strike="sngStrike" dirty="0" smtClean="0">
                <a:solidFill>
                  <a:srgbClr val="FFFF00"/>
                </a:solidFill>
              </a:rPr>
              <a:t>evaluation</a:t>
            </a:r>
            <a:r>
              <a:rPr lang="en-US" sz="4000" dirty="0" smtClean="0">
                <a:solidFill>
                  <a:srgbClr val="FFFF00"/>
                </a:solidFill>
              </a:rPr>
              <a:t>   stabilization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800" b="1" dirty="0" err="1" smtClean="0">
                <a:solidFill>
                  <a:srgbClr val="FFFF00"/>
                </a:solidFill>
              </a:rPr>
              <a:t>salbutamol</a:t>
            </a:r>
            <a:r>
              <a:rPr lang="en-US" sz="2800" b="1" dirty="0" smtClean="0">
                <a:solidFill>
                  <a:srgbClr val="FFFF00"/>
                </a:solidFill>
              </a:rPr>
              <a:t> – MDI  -- 4- 15 puffs / hour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( 400- 600 </a:t>
            </a:r>
            <a:r>
              <a:rPr lang="en-US" sz="2800" b="1" dirty="0" err="1" smtClean="0">
                <a:solidFill>
                  <a:srgbClr val="FFFF00"/>
                </a:solidFill>
              </a:rPr>
              <a:t>mic</a:t>
            </a:r>
            <a:r>
              <a:rPr lang="en-US" sz="2800" b="1" dirty="0" smtClean="0">
                <a:solidFill>
                  <a:srgbClr val="FFFF00"/>
                </a:solidFill>
              </a:rPr>
              <a:t>)  - can deliver ??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Nebulization</a:t>
            </a:r>
            <a:r>
              <a:rPr lang="en-US" sz="2800" b="1" dirty="0" smtClean="0">
                <a:solidFill>
                  <a:schemeClr val="bg1"/>
                </a:solidFill>
              </a:rPr>
              <a:t>  5 mg/ 2.5 ml is routine – can go up to 40 mg/ day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Duration of action is 6 hours but why second hourly ?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intravenously (2- 4 mg-  load then 1 µg/kg/min. infusion.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Subcutaneously, 0.3–0.4 ml (1:1000) of epinephrine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administered every 20 min for three doses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Terbutaline</a:t>
            </a:r>
            <a:r>
              <a:rPr lang="en-US" sz="2800" dirty="0" smtClean="0">
                <a:solidFill>
                  <a:schemeClr val="bg1"/>
                </a:solidFill>
              </a:rPr>
              <a:t> subcutaneously (0.25 mg)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Minus 3"/>
          <p:cNvSpPr/>
          <p:nvPr/>
        </p:nvSpPr>
        <p:spPr>
          <a:xfrm>
            <a:off x="685800" y="4572000"/>
            <a:ext cx="7010400" cy="304800"/>
          </a:xfrm>
          <a:prstGeom prst="mathMinus">
            <a:avLst/>
          </a:prstGeom>
          <a:solidFill>
            <a:srgbClr val="E32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Side effects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vasodilatation,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skeletal muscle tremor,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uterine muscle relaxation, 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hyperglycaemia</a:t>
            </a:r>
            <a:r>
              <a:rPr lang="en-US" dirty="0" smtClean="0">
                <a:solidFill>
                  <a:schemeClr val="bg2"/>
                </a:solidFill>
              </a:rPr>
              <a:t>, and </a:t>
            </a:r>
            <a:r>
              <a:rPr lang="en-US" dirty="0" err="1" smtClean="0">
                <a:solidFill>
                  <a:schemeClr val="bg2"/>
                </a:solidFill>
              </a:rPr>
              <a:t>hypokalaemia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Go for </a:t>
            </a:r>
            <a:r>
              <a:rPr lang="en-US" dirty="0" err="1" smtClean="0">
                <a:solidFill>
                  <a:schemeClr val="bg2"/>
                </a:solidFill>
              </a:rPr>
              <a:t>levo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salbutamol</a:t>
            </a:r>
            <a:r>
              <a:rPr lang="en-US" dirty="0" smtClean="0">
                <a:solidFill>
                  <a:schemeClr val="bg2"/>
                </a:solidFill>
              </a:rPr>
              <a:t> ( 0.65 mg = 2.5 mg </a:t>
            </a:r>
            <a:r>
              <a:rPr lang="en-US" dirty="0" err="1" smtClean="0">
                <a:solidFill>
                  <a:schemeClr val="bg2"/>
                </a:solidFill>
              </a:rPr>
              <a:t>salb</a:t>
            </a:r>
            <a:r>
              <a:rPr lang="en-US" dirty="0" smtClean="0">
                <a:solidFill>
                  <a:schemeClr val="bg2"/>
                </a:solidFill>
              </a:rPr>
              <a:t>.)– may be less side effects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But effects – acute setting same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1371600"/>
            <a:ext cx="2362200" cy="213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Salmeterol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formoterol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Multiply 4"/>
          <p:cNvSpPr/>
          <p:nvPr/>
        </p:nvSpPr>
        <p:spPr>
          <a:xfrm>
            <a:off x="6781800" y="1524000"/>
            <a:ext cx="1676400" cy="1828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Steroids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IV steroids = methyl </a:t>
            </a:r>
            <a:r>
              <a:rPr lang="en-US" sz="2800" dirty="0" err="1" smtClean="0">
                <a:solidFill>
                  <a:srgbClr val="FFFF00"/>
                </a:solidFill>
              </a:rPr>
              <a:t>prednisolone</a:t>
            </a:r>
            <a:r>
              <a:rPr lang="en-US" sz="2800" dirty="0" smtClean="0">
                <a:solidFill>
                  <a:srgbClr val="FFFF00"/>
                </a:solidFill>
              </a:rPr>
              <a:t> 125 mg IV followed by 4 – 6 </a:t>
            </a:r>
            <a:r>
              <a:rPr lang="en-US" sz="2800" dirty="0" err="1" smtClean="0">
                <a:solidFill>
                  <a:srgbClr val="FFFF00"/>
                </a:solidFill>
              </a:rPr>
              <a:t>hrly</a:t>
            </a:r>
            <a:r>
              <a:rPr lang="en-US" sz="2800" dirty="0" smtClean="0">
                <a:solidFill>
                  <a:srgbClr val="FFFF00"/>
                </a:solidFill>
              </a:rPr>
              <a:t> top ups.</a:t>
            </a:r>
          </a:p>
          <a:p>
            <a:r>
              <a:rPr lang="en-US" sz="2800" dirty="0" err="1" smtClean="0">
                <a:solidFill>
                  <a:schemeClr val="bg2"/>
                </a:solidFill>
              </a:rPr>
              <a:t>Duolin</a:t>
            </a:r>
            <a:r>
              <a:rPr lang="en-US" sz="2800" dirty="0" smtClean="0">
                <a:solidFill>
                  <a:schemeClr val="bg2"/>
                </a:solidFill>
              </a:rPr>
              <a:t> ??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Each 2.5 ml unit-dose vial contains:</a:t>
            </a:r>
          </a:p>
          <a:p>
            <a:r>
              <a:rPr lang="en-US" sz="2800" dirty="0" err="1" smtClean="0">
                <a:solidFill>
                  <a:schemeClr val="bg2"/>
                </a:solidFill>
              </a:rPr>
              <a:t>Levosalbutamol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sulphate</a:t>
            </a:r>
            <a:r>
              <a:rPr lang="en-US" sz="2800" dirty="0" smtClean="0">
                <a:solidFill>
                  <a:schemeClr val="bg2"/>
                </a:solidFill>
              </a:rPr>
              <a:t>……………….1.25 mg</a:t>
            </a:r>
          </a:p>
          <a:p>
            <a:r>
              <a:rPr lang="en-US" sz="2800" dirty="0" err="1" smtClean="0">
                <a:solidFill>
                  <a:schemeClr val="bg2"/>
                </a:solidFill>
              </a:rPr>
              <a:t>Ipratropium</a:t>
            </a:r>
            <a:r>
              <a:rPr lang="en-US" sz="2800" dirty="0" smtClean="0">
                <a:solidFill>
                  <a:schemeClr val="bg2"/>
                </a:solidFill>
              </a:rPr>
              <a:t> bromide …………………… 500 mcg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IV </a:t>
            </a:r>
            <a:r>
              <a:rPr lang="en-US" sz="2800" dirty="0" err="1" smtClean="0">
                <a:solidFill>
                  <a:srgbClr val="FFFF00"/>
                </a:solidFill>
              </a:rPr>
              <a:t>monteleucast</a:t>
            </a:r>
            <a:r>
              <a:rPr lang="en-US" sz="2800" dirty="0" smtClean="0">
                <a:solidFill>
                  <a:srgbClr val="FFFF00"/>
                </a:solidFill>
              </a:rPr>
              <a:t> in acute setting ?? 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Nebulized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budesonide</a:t>
            </a:r>
            <a:r>
              <a:rPr lang="en-US" sz="2800" dirty="0" smtClean="0">
                <a:solidFill>
                  <a:srgbClr val="FFFF00"/>
                </a:solidFill>
              </a:rPr>
              <a:t> ( 400 µg) useful but systemic √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32004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3352800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81200" y="3505200"/>
            <a:ext cx="5638800" cy="205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That’s the role of </a:t>
            </a:r>
            <a:r>
              <a:rPr lang="en-US" sz="2800" b="1" dirty="0" err="1" smtClean="0">
                <a:solidFill>
                  <a:schemeClr val="bg1"/>
                </a:solidFill>
              </a:rPr>
              <a:t>theophyllines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? Inflammatory action ??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When to ventilate ? 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Its an art and not science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Progressive exhaustion, respiratory arrest, decreased level of consciousness, persistent respiratory acidosis (pH&lt;7.2) are clinical indications for </a:t>
            </a:r>
            <a:r>
              <a:rPr lang="en-US" sz="2800" dirty="0" err="1" smtClean="0">
                <a:solidFill>
                  <a:srgbClr val="FFFF00"/>
                </a:solidFill>
              </a:rPr>
              <a:t>endotracheal</a:t>
            </a:r>
            <a:r>
              <a:rPr lang="en-US" sz="2800" dirty="0" smtClean="0">
                <a:solidFill>
                  <a:srgbClr val="FFFF00"/>
                </a:solidFill>
              </a:rPr>
              <a:t> intubation and ventilation.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Ketamine !!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NO NIV </a:t>
            </a:r>
          </a:p>
        </p:txBody>
      </p:sp>
      <p:sp>
        <p:nvSpPr>
          <p:cNvPr id="4" name="Oval 3"/>
          <p:cNvSpPr/>
          <p:nvPr/>
        </p:nvSpPr>
        <p:spPr>
          <a:xfrm>
            <a:off x="3352800" y="4419600"/>
            <a:ext cx="5486400" cy="152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Enoximone</a:t>
            </a:r>
            <a:r>
              <a:rPr lang="en-US" sz="2000" dirty="0" smtClean="0"/>
              <a:t> 100 mg intravenous followed by  8 mg/ hour </a:t>
            </a:r>
          </a:p>
          <a:p>
            <a:pPr algn="ctr"/>
            <a:r>
              <a:rPr lang="en-US" sz="2000" dirty="0" smtClean="0"/>
              <a:t>Before intubation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Investigations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 chronic hypoxemia may show a </a:t>
            </a:r>
            <a:r>
              <a:rPr lang="en-US" sz="2800" dirty="0" err="1" smtClean="0">
                <a:solidFill>
                  <a:srgbClr val="FFFF00"/>
                </a:solidFill>
              </a:rPr>
              <a:t>polycythemia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gut gangrene with ongoing blood loss, the patient may be anemic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total count may show </a:t>
            </a:r>
            <a:r>
              <a:rPr lang="en-US" sz="2800" dirty="0" err="1" smtClean="0">
                <a:solidFill>
                  <a:srgbClr val="FFFF00"/>
                </a:solidFill>
              </a:rPr>
              <a:t>leucocytosis</a:t>
            </a:r>
            <a:r>
              <a:rPr lang="en-US" sz="2800" dirty="0" smtClean="0">
                <a:solidFill>
                  <a:srgbClr val="FFFF00"/>
                </a:solidFill>
              </a:rPr>
              <a:t> wherever the infection arises.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(RAD)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, RBBB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6858000" cy="342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Xray</a:t>
            </a:r>
            <a:r>
              <a:rPr lang="en-US" dirty="0" smtClean="0">
                <a:solidFill>
                  <a:srgbClr val="FFFF00"/>
                </a:solidFill>
              </a:rPr>
              <a:t> chest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Flattened diaphragm with </a:t>
            </a:r>
            <a:r>
              <a:rPr lang="en-US" b="1" dirty="0" err="1" smtClean="0">
                <a:solidFill>
                  <a:srgbClr val="FFFF00"/>
                </a:solidFill>
              </a:rPr>
              <a:t>hyperinflated</a:t>
            </a:r>
            <a:r>
              <a:rPr lang="en-US" b="1" dirty="0" smtClean="0">
                <a:solidFill>
                  <a:srgbClr val="FFFF00"/>
                </a:solidFill>
              </a:rPr>
              <a:t> lungs 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But can rule out other disease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79525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"/>
            <a:ext cx="2590800" cy="20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72000"/>
            <a:ext cx="7162800" cy="171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Investigations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Urea, </a:t>
            </a:r>
            <a:r>
              <a:rPr lang="en-US" b="1" dirty="0" smtClean="0">
                <a:solidFill>
                  <a:srgbClr val="FFFF00"/>
                </a:solidFill>
              </a:rPr>
              <a:t>creatinine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sugar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( steroids and beta agonists )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Electrolytes (beta agonists)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Coagulation profile and platelets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57712"/>
            <a:ext cx="6858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838200" y="2209800"/>
            <a:ext cx="2667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CT abdomen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Arterial blood gases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Hypoxemia hyperventilation and </a:t>
            </a:r>
            <a:r>
              <a:rPr lang="en-US" dirty="0" err="1" smtClean="0">
                <a:solidFill>
                  <a:srgbClr val="FFFF00"/>
                </a:solidFill>
              </a:rPr>
              <a:t>hypocapnia</a:t>
            </a:r>
            <a:r>
              <a:rPr lang="en-US" dirty="0" smtClean="0">
                <a:solidFill>
                  <a:srgbClr val="FFFF00"/>
                </a:solidFill>
              </a:rPr>
              <a:t> with respiratory alkalosis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Hypoxemia with </a:t>
            </a:r>
            <a:r>
              <a:rPr lang="en-US" dirty="0" err="1" smtClean="0">
                <a:solidFill>
                  <a:schemeClr val="bg2"/>
                </a:solidFill>
              </a:rPr>
              <a:t>normocapnia</a:t>
            </a:r>
            <a:r>
              <a:rPr lang="en-US" dirty="0" smtClean="0">
                <a:solidFill>
                  <a:schemeClr val="bg2"/>
                </a:solidFill>
              </a:rPr>
              <a:t> with hypoxemia induced metabolic acidosis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Hypercapnia</a:t>
            </a:r>
            <a:r>
              <a:rPr lang="en-US" dirty="0" smtClean="0">
                <a:solidFill>
                  <a:srgbClr val="FFFF00"/>
                </a:solidFill>
              </a:rPr>
              <a:t> with respiratory acidosis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Gangrene gut induced metabolic acidosis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As simple as that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A PEFR of less than 150 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FEV1 / FVC &lt; 40 % 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1"/>
            <a:ext cx="40386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Possible fluid deficit in intestinal obstruction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mild: 1500 ml,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moderate: 3000 ml,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severe with shock: 6–8 L.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CVP measurement – guide fluid therapy ??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Intra thoracic pressure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Possible echo and IVC size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Arterial line –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sick septic patient on </a:t>
            </a:r>
            <a:r>
              <a:rPr lang="en-US" sz="2800" dirty="0" err="1" smtClean="0">
                <a:solidFill>
                  <a:srgbClr val="FFFF00"/>
                </a:solidFill>
              </a:rPr>
              <a:t>inotropes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 – possible or blood gases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4343400" y="1447800"/>
            <a:ext cx="2819400" cy="1371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Crystalloids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114801" cy="173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should always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simple assessment of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tongue, eyes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urine.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pulse volume, capillary refill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respiratory rate,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blood pressure,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SaO2</a:t>
            </a:r>
            <a:r>
              <a:rPr lang="en-US" dirty="0" smtClean="0">
                <a:solidFill>
                  <a:schemeClr val="bg1"/>
                </a:solidFill>
              </a:rPr>
              <a:t> can separate sick from the ordinary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Anesthetic management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Controlled status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sepsis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Coagulation profiles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normal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Possible CSEA – </a:t>
            </a:r>
            <a:r>
              <a:rPr lang="en-US" dirty="0" err="1" smtClean="0">
                <a:solidFill>
                  <a:srgbClr val="FFFF00"/>
                </a:solidFill>
              </a:rPr>
              <a:t>adjuvants</a:t>
            </a:r>
            <a:r>
              <a:rPr lang="en-US" dirty="0" smtClean="0">
                <a:solidFill>
                  <a:srgbClr val="FFFF00"/>
                </a:solidFill>
              </a:rPr>
              <a:t> like </a:t>
            </a:r>
            <a:r>
              <a:rPr lang="en-US" dirty="0" err="1" smtClean="0">
                <a:solidFill>
                  <a:srgbClr val="FFFF00"/>
                </a:solidFill>
              </a:rPr>
              <a:t>fentanyl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Drastic hypotension – gangrene inside 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Dopamine infusion ready   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30"/>
            <a:ext cx="4425072" cy="331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nip Single Corner Rectangle 4"/>
          <p:cNvSpPr/>
          <p:nvPr/>
        </p:nvSpPr>
        <p:spPr>
          <a:xfrm>
            <a:off x="6400800" y="3886200"/>
            <a:ext cx="1752600" cy="533400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Difficult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Is it true ??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intestinal obstruction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Give spinal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Sympathetic blocked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Parasympathetic excess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constrict the gut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the surgeon and the patient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True ? clinical relevance ?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G:\New folder\document\actress 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438400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Controlled GA with RSI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Ketamine –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Bronchospasm</a:t>
            </a:r>
            <a:r>
              <a:rPr lang="en-US" dirty="0" smtClean="0">
                <a:solidFill>
                  <a:srgbClr val="FFFF00"/>
                </a:solidFill>
              </a:rPr>
              <a:t> + unstable </a:t>
            </a:r>
            <a:r>
              <a:rPr lang="en-US" dirty="0" err="1" smtClean="0">
                <a:solidFill>
                  <a:srgbClr val="FFFF00"/>
                </a:solidFill>
              </a:rPr>
              <a:t>hemodynamics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Glyco</a:t>
            </a:r>
            <a:r>
              <a:rPr lang="en-US" dirty="0" smtClean="0">
                <a:solidFill>
                  <a:srgbClr val="FFFF00"/>
                </a:solidFill>
              </a:rPr>
              <a:t> + benzodiazepines – add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 to </a:t>
            </a:r>
            <a:r>
              <a:rPr lang="en-US" dirty="0" err="1" smtClean="0">
                <a:solidFill>
                  <a:srgbClr val="FFFF00"/>
                </a:solidFill>
              </a:rPr>
              <a:t>Thio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 is OK where BP fall is tolerable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Scoline</a:t>
            </a:r>
            <a:r>
              <a:rPr lang="en-US" dirty="0" smtClean="0">
                <a:solidFill>
                  <a:srgbClr val="FFFF00"/>
                </a:solidFill>
              </a:rPr>
              <a:t>  OR  </a:t>
            </a:r>
            <a:r>
              <a:rPr lang="en-US" dirty="0" err="1" smtClean="0">
                <a:solidFill>
                  <a:srgbClr val="FFFF00"/>
                </a:solidFill>
              </a:rPr>
              <a:t>rocuronium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799" y="2743200"/>
            <a:ext cx="3064675" cy="22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3505200"/>
            <a:ext cx="41148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Ryles</a:t>
            </a:r>
            <a:r>
              <a:rPr lang="en-US" sz="2800" b="1" dirty="0" smtClean="0"/>
              <a:t> tube aspiration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Proton pump </a:t>
            </a:r>
            <a:r>
              <a:rPr lang="en-US" sz="2800" dirty="0" err="1" smtClean="0">
                <a:solidFill>
                  <a:srgbClr val="FFFF00"/>
                </a:solidFill>
              </a:rPr>
              <a:t>inh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5715000"/>
            <a:ext cx="33528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10 -15 ml/kg  of IVF may be needed !!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Dexmedetomidine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Analgesia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Sympatholysis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Sedation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Mild </a:t>
            </a:r>
            <a:r>
              <a:rPr lang="en-US" dirty="0" err="1" smtClean="0">
                <a:solidFill>
                  <a:srgbClr val="FFFF00"/>
                </a:solidFill>
              </a:rPr>
              <a:t>antisialogogue</a:t>
            </a:r>
            <a:r>
              <a:rPr lang="en-US" dirty="0" smtClean="0">
                <a:solidFill>
                  <a:srgbClr val="FFFF00"/>
                </a:solidFill>
              </a:rPr>
              <a:t> action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Is there a drug?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New folder\pictures\actress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094" y="1828800"/>
            <a:ext cx="2514306" cy="3124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76800" y="5029200"/>
            <a:ext cx="36576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established in status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Danger signs ?? !!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Bronchospasm</a:t>
            </a:r>
            <a:r>
              <a:rPr lang="en-US" sz="2800" dirty="0" smtClean="0">
                <a:solidFill>
                  <a:srgbClr val="FFFF00"/>
                </a:solidFill>
              </a:rPr>
              <a:t> can be provoked by </a:t>
            </a:r>
            <a:r>
              <a:rPr lang="en-US" sz="2800" dirty="0" err="1" smtClean="0">
                <a:solidFill>
                  <a:srgbClr val="FFFF00"/>
                </a:solidFill>
              </a:rPr>
              <a:t>laryngoscopy</a:t>
            </a:r>
            <a:r>
              <a:rPr lang="en-US" sz="2800" dirty="0" smtClean="0">
                <a:solidFill>
                  <a:srgbClr val="FFFF00"/>
                </a:solidFill>
              </a:rPr>
              <a:t>, tracheal intubation, airway suctioning, cold inspired gases, and tracheal </a:t>
            </a:r>
            <a:r>
              <a:rPr lang="en-US" sz="2800" dirty="0" err="1" smtClean="0">
                <a:solidFill>
                  <a:srgbClr val="FFFF00"/>
                </a:solidFill>
              </a:rPr>
              <a:t>extubation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 Airway tone is increased by </a:t>
            </a:r>
            <a:r>
              <a:rPr lang="en-US" sz="2800" dirty="0" err="1" smtClean="0">
                <a:solidFill>
                  <a:srgbClr val="FFFF00"/>
                </a:solidFill>
              </a:rPr>
              <a:t>vagal</a:t>
            </a:r>
            <a:r>
              <a:rPr lang="en-US" sz="2800" dirty="0" smtClean="0">
                <a:solidFill>
                  <a:srgbClr val="FFFF00"/>
                </a:solidFill>
              </a:rPr>
              <a:t> stimulation caused by peritoneal, or visceral stretch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Subcutaneous emphysema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1905000" y="1676400"/>
            <a:ext cx="5486400" cy="4191000"/>
          </a:xfrm>
          <a:prstGeom prst="flowChartMultidocument">
            <a:avLst/>
          </a:prstGeom>
          <a:solidFill>
            <a:srgbClr val="3E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What do we mean by the two terms in the title ?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1"/>
            <a:ext cx="7048376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3657600"/>
            <a:ext cx="8153400" cy="2819400"/>
          </a:xfrm>
          <a:prstGeom prst="rect">
            <a:avLst/>
          </a:prstGeom>
          <a:solidFill>
            <a:srgbClr val="3E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</a:rPr>
              <a:t>Beware of provokers –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</a:rPr>
              <a:t> like inadequate anesthesia, </a:t>
            </a:r>
            <a:r>
              <a:rPr lang="en-US" sz="2800" i="1" dirty="0" err="1" smtClean="0">
                <a:solidFill>
                  <a:srgbClr val="002060"/>
                </a:solidFill>
              </a:rPr>
              <a:t>atracurium</a:t>
            </a:r>
            <a:r>
              <a:rPr lang="en-US" sz="2800" i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Ketamine infusion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Less </a:t>
            </a:r>
            <a:r>
              <a:rPr lang="en-US" sz="2800" b="1" dirty="0" err="1" smtClean="0">
                <a:solidFill>
                  <a:srgbClr val="002060"/>
                </a:solidFill>
              </a:rPr>
              <a:t>opioids</a:t>
            </a:r>
            <a:r>
              <a:rPr lang="en-US" sz="2800" b="1" dirty="0" smtClean="0">
                <a:solidFill>
                  <a:srgbClr val="002060"/>
                </a:solidFill>
              </a:rPr>
              <a:t> ( prefer synthetic)  – intra op TAP block </a:t>
            </a:r>
          </a:p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Agents   More Agents ! more FiO2 ! </a:t>
            </a:r>
            <a:r>
              <a:rPr lang="en-US" sz="2800" b="1" u="sng" dirty="0" smtClean="0">
                <a:solidFill>
                  <a:srgbClr val="002060"/>
                </a:solidFill>
              </a:rPr>
              <a:t> but des ?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Local </a:t>
            </a:r>
            <a:r>
              <a:rPr lang="en-US" sz="2800" b="1" dirty="0" err="1" smtClean="0">
                <a:solidFill>
                  <a:srgbClr val="002060"/>
                </a:solidFill>
              </a:rPr>
              <a:t>lignocaine</a:t>
            </a:r>
            <a:r>
              <a:rPr lang="en-US" sz="2800" b="1" dirty="0" smtClean="0">
                <a:solidFill>
                  <a:srgbClr val="002060"/>
                </a:solidFill>
              </a:rPr>
              <a:t> into the trachea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Controlled Ventilation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Higher </a:t>
            </a:r>
            <a:r>
              <a:rPr lang="en-US" sz="2800" dirty="0" err="1" smtClean="0">
                <a:solidFill>
                  <a:srgbClr val="FFFF00"/>
                </a:solidFill>
              </a:rPr>
              <a:t>inspiratory</a:t>
            </a:r>
            <a:r>
              <a:rPr lang="en-US" sz="2800" dirty="0" smtClean="0">
                <a:solidFill>
                  <a:srgbClr val="FFFF00"/>
                </a:solidFill>
              </a:rPr>
              <a:t> flow rates </a:t>
            </a:r>
            <a:r>
              <a:rPr lang="en-US" sz="2800" dirty="0" smtClean="0">
                <a:solidFill>
                  <a:srgbClr val="FFFF00"/>
                </a:solidFill>
              </a:rPr>
              <a:t> and  </a:t>
            </a:r>
            <a:r>
              <a:rPr lang="en-US" sz="2800" dirty="0" smtClean="0">
                <a:solidFill>
                  <a:srgbClr val="FFFF00"/>
                </a:solidFill>
              </a:rPr>
              <a:t>smaller tidal volumes than usual with less respiratory rates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Inspiratory</a:t>
            </a:r>
            <a:r>
              <a:rPr lang="en-US" sz="2800" dirty="0" smtClean="0">
                <a:solidFill>
                  <a:srgbClr val="FFFF00"/>
                </a:solidFill>
              </a:rPr>
              <a:t> time is less , expiration time is high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100 % oxygen with no PEEP can be initiated and can slowly come down on FiO2.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Vigilant monitoring of </a:t>
            </a:r>
            <a:r>
              <a:rPr lang="en-US" sz="2800" b="1" u="sng" dirty="0" smtClean="0">
                <a:solidFill>
                  <a:srgbClr val="FFFF00"/>
                </a:solidFill>
              </a:rPr>
              <a:t>dynamic hyperinflation </a:t>
            </a:r>
            <a:r>
              <a:rPr lang="en-US" sz="2800" dirty="0" smtClean="0">
                <a:solidFill>
                  <a:srgbClr val="FFFF00"/>
                </a:solidFill>
              </a:rPr>
              <a:t>by  P. Plat. (should not be &gt;40)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Pneumothorax</a:t>
            </a:r>
            <a:r>
              <a:rPr lang="en-US" sz="2800" dirty="0" smtClean="0">
                <a:solidFill>
                  <a:srgbClr val="FFFF00"/>
                </a:solidFill>
              </a:rPr>
              <a:t>  vigilance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Prepared for hypotension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Intraoperative</a:t>
            </a:r>
            <a:r>
              <a:rPr lang="en-US" dirty="0" smtClean="0">
                <a:solidFill>
                  <a:srgbClr val="FFFF00"/>
                </a:solidFill>
              </a:rPr>
              <a:t> scenes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</a:rPr>
              <a:t>Monitoring of pulse, </a:t>
            </a:r>
            <a:r>
              <a:rPr lang="en-US" sz="2800" b="1" dirty="0" smtClean="0">
                <a:solidFill>
                  <a:srgbClr val="00FF00"/>
                </a:solidFill>
              </a:rPr>
              <a:t>blood pressure</a:t>
            </a:r>
            <a:r>
              <a:rPr lang="en-US" sz="2800" dirty="0" smtClean="0">
                <a:solidFill>
                  <a:srgbClr val="00FF00"/>
                </a:solidFill>
              </a:rPr>
              <a:t>, CVP, ECG, EtCO2, urine output is routine</a:t>
            </a:r>
          </a:p>
          <a:p>
            <a:r>
              <a:rPr lang="en-US" sz="2800" dirty="0" smtClean="0">
                <a:solidFill>
                  <a:srgbClr val="00FF00"/>
                </a:solidFill>
              </a:rPr>
              <a:t> yet it is mandatory to monitor and maintain </a:t>
            </a:r>
            <a:r>
              <a:rPr lang="en-US" sz="2800" b="1" i="1" dirty="0" smtClean="0">
                <a:solidFill>
                  <a:srgbClr val="00FF00"/>
                </a:solidFill>
              </a:rPr>
              <a:t>temperature, surgical field, NMJ, blood loss and blood gases</a:t>
            </a:r>
            <a:r>
              <a:rPr lang="en-US" dirty="0" smtClean="0"/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Non latex gloves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Planning </a:t>
            </a:r>
            <a:r>
              <a:rPr lang="en-US" sz="2800" dirty="0" err="1" smtClean="0">
                <a:solidFill>
                  <a:schemeClr val="bg1"/>
                </a:solidFill>
              </a:rPr>
              <a:t>extubation</a:t>
            </a:r>
            <a:r>
              <a:rPr lang="en-US" sz="2800" dirty="0" smtClean="0">
                <a:solidFill>
                  <a:schemeClr val="bg1"/>
                </a:solidFill>
              </a:rPr>
              <a:t> ? </a:t>
            </a:r>
            <a:r>
              <a:rPr lang="en-US" sz="2800" dirty="0" err="1" smtClean="0">
                <a:solidFill>
                  <a:schemeClr val="bg1"/>
                </a:solidFill>
              </a:rPr>
              <a:t>Neostigmine</a:t>
            </a:r>
            <a:r>
              <a:rPr lang="en-US" sz="2800" dirty="0" smtClean="0">
                <a:solidFill>
                  <a:schemeClr val="bg1"/>
                </a:solidFill>
              </a:rPr>
              <a:t> - ??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6-8 puffs of MDI for intra operative </a:t>
            </a:r>
            <a:r>
              <a:rPr lang="en-US" sz="2800" dirty="0" err="1" smtClean="0">
                <a:solidFill>
                  <a:schemeClr val="bg1"/>
                </a:solidFill>
              </a:rPr>
              <a:t>bronchospasm</a:t>
            </a:r>
            <a:r>
              <a:rPr lang="en-US" sz="2800" dirty="0" smtClean="0">
                <a:solidFill>
                  <a:schemeClr val="bg1"/>
                </a:solidFill>
              </a:rPr>
              <a:t> – think of other causes also !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Postoperative period: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IV </a:t>
            </a:r>
            <a:r>
              <a:rPr lang="en-US" dirty="0" err="1" smtClean="0">
                <a:solidFill>
                  <a:schemeClr val="bg1"/>
                </a:solidFill>
              </a:rPr>
              <a:t>paracetomol</a:t>
            </a:r>
            <a:r>
              <a:rPr lang="en-US" dirty="0" smtClean="0">
                <a:solidFill>
                  <a:schemeClr val="bg1"/>
                </a:solidFill>
              </a:rPr>
              <a:t> , NO NSAIDs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Epidural or TAP block working 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Continue aggressive beta agonists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and steroids </a:t>
            </a:r>
          </a:p>
          <a:p>
            <a:pPr>
              <a:buNone/>
            </a:pPr>
            <a:r>
              <a:rPr lang="en-US" dirty="0" smtClean="0">
                <a:solidFill>
                  <a:srgbClr val="00FF00"/>
                </a:solidFill>
              </a:rPr>
              <a:t>Steroids and </a:t>
            </a:r>
            <a:r>
              <a:rPr lang="en-US" dirty="0" err="1" smtClean="0">
                <a:solidFill>
                  <a:srgbClr val="00FF00"/>
                </a:solidFill>
              </a:rPr>
              <a:t>myopathy</a:t>
            </a:r>
            <a:r>
              <a:rPr lang="en-US" dirty="0" smtClean="0">
                <a:solidFill>
                  <a:srgbClr val="00FF00"/>
                </a:solidFill>
              </a:rPr>
              <a:t>, electrolytes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Stabilize blood gases and perfusion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Plan to </a:t>
            </a:r>
            <a:r>
              <a:rPr lang="en-US" dirty="0" err="1" smtClean="0">
                <a:solidFill>
                  <a:schemeClr val="bg1"/>
                </a:solidFill>
              </a:rPr>
              <a:t>extubate</a:t>
            </a:r>
            <a:r>
              <a:rPr lang="en-US" dirty="0" smtClean="0">
                <a:solidFill>
                  <a:schemeClr val="bg1"/>
                </a:solidFill>
              </a:rPr>
              <a:t> !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286000" cy="40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Summary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Supplemental oxygen, </a:t>
            </a:r>
            <a:r>
              <a:rPr lang="en-US" sz="2800" dirty="0" err="1" smtClean="0">
                <a:solidFill>
                  <a:schemeClr val="bg1"/>
                </a:solidFill>
              </a:rPr>
              <a:t>Inh</a:t>
            </a:r>
            <a:r>
              <a:rPr lang="en-US" sz="2800" dirty="0" smtClean="0">
                <a:solidFill>
                  <a:schemeClr val="bg1"/>
                </a:solidFill>
              </a:rPr>
              <a:t>./ IV  beta2 agonists and systemic steroids – </a:t>
            </a:r>
            <a:r>
              <a:rPr lang="en-US" sz="2800" dirty="0" err="1" smtClean="0">
                <a:solidFill>
                  <a:schemeClr val="bg1"/>
                </a:solidFill>
              </a:rPr>
              <a:t>theophylline</a:t>
            </a:r>
            <a:r>
              <a:rPr lang="en-US" sz="2800" dirty="0" smtClean="0">
                <a:solidFill>
                  <a:schemeClr val="bg1"/>
                </a:solidFill>
              </a:rPr>
              <a:t> ?? 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initiation of mechanical ventilation in selected cases.-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Where do we stand in the two extremes?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Investigations?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CSEA or GA with EA or TAP block , intra op triggers 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Paracetomol</a:t>
            </a:r>
            <a:r>
              <a:rPr lang="en-US" sz="2800" dirty="0" smtClean="0">
                <a:solidFill>
                  <a:schemeClr val="bg1"/>
                </a:solidFill>
              </a:rPr>
              <a:t>  is OK – NSAIDs 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Post operative aggressive bronchodilator and steroid therapy – continue epidural infusions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Message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Understand the </a:t>
            </a:r>
            <a:r>
              <a:rPr lang="en-US" dirty="0" err="1" smtClean="0">
                <a:solidFill>
                  <a:schemeClr val="bg1"/>
                </a:solidFill>
              </a:rPr>
              <a:t>patho</a:t>
            </a:r>
            <a:r>
              <a:rPr lang="en-US" dirty="0" smtClean="0">
                <a:solidFill>
                  <a:schemeClr val="bg1"/>
                </a:solidFill>
              </a:rPr>
              <a:t> physiology of the disease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Stabilize as far as possible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Think and institute the technique on case to case basis – </a:t>
            </a:r>
            <a:r>
              <a:rPr lang="en-US" b="1" dirty="0" smtClean="0">
                <a:solidFill>
                  <a:srgbClr val="00FF00"/>
                </a:solidFill>
              </a:rPr>
              <a:t>but stick to basics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Anesthesia is not intra op –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Then --- we can anesthetize these patients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www.painfreepartha.com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for free download of all academic material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4033744" cy="32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5029200"/>
            <a:ext cx="3962400" cy="914400"/>
          </a:xfrm>
          <a:prstGeom prst="rect">
            <a:avLst/>
          </a:prstGeom>
          <a:solidFill>
            <a:srgbClr val="940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Thank you all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status </a:t>
            </a:r>
            <a:r>
              <a:rPr lang="en-US" dirty="0" err="1" smtClean="0">
                <a:solidFill>
                  <a:schemeClr val="bg1"/>
                </a:solidFill>
              </a:rPr>
              <a:t>asthmaticus</a:t>
            </a:r>
            <a:r>
              <a:rPr lang="en-US" dirty="0" smtClean="0">
                <a:solidFill>
                  <a:schemeClr val="bg1"/>
                </a:solidFill>
              </a:rPr>
              <a:t> ??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a patient with bronchial asthma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condition of progressively </a:t>
            </a:r>
            <a:r>
              <a:rPr lang="en-US" sz="2800" b="1" dirty="0" smtClean="0">
                <a:solidFill>
                  <a:schemeClr val="bg1"/>
                </a:solidFill>
              </a:rPr>
              <a:t>worsening </a:t>
            </a:r>
            <a:r>
              <a:rPr lang="en-US" sz="2800" b="1" dirty="0" err="1" smtClean="0">
                <a:solidFill>
                  <a:schemeClr val="bg1"/>
                </a:solidFill>
              </a:rPr>
              <a:t>bronchospasm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respiratory dysfunction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unresponsive </a:t>
            </a:r>
            <a:r>
              <a:rPr lang="en-US" sz="2800" b="1" dirty="0">
                <a:solidFill>
                  <a:schemeClr val="bg1"/>
                </a:solidFill>
              </a:rPr>
              <a:t>to standard conventional therapy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may </a:t>
            </a:r>
            <a:r>
              <a:rPr lang="en-US" sz="2800" dirty="0">
                <a:solidFill>
                  <a:schemeClr val="bg1"/>
                </a:solidFill>
              </a:rPr>
              <a:t>progress to </a:t>
            </a:r>
            <a:r>
              <a:rPr lang="en-US" sz="2800" b="1" dirty="0">
                <a:solidFill>
                  <a:srgbClr val="FFFF00"/>
                </a:solidFill>
              </a:rPr>
              <a:t>respiratory failure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may </a:t>
            </a:r>
            <a:r>
              <a:rPr lang="en-US" sz="2800" dirty="0" smtClean="0">
                <a:solidFill>
                  <a:schemeClr val="bg1"/>
                </a:solidFill>
              </a:rPr>
              <a:t>need </a:t>
            </a:r>
            <a:r>
              <a:rPr lang="en-US" sz="2800" dirty="0">
                <a:solidFill>
                  <a:schemeClr val="bg1"/>
                </a:solidFill>
              </a:rPr>
              <a:t>for mechanical </a:t>
            </a:r>
            <a:r>
              <a:rPr lang="en-US" sz="2800" dirty="0" smtClean="0">
                <a:solidFill>
                  <a:schemeClr val="bg1"/>
                </a:solidFill>
              </a:rPr>
              <a:t>ventilation.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5029200"/>
            <a:ext cx="2209800" cy="114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But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PCO2 of more than 50mmHg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decreased </a:t>
            </a:r>
            <a:r>
              <a:rPr lang="en-US" b="1" dirty="0">
                <a:solidFill>
                  <a:srgbClr val="FFFF00"/>
                </a:solidFill>
              </a:rPr>
              <a:t>level of </a:t>
            </a:r>
            <a:r>
              <a:rPr lang="en-US" b="1" dirty="0" smtClean="0">
                <a:solidFill>
                  <a:srgbClr val="FFFF00"/>
                </a:solidFill>
              </a:rPr>
              <a:t>consciousness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A variation greater than 12 mmHg in systolic blood pressure between inspiration and expiration represents a sign of severity in asthmatic crisis.  ---   </a:t>
            </a:r>
            <a:r>
              <a:rPr lang="en-US" sz="3000" b="1" dirty="0" smtClean="0">
                <a:solidFill>
                  <a:srgbClr val="00FF00"/>
                </a:solidFill>
              </a:rPr>
              <a:t>Sudden disappearance 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</a:rPr>
              <a:t> DD    -  new-onset </a:t>
            </a:r>
            <a:r>
              <a:rPr lang="en-US" sz="3000" dirty="0">
                <a:solidFill>
                  <a:srgbClr val="FFFF00"/>
                </a:solidFill>
              </a:rPr>
              <a:t>wheezing, </a:t>
            </a:r>
            <a:endParaRPr lang="en-US" sz="30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</a:rPr>
              <a:t>Four clinical </a:t>
            </a:r>
            <a:r>
              <a:rPr lang="en-US" sz="3000" dirty="0">
                <a:solidFill>
                  <a:srgbClr val="FFFF00"/>
                </a:solidFill>
              </a:rPr>
              <a:t>entities like </a:t>
            </a:r>
            <a:endParaRPr lang="en-US" sz="30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</a:rPr>
              <a:t>asthma</a:t>
            </a:r>
            <a:r>
              <a:rPr lang="en-US" sz="3000" dirty="0">
                <a:solidFill>
                  <a:srgbClr val="FFFF00"/>
                </a:solidFill>
              </a:rPr>
              <a:t>, pneumonia, foreign-body aspiration, and congestive heart failure </a:t>
            </a:r>
          </a:p>
        </p:txBody>
      </p:sp>
      <p:sp>
        <p:nvSpPr>
          <p:cNvPr id="4" name="Oval 3"/>
          <p:cNvSpPr/>
          <p:nvPr/>
        </p:nvSpPr>
        <p:spPr>
          <a:xfrm>
            <a:off x="0" y="838200"/>
            <a:ext cx="5943600" cy="1828800"/>
          </a:xfrm>
          <a:prstGeom prst="ellipse">
            <a:avLst/>
          </a:prstGeom>
          <a:solidFill>
            <a:srgbClr val="00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553200" y="1828800"/>
            <a:ext cx="9906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1676400"/>
            <a:ext cx="10668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SA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Two types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Slow-onset attacks (&gt;6 hours of deterioration) are most common (~90%)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(inadequate treatment, low compliance, inappropriate control, coexisting psychological factors)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Sudden-progression asthma attacks (&lt;6 hours of deterioration) are less common (~10%).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(sudden exposure to a large amount of allergens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The essence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648200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Humidified</a:t>
            </a:r>
            <a:r>
              <a:rPr lang="en-US" sz="2800" b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oxygen </a:t>
            </a:r>
          </a:p>
          <a:p>
            <a:r>
              <a:rPr lang="en-US" sz="2800" b="1" i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parenteral </a:t>
            </a:r>
            <a:r>
              <a:rPr lang="en-US" sz="28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 </a:t>
            </a:r>
            <a:r>
              <a:rPr lang="en-US" sz="2800" b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nebulized</a:t>
            </a:r>
            <a:r>
              <a:rPr lang="en-US" sz="28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steroids </a:t>
            </a:r>
          </a:p>
          <a:p>
            <a:r>
              <a:rPr lang="en-US" sz="2800" b="1" i="1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nebulized</a:t>
            </a:r>
            <a:r>
              <a:rPr lang="en-US" sz="28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parenteral beta agonists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Ventilation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Antibiotics,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anticholinergics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,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magnesium sulfate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,( both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nebulized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 and IV)  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heliox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, ketamine, inhalational agents,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mucolytics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2800" dirty="0" smtClean="0">
              <a:solidFill>
                <a:srgbClr val="FFFF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887" y="1295401"/>
            <a:ext cx="5610225" cy="45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rved Right Arrow 4"/>
          <p:cNvSpPr/>
          <p:nvPr/>
        </p:nvSpPr>
        <p:spPr>
          <a:xfrm>
            <a:off x="2971800" y="2743200"/>
            <a:ext cx="990600" cy="2209800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Hernia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Calisto MT" pitchFamily="18" charset="0"/>
              </a:rPr>
              <a:t>normal hernia =  Cough impulse + reducibility</a:t>
            </a:r>
          </a:p>
          <a:p>
            <a:endParaRPr lang="en-US" sz="2800" dirty="0" smtClean="0">
              <a:solidFill>
                <a:schemeClr val="bg2"/>
              </a:solidFill>
              <a:latin typeface="Calisto MT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Calisto MT" pitchFamily="18" charset="0"/>
              </a:rPr>
              <a:t>Irreducible hernia = reducibility lost </a:t>
            </a:r>
          </a:p>
          <a:p>
            <a:endParaRPr lang="en-US" sz="2800" dirty="0" smtClean="0">
              <a:solidFill>
                <a:schemeClr val="bg2"/>
              </a:solidFill>
              <a:latin typeface="Calisto MT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Calisto MT" pitchFamily="18" charset="0"/>
              </a:rPr>
              <a:t>Obstructed hernia = irreducibility + intestinal obstruction </a:t>
            </a:r>
          </a:p>
          <a:p>
            <a:endParaRPr lang="en-US" sz="2800" dirty="0" smtClean="0">
              <a:solidFill>
                <a:schemeClr val="bg2"/>
              </a:solidFill>
              <a:latin typeface="Calisto MT" pitchFamily="18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Calisto MT" pitchFamily="18" charset="0"/>
              </a:rPr>
              <a:t>Strangulated hernia = irreducibility + impairment of blood supply </a:t>
            </a:r>
            <a:endParaRPr lang="en-US" sz="2800" dirty="0">
              <a:solidFill>
                <a:schemeClr val="bg2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1233</Words>
  <Application>Microsoft Office PowerPoint</Application>
  <PresentationFormat>On-screen Show (4:3)</PresentationFormat>
  <Paragraphs>217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Status asthmaticus coming for strangulated inguinal hernia  </vt:lpstr>
      <vt:lpstr>Slide 2</vt:lpstr>
      <vt:lpstr>Slide 3</vt:lpstr>
      <vt:lpstr>What is status asthmaticus ?? </vt:lpstr>
      <vt:lpstr>Slide 5</vt:lpstr>
      <vt:lpstr>Two types </vt:lpstr>
      <vt:lpstr>The essence </vt:lpstr>
      <vt:lpstr>Slide 8</vt:lpstr>
      <vt:lpstr>Hernia </vt:lpstr>
      <vt:lpstr>The two extremes </vt:lpstr>
      <vt:lpstr>Think twice before opinions ?? </vt:lpstr>
      <vt:lpstr>  Preanesthetic  evaluation   stabilization   </vt:lpstr>
      <vt:lpstr>Side effects </vt:lpstr>
      <vt:lpstr>Steroids </vt:lpstr>
      <vt:lpstr>Slide 15</vt:lpstr>
      <vt:lpstr>When to ventilate ?  Its an art and not science </vt:lpstr>
      <vt:lpstr>Investigations </vt:lpstr>
      <vt:lpstr> (RAD)2, RBBB </vt:lpstr>
      <vt:lpstr>Xray chest </vt:lpstr>
      <vt:lpstr>Investigations </vt:lpstr>
      <vt:lpstr>Arterial blood gases </vt:lpstr>
      <vt:lpstr>As simple as that </vt:lpstr>
      <vt:lpstr>Possible fluid deficit in intestinal obstruction </vt:lpstr>
      <vt:lpstr>we should always remember</vt:lpstr>
      <vt:lpstr>Anesthetic management </vt:lpstr>
      <vt:lpstr>Is it true ?? </vt:lpstr>
      <vt:lpstr>Controlled GA with RSI </vt:lpstr>
      <vt:lpstr>Dexmedetomidine</vt:lpstr>
      <vt:lpstr>Danger signs ?? !! </vt:lpstr>
      <vt:lpstr>Slide 30</vt:lpstr>
      <vt:lpstr>Controlled Ventilation </vt:lpstr>
      <vt:lpstr>Intraoperative scenes </vt:lpstr>
      <vt:lpstr>Postoperative period:  </vt:lpstr>
      <vt:lpstr>Summary </vt:lpstr>
      <vt:lpstr>Message </vt:lpstr>
      <vt:lpstr>www.painfreepartha.com for free download of all academic material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asthmaticus coming for strangulated inguinal hernia  </dc:title>
  <dc:creator>admin</dc:creator>
  <cp:lastModifiedBy>admin</cp:lastModifiedBy>
  <cp:revision>103</cp:revision>
  <dcterms:created xsi:type="dcterms:W3CDTF">2017-07-14T02:17:42Z</dcterms:created>
  <dcterms:modified xsi:type="dcterms:W3CDTF">2017-08-06T01:29:51Z</dcterms:modified>
</cp:coreProperties>
</file>