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7" r:id="rId4"/>
    <p:sldId id="283" r:id="rId5"/>
    <p:sldId id="307" r:id="rId6"/>
    <p:sldId id="302" r:id="rId7"/>
    <p:sldId id="304" r:id="rId8"/>
    <p:sldId id="303" r:id="rId9"/>
    <p:sldId id="306" r:id="rId10"/>
    <p:sldId id="288" r:id="rId11"/>
    <p:sldId id="286" r:id="rId12"/>
    <p:sldId id="300" r:id="rId13"/>
    <p:sldId id="257" r:id="rId14"/>
    <p:sldId id="258" r:id="rId15"/>
    <p:sldId id="259" r:id="rId16"/>
    <p:sldId id="279" r:id="rId17"/>
    <p:sldId id="280" r:id="rId18"/>
    <p:sldId id="278" r:id="rId19"/>
    <p:sldId id="274" r:id="rId20"/>
    <p:sldId id="284" r:id="rId21"/>
    <p:sldId id="264" r:id="rId22"/>
    <p:sldId id="265" r:id="rId23"/>
    <p:sldId id="298" r:id="rId24"/>
    <p:sldId id="297" r:id="rId25"/>
    <p:sldId id="268" r:id="rId26"/>
    <p:sldId id="287" r:id="rId27"/>
    <p:sldId id="289" r:id="rId28"/>
    <p:sldId id="273" r:id="rId29"/>
    <p:sldId id="266" r:id="rId30"/>
    <p:sldId id="281" r:id="rId31"/>
    <p:sldId id="267" r:id="rId32"/>
    <p:sldId id="282" r:id="rId33"/>
    <p:sldId id="269" r:id="rId34"/>
    <p:sldId id="290" r:id="rId35"/>
    <p:sldId id="270" r:id="rId36"/>
    <p:sldId id="271" r:id="rId37"/>
    <p:sldId id="285" r:id="rId38"/>
    <p:sldId id="295" r:id="rId39"/>
    <p:sldId id="291" r:id="rId40"/>
    <p:sldId id="296" r:id="rId41"/>
    <p:sldId id="292" r:id="rId42"/>
    <p:sldId id="293" r:id="rId43"/>
    <p:sldId id="294" r:id="rId44"/>
    <p:sldId id="272" r:id="rId45"/>
    <p:sldId id="276" r:id="rId46"/>
    <p:sldId id="305" r:id="rId47"/>
    <p:sldId id="30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24" autoAdjust="0"/>
  </p:normalViewPr>
  <p:slideViewPr>
    <p:cSldViewPr>
      <p:cViewPr>
        <p:scale>
          <a:sx n="66" d="100"/>
          <a:sy n="66" d="100"/>
        </p:scale>
        <p:origin x="-948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1151-756F-4F7A-B890-FF1232294C7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2A83-4D1D-4287-B779-33F8BEF25D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1151-756F-4F7A-B890-FF1232294C7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2A83-4D1D-4287-B779-33F8BEF25D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1151-756F-4F7A-B890-FF1232294C7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2A83-4D1D-4287-B779-33F8BEF25D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1151-756F-4F7A-B890-FF1232294C7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2A83-4D1D-4287-B779-33F8BEF25D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1151-756F-4F7A-B890-FF1232294C7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2A83-4D1D-4287-B779-33F8BEF25D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1151-756F-4F7A-B890-FF1232294C7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2A83-4D1D-4287-B779-33F8BEF25D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1151-756F-4F7A-B890-FF1232294C7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2A83-4D1D-4287-B779-33F8BEF25D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1151-756F-4F7A-B890-FF1232294C7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2A83-4D1D-4287-B779-33F8BEF25D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1151-756F-4F7A-B890-FF1232294C7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2A83-4D1D-4287-B779-33F8BEF25D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1151-756F-4F7A-B890-FF1232294C7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2A83-4D1D-4287-B779-33F8BEF25D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1151-756F-4F7A-B890-FF1232294C7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2A83-4D1D-4287-B779-33F8BEF25D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11151-756F-4F7A-B890-FF1232294C7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72A83-4D1D-4287-B779-33F8BEF25DC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Upper limb blocks</a:t>
            </a:r>
            <a:br>
              <a:rPr lang="en-US" dirty="0" smtClean="0"/>
            </a:br>
            <a:r>
              <a:rPr lang="en-US" dirty="0" smtClean="0"/>
              <a:t>(Rescue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Dr. S. </a:t>
            </a:r>
            <a:r>
              <a:rPr lang="en-US" b="1" dirty="0" err="1" smtClean="0">
                <a:solidFill>
                  <a:srgbClr val="FF0000"/>
                </a:solidFill>
                <a:latin typeface="Arial Black" pitchFamily="34" charset="0"/>
              </a:rPr>
              <a:t>Parthasarathy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MD., DA., DNB, MD (</a:t>
            </a:r>
            <a:r>
              <a:rPr lang="en-US" b="1" dirty="0" err="1" smtClean="0">
                <a:solidFill>
                  <a:srgbClr val="FF0000"/>
                </a:solidFill>
                <a:latin typeface="Arial Black" pitchFamily="34" charset="0"/>
              </a:rPr>
              <a:t>Acu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), Dip. </a:t>
            </a:r>
            <a:r>
              <a:rPr lang="en-US" b="1" dirty="0" err="1" smtClean="0">
                <a:solidFill>
                  <a:srgbClr val="FF0000"/>
                </a:solidFill>
                <a:latin typeface="Arial Black" pitchFamily="34" charset="0"/>
              </a:rPr>
              <a:t>Diab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. DCA, Dip. Software statistics-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PhD ( physiology),( IDRA) </a:t>
            </a:r>
            <a:endParaRPr lang="fr-FR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Musculo</a:t>
            </a:r>
            <a:r>
              <a:rPr lang="en-US" dirty="0" smtClean="0"/>
              <a:t> </a:t>
            </a:r>
            <a:r>
              <a:rPr lang="en-US" dirty="0" err="1" smtClean="0"/>
              <a:t>cutaneous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91160" y="1600200"/>
            <a:ext cx="676168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0" y="5943600"/>
            <a:ext cx="3200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Musculocutaneous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Lateral root </a:t>
            </a:r>
          </a:p>
          <a:p>
            <a:r>
              <a:rPr lang="en-US" dirty="0" smtClean="0"/>
              <a:t>Biceps and </a:t>
            </a:r>
            <a:r>
              <a:rPr lang="en-US" dirty="0" err="1" smtClean="0"/>
              <a:t>corocobrachialis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Brachialis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Elbow joint </a:t>
            </a:r>
          </a:p>
          <a:p>
            <a:r>
              <a:rPr lang="en-US" dirty="0" smtClean="0"/>
              <a:t>Lateral cut. Nerve of forearm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42204"/>
            <a:ext cx="4038600" cy="264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7200" y="1676400"/>
            <a:ext cx="4038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Axillary</a:t>
            </a:r>
            <a:r>
              <a:rPr lang="en-US" sz="3600" b="1" dirty="0" smtClean="0"/>
              <a:t> scan 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Supraclavicular</a:t>
            </a:r>
            <a:r>
              <a:rPr lang="en-US" dirty="0" smtClean="0"/>
              <a:t> nerves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Branches of cervical plexus </a:t>
            </a:r>
          </a:p>
          <a:p>
            <a:r>
              <a:rPr lang="en-US" dirty="0" smtClean="0"/>
              <a:t>Supplies the shoulder </a:t>
            </a:r>
          </a:p>
          <a:p>
            <a:r>
              <a:rPr lang="en-US" dirty="0" smtClean="0"/>
              <a:t>Upper posterior part 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429000"/>
            <a:ext cx="353377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5916" y="2667000"/>
            <a:ext cx="4071833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Nerve Block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51054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radial nerve is a branch of the posterior cord of the brachial plexus. </a:t>
            </a:r>
            <a:r>
              <a:rPr lang="en-US" dirty="0" smtClean="0"/>
              <a:t>   Wound round </a:t>
            </a:r>
            <a:r>
              <a:rPr lang="en-US" dirty="0" err="1" smtClean="0"/>
              <a:t>humerus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provides </a:t>
            </a:r>
            <a:r>
              <a:rPr lang="en-US" dirty="0" smtClean="0"/>
              <a:t>motor </a:t>
            </a:r>
            <a:r>
              <a:rPr lang="en-US" dirty="0" err="1" smtClean="0"/>
              <a:t>innervation</a:t>
            </a:r>
            <a:r>
              <a:rPr lang="en-US" dirty="0" smtClean="0"/>
              <a:t> </a:t>
            </a:r>
            <a:r>
              <a:rPr lang="en-US" dirty="0"/>
              <a:t>to the </a:t>
            </a:r>
            <a:r>
              <a:rPr lang="en-US" dirty="0" smtClean="0"/>
              <a:t>triceps extensor-</a:t>
            </a:r>
            <a:r>
              <a:rPr lang="en-US" dirty="0" err="1" smtClean="0"/>
              <a:t>supinator</a:t>
            </a:r>
            <a:r>
              <a:rPr lang="en-US" dirty="0" smtClean="0"/>
              <a:t> </a:t>
            </a:r>
            <a:r>
              <a:rPr lang="en-US" dirty="0"/>
              <a:t>group of </a:t>
            </a:r>
            <a:r>
              <a:rPr lang="en-US" dirty="0" smtClean="0"/>
              <a:t>muscles.</a:t>
            </a:r>
          </a:p>
          <a:p>
            <a:r>
              <a:rPr lang="en-US" dirty="0"/>
              <a:t>The radial nerve </a:t>
            </a:r>
            <a:r>
              <a:rPr lang="en-US" dirty="0" smtClean="0"/>
              <a:t>branches </a:t>
            </a:r>
            <a:r>
              <a:rPr lang="en-US" dirty="0"/>
              <a:t>all along its course</a:t>
            </a:r>
            <a:r>
              <a:rPr lang="en-US" dirty="0" smtClean="0"/>
              <a:t>,</a:t>
            </a:r>
          </a:p>
          <a:p>
            <a:r>
              <a:rPr lang="en-US" dirty="0" smtClean="0"/>
              <a:t>Between two heads of triceps </a:t>
            </a:r>
          </a:p>
          <a:p>
            <a:r>
              <a:rPr lang="en-US" dirty="0" smtClean="0"/>
              <a:t> posterior </a:t>
            </a:r>
            <a:r>
              <a:rPr lang="en-US" dirty="0" err="1" smtClean="0"/>
              <a:t>cutaneous</a:t>
            </a:r>
            <a:r>
              <a:rPr lang="en-US" dirty="0" smtClean="0"/>
              <a:t> branch </a:t>
            </a:r>
            <a:r>
              <a:rPr lang="en-US" dirty="0"/>
              <a:t>of the forearm (sensory</a:t>
            </a:r>
            <a:r>
              <a:rPr lang="en-US" dirty="0" smtClean="0"/>
              <a:t>),</a:t>
            </a:r>
          </a:p>
          <a:p>
            <a:r>
              <a:rPr lang="en-US" dirty="0" smtClean="0"/>
              <a:t> ( 16 cm proximal to elbow)</a:t>
            </a:r>
          </a:p>
          <a:p>
            <a:pPr>
              <a:buNone/>
            </a:pPr>
            <a:r>
              <a:rPr lang="en-US" b="1" dirty="0" smtClean="0"/>
              <a:t>                        </a:t>
            </a:r>
            <a:r>
              <a:rPr lang="en-US" b="1" dirty="0" err="1" smtClean="0"/>
              <a:t>anticubital</a:t>
            </a:r>
            <a:r>
              <a:rPr lang="en-US" b="1" dirty="0" smtClean="0"/>
              <a:t> </a:t>
            </a:r>
            <a:r>
              <a:rPr lang="en-US" b="1" dirty="0" err="1" smtClean="0"/>
              <a:t>fossa</a:t>
            </a:r>
            <a:endParaRPr lang="en-US" b="1" dirty="0" smtClean="0"/>
          </a:p>
          <a:p>
            <a:pPr>
              <a:buNone/>
            </a:pPr>
            <a:r>
              <a:rPr lang="en-US" dirty="0" smtClean="0"/>
              <a:t>1. deep </a:t>
            </a:r>
            <a:r>
              <a:rPr lang="en-US" dirty="0"/>
              <a:t>radial nerve (motor),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2. superficial </a:t>
            </a:r>
            <a:r>
              <a:rPr lang="en-US" dirty="0"/>
              <a:t>radial </a:t>
            </a:r>
            <a:r>
              <a:rPr lang="en-US" dirty="0" smtClean="0"/>
              <a:t>nerve (sensory</a:t>
            </a:r>
            <a:r>
              <a:rPr lang="en-US" dirty="0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9576"/>
            <a:ext cx="4114800" cy="509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0600" y="5334000"/>
            <a:ext cx="7162800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Motor nerves of the forearm to be blocked – block above the elbow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Block below means – mainly sensory 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Deep radial nerve </a:t>
            </a:r>
          </a:p>
          <a:p>
            <a:endParaRPr lang="en-US" dirty="0"/>
          </a:p>
          <a:p>
            <a:r>
              <a:rPr lang="en-US" dirty="0" smtClean="0"/>
              <a:t>Distal to the lateral </a:t>
            </a:r>
            <a:r>
              <a:rPr lang="en-US" dirty="0" err="1" smtClean="0"/>
              <a:t>epicondyle</a:t>
            </a:r>
            <a:r>
              <a:rPr lang="en-US" dirty="0" smtClean="0"/>
              <a:t> –</a:t>
            </a:r>
          </a:p>
          <a:p>
            <a:endParaRPr lang="en-US" dirty="0"/>
          </a:p>
          <a:p>
            <a:r>
              <a:rPr lang="en-US" dirty="0" smtClean="0"/>
              <a:t>Superficial radial nerve – middle third of fore arm accompanies the radial artery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Axillary</a:t>
            </a:r>
            <a:r>
              <a:rPr lang="en-US" dirty="0" smtClean="0"/>
              <a:t> region 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600200"/>
            <a:ext cx="634132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524000" y="6172200"/>
            <a:ext cx="5181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Waterfall sign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 humeral </a:t>
            </a: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746"/>
            <a:ext cx="4038600" cy="315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573261"/>
            <a:ext cx="4038600" cy="257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admin\Pictures\ponsamy probe usg\IMG_20170204_1658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2057400"/>
            <a:ext cx="3962399" cy="3840163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0"/>
            <a:ext cx="3629025" cy="354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429000"/>
            <a:ext cx="4348163" cy="326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638800" y="6400800"/>
            <a:ext cx="2286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Slightly below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level of lateral </a:t>
            </a:r>
            <a:r>
              <a:rPr lang="en-US" dirty="0" err="1" smtClean="0"/>
              <a:t>epicondyle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6463" y="1728788"/>
            <a:ext cx="479107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85800" y="5334000"/>
            <a:ext cx="7772400" cy="838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Consistently between </a:t>
            </a:r>
            <a:r>
              <a:rPr lang="en-US" sz="2400" b="1" dirty="0" err="1" smtClean="0"/>
              <a:t>brachioradialis</a:t>
            </a:r>
            <a:r>
              <a:rPr lang="en-US" sz="2400" b="1" dirty="0" smtClean="0"/>
              <a:t> and </a:t>
            </a:r>
            <a:r>
              <a:rPr lang="en-US" sz="2400" b="1" dirty="0" err="1" smtClean="0"/>
              <a:t>brachialis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 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Interscalene</a:t>
            </a:r>
            <a:r>
              <a:rPr lang="en-US" dirty="0" smtClean="0"/>
              <a:t> – </a:t>
            </a:r>
            <a:endParaRPr lang="en-US" dirty="0" smtClean="0"/>
          </a:p>
          <a:p>
            <a:r>
              <a:rPr lang="en-US" dirty="0" smtClean="0"/>
              <a:t>C8 </a:t>
            </a:r>
            <a:r>
              <a:rPr lang="en-US" dirty="0" smtClean="0"/>
              <a:t>T1 can escape </a:t>
            </a:r>
          </a:p>
          <a:p>
            <a:endParaRPr lang="en-US" dirty="0" smtClean="0"/>
          </a:p>
          <a:p>
            <a:r>
              <a:rPr lang="en-US" dirty="0" err="1" smtClean="0"/>
              <a:t>Axillary</a:t>
            </a:r>
            <a:r>
              <a:rPr lang="en-US" dirty="0" smtClean="0"/>
              <a:t> – </a:t>
            </a:r>
            <a:endParaRPr lang="en-US" dirty="0" smtClean="0"/>
          </a:p>
          <a:p>
            <a:r>
              <a:rPr lang="en-US" dirty="0" err="1" smtClean="0"/>
              <a:t>musculocutaneous</a:t>
            </a:r>
            <a:r>
              <a:rPr lang="en-US" dirty="0" smtClean="0"/>
              <a:t> </a:t>
            </a:r>
            <a:r>
              <a:rPr lang="en-US" dirty="0" smtClean="0"/>
              <a:t>can escape </a:t>
            </a:r>
          </a:p>
          <a:p>
            <a:endParaRPr lang="en-US" dirty="0" smtClean="0"/>
          </a:p>
          <a:p>
            <a:r>
              <a:rPr lang="en-US" dirty="0" smtClean="0"/>
              <a:t>Do something  or some blocks to counter .. So its called rescue block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level of branching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57600" y="1447800"/>
            <a:ext cx="519428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133600"/>
            <a:ext cx="341947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76800" y="3352800"/>
            <a:ext cx="39624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52400"/>
            <a:ext cx="3619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447800"/>
            <a:ext cx="344141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762000" y="457200"/>
            <a:ext cx="3352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Fore arm-  SUPERFICIAL BRANCH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NERVE IN THE WRIST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Subcutaneous infiltration along the anatomical snuff box </a:t>
            </a:r>
          </a:p>
          <a:p>
            <a:endParaRPr lang="en-US" dirty="0" smtClean="0"/>
          </a:p>
          <a:p>
            <a:r>
              <a:rPr lang="en-US" dirty="0" smtClean="0"/>
              <a:t>Just lateral to the radial artery 1 cm proximal to the wrist – maximum 1 cm depth – inject and infiltrate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44000"/>
          </a:blip>
          <a:srcRect/>
          <a:stretch>
            <a:fillRect/>
          </a:stretch>
        </p:blipFill>
        <p:spPr bwMode="auto">
          <a:xfrm>
            <a:off x="1066800" y="609600"/>
            <a:ext cx="7193774" cy="591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752600"/>
            <a:ext cx="68337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Median nerve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52578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Lateral root + medial root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In the arm, it passes vertically downward lateral to the brachial artery. It crosses brachial artery </a:t>
            </a:r>
            <a:r>
              <a:rPr lang="en-US" sz="2800" dirty="0" err="1" smtClean="0"/>
              <a:t>anteriorly</a:t>
            </a:r>
            <a:r>
              <a:rPr lang="en-US" sz="2800" dirty="0" smtClean="0"/>
              <a:t> (or rarely </a:t>
            </a:r>
            <a:r>
              <a:rPr lang="en-US" sz="2800" dirty="0" err="1" smtClean="0"/>
              <a:t>posteriorly</a:t>
            </a:r>
            <a:r>
              <a:rPr lang="en-US" sz="2800" dirty="0" smtClean="0"/>
              <a:t>) to lie medial to it, just above the elbow joint. Here, it lies between biceps </a:t>
            </a:r>
            <a:r>
              <a:rPr lang="en-US" sz="2800" dirty="0" err="1" smtClean="0"/>
              <a:t>brachii</a:t>
            </a:r>
            <a:r>
              <a:rPr lang="en-US" sz="2800" dirty="0" smtClean="0"/>
              <a:t> and </a:t>
            </a:r>
            <a:r>
              <a:rPr lang="en-US" sz="2800" dirty="0" err="1" smtClean="0"/>
              <a:t>brachialis</a:t>
            </a:r>
            <a:r>
              <a:rPr lang="en-US" sz="2800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In the forearm, passes between the two heads of </a:t>
            </a:r>
            <a:r>
              <a:rPr lang="en-US" sz="2800" dirty="0" err="1" smtClean="0"/>
              <a:t>pronator</a:t>
            </a:r>
            <a:r>
              <a:rPr lang="en-US" sz="2800" dirty="0" smtClean="0"/>
              <a:t> </a:t>
            </a:r>
            <a:r>
              <a:rPr lang="en-US" sz="2800" dirty="0" err="1" smtClean="0"/>
              <a:t>teres</a:t>
            </a:r>
            <a:r>
              <a:rPr lang="en-US" sz="2800" dirty="0" smtClean="0"/>
              <a:t> and then travels between flexor </a:t>
            </a:r>
            <a:r>
              <a:rPr lang="en-US" sz="2800" dirty="0" err="1" smtClean="0"/>
              <a:t>digitorum</a:t>
            </a:r>
            <a:r>
              <a:rPr lang="en-US" sz="2800" dirty="0" smtClean="0"/>
              <a:t> </a:t>
            </a:r>
            <a:r>
              <a:rPr lang="en-US" sz="2800" dirty="0" err="1" smtClean="0"/>
              <a:t>superficialis</a:t>
            </a:r>
            <a:r>
              <a:rPr lang="en-US" sz="2800" dirty="0" smtClean="0"/>
              <a:t> and flexor </a:t>
            </a:r>
            <a:r>
              <a:rPr lang="en-US" sz="2800" dirty="0" err="1" smtClean="0"/>
              <a:t>digitorum</a:t>
            </a:r>
            <a:r>
              <a:rPr lang="en-US" sz="2800" dirty="0" smtClean="0"/>
              <a:t> </a:t>
            </a:r>
            <a:r>
              <a:rPr lang="en-US" sz="2800" dirty="0" err="1" smtClean="0"/>
              <a:t>profundus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Median nerve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smtClean="0"/>
              <a:t>Almost no work in the arm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Follows the artery in elbow ( FDP and FDS)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Divides later to anterior </a:t>
            </a:r>
            <a:r>
              <a:rPr lang="en-US" sz="2800" dirty="0" err="1" smtClean="0"/>
              <a:t>interosseus</a:t>
            </a:r>
            <a:r>
              <a:rPr lang="en-US" sz="2800" dirty="0" smtClean="0"/>
              <a:t> branch ( 5 cm distal to elbow) ( FDL and FDP)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The </a:t>
            </a:r>
            <a:r>
              <a:rPr lang="en-US" sz="2800" dirty="0" err="1" smtClean="0"/>
              <a:t>palmar</a:t>
            </a:r>
            <a:r>
              <a:rPr lang="en-US" sz="2800" dirty="0" smtClean="0"/>
              <a:t> </a:t>
            </a:r>
            <a:r>
              <a:rPr lang="en-US" sz="2800" dirty="0" err="1" smtClean="0"/>
              <a:t>cutaneous</a:t>
            </a:r>
            <a:r>
              <a:rPr lang="en-US" sz="2800" dirty="0" smtClean="0"/>
              <a:t> branch of the median nerve arises 5 cm proximal to the wrist crease on the radial side of the nerve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60971" y="1600200"/>
            <a:ext cx="66220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429000" y="5943600"/>
            <a:ext cx="2362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Median nerve </a:t>
            </a:r>
            <a:endParaRPr lang="en-US" dirty="0"/>
          </a:p>
        </p:txBody>
      </p:sp>
      <p:sp>
        <p:nvSpPr>
          <p:cNvPr id="7" name="Left-Right Arrow 6"/>
          <p:cNvSpPr/>
          <p:nvPr/>
        </p:nvSpPr>
        <p:spPr>
          <a:xfrm>
            <a:off x="1981200" y="3810000"/>
            <a:ext cx="838200" cy="45720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762000"/>
            <a:ext cx="2514600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676400"/>
            <a:ext cx="57150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Median nerve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05000"/>
            <a:ext cx="25241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438400"/>
            <a:ext cx="41910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need distal blocks ??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1816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/>
              <a:t>Lie away from critical, more central structures such as the pleura, </a:t>
            </a:r>
            <a:r>
              <a:rPr lang="en-US" sz="2800" dirty="0" err="1" smtClean="0"/>
              <a:t>subclavian</a:t>
            </a:r>
            <a:r>
              <a:rPr lang="en-US" sz="2800" dirty="0" smtClean="0"/>
              <a:t> or </a:t>
            </a:r>
            <a:r>
              <a:rPr lang="en-US" sz="2800" dirty="0" err="1" smtClean="0"/>
              <a:t>axillary</a:t>
            </a:r>
            <a:r>
              <a:rPr lang="en-US" sz="2800" dirty="0" smtClean="0"/>
              <a:t> artery and the </a:t>
            </a:r>
            <a:r>
              <a:rPr lang="en-US" sz="2800" dirty="0" err="1" smtClean="0"/>
              <a:t>phrenic</a:t>
            </a:r>
            <a:r>
              <a:rPr lang="en-US" sz="2800" dirty="0" smtClean="0"/>
              <a:t> nerve.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Preservation of proximal motor function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Along with GA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hasten block onset times and improve block consistency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Two surgeries – shoulder and wrist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Proximal– distal - motor and sensory – post op only sensory is possible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Median nerve 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876800" y="2133600"/>
            <a:ext cx="4038600" cy="301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41910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Usually </a:t>
            </a:r>
            <a:r>
              <a:rPr lang="en-US" dirty="0" err="1" smtClean="0"/>
              <a:t>midforearm</a:t>
            </a:r>
            <a:r>
              <a:rPr lang="en-US" dirty="0" smtClean="0"/>
              <a:t> is the target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Motor not affected </a:t>
            </a:r>
          </a:p>
          <a:p>
            <a:endParaRPr lang="en-US" dirty="0" smtClean="0"/>
          </a:p>
          <a:p>
            <a:r>
              <a:rPr lang="en-US" dirty="0" smtClean="0"/>
              <a:t>But sensory gone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09800"/>
            <a:ext cx="4038600" cy="308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810000"/>
            <a:ext cx="4038600" cy="273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0"/>
            <a:ext cx="46482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Persistent median artery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33099" y="1600200"/>
            <a:ext cx="467780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"/>
            <a:ext cx="3790950" cy="325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81000"/>
            <a:ext cx="3028950" cy="275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3419475"/>
            <a:ext cx="577215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8600" y="3810000"/>
            <a:ext cx="1752600" cy="2057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Keep the thumb and little finger touching and flex the wrist to make tendons prominent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Ulnar</a:t>
            </a:r>
            <a:r>
              <a:rPr lang="en-US" dirty="0" smtClean="0"/>
              <a:t> nerve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Medial cord </a:t>
            </a:r>
          </a:p>
          <a:p>
            <a:r>
              <a:rPr lang="en-US" dirty="0" smtClean="0"/>
              <a:t>Medial </a:t>
            </a:r>
            <a:r>
              <a:rPr lang="en-US" dirty="0" err="1" smtClean="0"/>
              <a:t>epicondyle</a:t>
            </a:r>
            <a:r>
              <a:rPr lang="en-US" dirty="0" smtClean="0"/>
              <a:t> close to the bone mostly travels </a:t>
            </a:r>
            <a:r>
              <a:rPr lang="en-US" dirty="0" err="1" smtClean="0"/>
              <a:t>subcutaneoulsly</a:t>
            </a:r>
            <a:r>
              <a:rPr lang="en-US" dirty="0" smtClean="0"/>
              <a:t> </a:t>
            </a:r>
          </a:p>
          <a:p>
            <a:r>
              <a:rPr lang="en-US" dirty="0" smtClean="0"/>
              <a:t>Under flexor </a:t>
            </a:r>
            <a:r>
              <a:rPr lang="en-US" dirty="0" err="1" smtClean="0"/>
              <a:t>carpi</a:t>
            </a:r>
            <a:r>
              <a:rPr lang="en-US" dirty="0" smtClean="0"/>
              <a:t> </a:t>
            </a:r>
            <a:r>
              <a:rPr lang="en-US" dirty="0" err="1" smtClean="0"/>
              <a:t>ulnaris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Close to </a:t>
            </a:r>
            <a:r>
              <a:rPr lang="en-US" dirty="0" err="1" smtClean="0"/>
              <a:t>ulnar</a:t>
            </a:r>
            <a:r>
              <a:rPr lang="en-US" dirty="0" smtClean="0"/>
              <a:t> artery</a:t>
            </a:r>
          </a:p>
          <a:p>
            <a:r>
              <a:rPr lang="en-US" dirty="0" smtClean="0"/>
              <a:t>Divides Sup &amp; deep </a:t>
            </a:r>
          </a:p>
          <a:p>
            <a:r>
              <a:rPr lang="en-US" dirty="0" smtClean="0"/>
              <a:t>Hand muscles </a:t>
            </a:r>
          </a:p>
          <a:p>
            <a:r>
              <a:rPr lang="en-US" dirty="0" smtClean="0"/>
              <a:t>Sensation 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3810000"/>
            <a:ext cx="4495800" cy="264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5334000" y="5638800"/>
            <a:ext cx="685800" cy="152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495800" y="5562600"/>
            <a:ext cx="533400" cy="152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Midhumeral</a:t>
            </a:r>
            <a:r>
              <a:rPr lang="en-US" dirty="0" smtClean="0"/>
              <a:t> – complete block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98433"/>
            <a:ext cx="4038600" cy="332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348172"/>
            <a:ext cx="4038600" cy="303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62000" y="5410200"/>
            <a:ext cx="6629400" cy="762000"/>
          </a:xfrm>
          <a:prstGeom prst="rect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Any  use ??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Medial </a:t>
            </a:r>
            <a:r>
              <a:rPr lang="en-US" dirty="0" err="1" smtClean="0"/>
              <a:t>epicondyle</a:t>
            </a:r>
            <a:r>
              <a:rPr lang="en-US" dirty="0" smtClean="0"/>
              <a:t> – </a:t>
            </a:r>
            <a:r>
              <a:rPr lang="en-US" dirty="0" err="1" smtClean="0"/>
              <a:t>dysesthesia</a:t>
            </a:r>
            <a:r>
              <a:rPr lang="en-US" dirty="0" smtClean="0"/>
              <a:t> ??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53763" y="1600200"/>
            <a:ext cx="663647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133600" y="5867400"/>
            <a:ext cx="4419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Funny bone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Forearm </a:t>
            </a:r>
            <a:r>
              <a:rPr lang="en-US" dirty="0" err="1" smtClean="0"/>
              <a:t>ulnar</a:t>
            </a:r>
            <a:r>
              <a:rPr lang="en-US" dirty="0" smtClean="0"/>
              <a:t> nerve  </a:t>
            </a:r>
            <a:endParaRPr 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362200"/>
            <a:ext cx="3505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828800"/>
            <a:ext cx="4653845" cy="345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91000" y="3880392"/>
            <a:ext cx="3968744" cy="297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25509"/>
            <a:ext cx="3048000" cy="278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0250" y="228600"/>
            <a:ext cx="417316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286000" y="5791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 hand 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3352800" y="5715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609600"/>
            <a:ext cx="2590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Wrist – </a:t>
            </a:r>
            <a:r>
              <a:rPr lang="en-US" sz="2800" b="1" dirty="0" err="1" smtClean="0"/>
              <a:t>ulnar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Potential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/>
              <a:t>Tourniquet pain ?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Sensory supply of forearm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/>
              <a:t>Musculo</a:t>
            </a:r>
            <a:r>
              <a:rPr lang="en-US" sz="2800" dirty="0" smtClean="0"/>
              <a:t> </a:t>
            </a:r>
            <a:r>
              <a:rPr lang="en-US" sz="2800" dirty="0" err="1" smtClean="0"/>
              <a:t>cutaneous</a:t>
            </a:r>
            <a:r>
              <a:rPr lang="en-US" sz="2800" dirty="0" smtClean="0"/>
              <a:t> and medial cut. N of forearm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Where to block distal or proximal ?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Multiple injections needed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No clear landmarks many times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 the little finger 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130222"/>
            <a:ext cx="4038600" cy="346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urved Right Arrow 6"/>
          <p:cNvSpPr/>
          <p:nvPr/>
        </p:nvSpPr>
        <p:spPr>
          <a:xfrm>
            <a:off x="7696200" y="2667000"/>
            <a:ext cx="45720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Median and the </a:t>
            </a:r>
            <a:r>
              <a:rPr lang="en-US" dirty="0" err="1" smtClean="0"/>
              <a:t>ulnar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FCR,  PL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ulnar</a:t>
            </a:r>
            <a:r>
              <a:rPr lang="en-US" dirty="0" smtClean="0"/>
              <a:t> artery  FCU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6288" y="1600200"/>
            <a:ext cx="35604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Medial CN FA </a:t>
            </a:r>
            <a:endParaRPr lang="en-US" sz="40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657600"/>
            <a:ext cx="3124200" cy="299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2847975" cy="309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1828800"/>
            <a:ext cx="5176562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Moon 9"/>
          <p:cNvSpPr/>
          <p:nvPr/>
        </p:nvSpPr>
        <p:spPr>
          <a:xfrm>
            <a:off x="914400" y="3733800"/>
            <a:ext cx="228600" cy="609600"/>
          </a:xfrm>
          <a:prstGeom prst="moo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 cut nerve of FA 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21240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143000"/>
            <a:ext cx="367471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81400"/>
            <a:ext cx="4824413" cy="302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Forearm overall picture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38362" y="2034381"/>
            <a:ext cx="48672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blocks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33400" y="1143000"/>
            <a:ext cx="3657600" cy="242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0" y="1600200"/>
            <a:ext cx="4495800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Each side of the base of the digit </a:t>
            </a:r>
          </a:p>
          <a:p>
            <a:r>
              <a:rPr lang="en-US" dirty="0" smtClean="0"/>
              <a:t>Both </a:t>
            </a:r>
            <a:r>
              <a:rPr lang="en-US" dirty="0" err="1" smtClean="0"/>
              <a:t>palmar</a:t>
            </a:r>
            <a:r>
              <a:rPr lang="en-US" dirty="0" smtClean="0"/>
              <a:t> and dorsal</a:t>
            </a:r>
          </a:p>
          <a:p>
            <a:r>
              <a:rPr lang="en-US" dirty="0" smtClean="0"/>
              <a:t>Thumb and little finger </a:t>
            </a:r>
          </a:p>
          <a:p>
            <a:pPr>
              <a:buNone/>
            </a:pPr>
            <a:r>
              <a:rPr lang="en-US" dirty="0" smtClean="0"/>
              <a:t>The other side  </a:t>
            </a:r>
          </a:p>
          <a:p>
            <a:pPr>
              <a:buNone/>
            </a:pPr>
            <a:r>
              <a:rPr lang="en-US" dirty="0" smtClean="0"/>
              <a:t>1 – 2 ml</a:t>
            </a:r>
          </a:p>
          <a:p>
            <a:pPr>
              <a:buNone/>
            </a:pPr>
            <a:r>
              <a:rPr lang="en-US" dirty="0" smtClean="0"/>
              <a:t>No epinephrine </a:t>
            </a:r>
          </a:p>
          <a:p>
            <a:pPr>
              <a:buNone/>
            </a:pPr>
            <a:r>
              <a:rPr lang="en-US" dirty="0" smtClean="0"/>
              <a:t>Neuropathy , ischemia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Leave some time to act – ten minutes at least  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581400"/>
            <a:ext cx="277026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1066800"/>
            <a:ext cx="43434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Place in the dorsum where texture changes to smooth </a:t>
            </a:r>
          </a:p>
        </p:txBody>
      </p:sp>
      <p:sp>
        <p:nvSpPr>
          <p:cNvPr id="7" name="Down Arrow 6"/>
          <p:cNvSpPr/>
          <p:nvPr/>
        </p:nvSpPr>
        <p:spPr>
          <a:xfrm>
            <a:off x="2743200" y="1676400"/>
            <a:ext cx="152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52600" y="2057400"/>
            <a:ext cx="6096000" cy="3733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Blockade of major nerves at the elbow – really useful than at the fore arm ?? 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rescue blocks </a:t>
            </a:r>
          </a:p>
          <a:p>
            <a:r>
              <a:rPr lang="en-US" dirty="0" smtClean="0"/>
              <a:t>Pros </a:t>
            </a:r>
          </a:p>
          <a:p>
            <a:r>
              <a:rPr lang="en-US" dirty="0" smtClean="0"/>
              <a:t>Cons </a:t>
            </a:r>
          </a:p>
          <a:p>
            <a:r>
              <a:rPr lang="en-US" dirty="0" smtClean="0"/>
              <a:t>Nerves </a:t>
            </a:r>
          </a:p>
          <a:p>
            <a:r>
              <a:rPr lang="en-US" dirty="0" smtClean="0"/>
              <a:t>Techniques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267200" y="2286000"/>
            <a:ext cx="35052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Thank you all 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lowchart: Multidocument 3"/>
          <p:cNvSpPr/>
          <p:nvPr/>
        </p:nvSpPr>
        <p:spPr>
          <a:xfrm>
            <a:off x="1981200" y="2133600"/>
            <a:ext cx="4800600" cy="4038600"/>
          </a:xfrm>
          <a:prstGeom prst="flowChartMultidocumen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Some examples 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Suprascapular</a:t>
            </a:r>
            <a:r>
              <a:rPr lang="en-US" dirty="0" smtClean="0"/>
              <a:t> nerve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Superior cord </a:t>
            </a:r>
          </a:p>
          <a:p>
            <a:r>
              <a:rPr lang="en-US" dirty="0" smtClean="0"/>
              <a:t>Under the </a:t>
            </a:r>
            <a:r>
              <a:rPr lang="en-US" dirty="0" err="1" smtClean="0"/>
              <a:t>trapezius</a:t>
            </a:r>
            <a:r>
              <a:rPr lang="en-US" dirty="0" smtClean="0"/>
              <a:t> crosses the </a:t>
            </a:r>
            <a:r>
              <a:rPr lang="en-US" dirty="0" err="1" smtClean="0"/>
              <a:t>suprascapular</a:t>
            </a:r>
            <a:r>
              <a:rPr lang="en-US" dirty="0" smtClean="0"/>
              <a:t> notch supplies --- SS and IS muscles </a:t>
            </a:r>
          </a:p>
          <a:p>
            <a:r>
              <a:rPr lang="en-US" dirty="0" smtClean="0"/>
              <a:t>Shoulder joint and small surface area over the shoulder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Failed </a:t>
            </a:r>
            <a:r>
              <a:rPr lang="en-US" dirty="0" err="1" smtClean="0"/>
              <a:t>interscalene</a:t>
            </a:r>
            <a:r>
              <a:rPr lang="en-US" dirty="0" smtClean="0"/>
              <a:t> – rescue block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Suprascapular</a:t>
            </a:r>
            <a:r>
              <a:rPr lang="en-US" dirty="0" smtClean="0"/>
              <a:t> nerve block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Sit and lean forward </a:t>
            </a:r>
          </a:p>
          <a:p>
            <a:r>
              <a:rPr lang="en-US" dirty="0" smtClean="0"/>
              <a:t>Spine to shoulder line </a:t>
            </a:r>
          </a:p>
          <a:p>
            <a:r>
              <a:rPr lang="en-US" dirty="0" smtClean="0"/>
              <a:t>Vertical line from midpoint of the scapula spine </a:t>
            </a:r>
          </a:p>
          <a:p>
            <a:r>
              <a:rPr lang="en-US" dirty="0" smtClean="0"/>
              <a:t>Upper outer quadrant </a:t>
            </a:r>
          </a:p>
          <a:p>
            <a:r>
              <a:rPr lang="en-US" dirty="0" smtClean="0"/>
              <a:t>Hit the bone </a:t>
            </a:r>
          </a:p>
          <a:p>
            <a:r>
              <a:rPr lang="en-US" dirty="0" smtClean="0"/>
              <a:t>Slid to get the notch – 10 ml and wait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9000" contrast="52000"/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>
            <a:off x="2514600" y="28956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 guided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438400"/>
            <a:ext cx="3019425" cy="365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14424" y="2362200"/>
            <a:ext cx="29241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57200" y="5715000"/>
            <a:ext cx="4191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From the internet for closed academic purpose only 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9600" y="3124200"/>
            <a:ext cx="11430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3048000"/>
            <a:ext cx="914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Probe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Intercosto</a:t>
            </a:r>
            <a:r>
              <a:rPr lang="en-US" dirty="0" smtClean="0"/>
              <a:t> brachial nerve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Second thoracic nerve </a:t>
            </a:r>
          </a:p>
          <a:p>
            <a:r>
              <a:rPr lang="en-US" dirty="0" smtClean="0"/>
              <a:t>Medial side of upper arm </a:t>
            </a:r>
          </a:p>
          <a:p>
            <a:endParaRPr lang="en-US" dirty="0" smtClean="0"/>
          </a:p>
          <a:p>
            <a:r>
              <a:rPr lang="en-US" dirty="0" smtClean="0"/>
              <a:t>Subcutaneous infiltration at the level of the </a:t>
            </a:r>
            <a:r>
              <a:rPr lang="en-US" dirty="0" err="1" smtClean="0"/>
              <a:t>axillary</a:t>
            </a:r>
            <a:r>
              <a:rPr lang="en-US" dirty="0" smtClean="0"/>
              <a:t> artery insertion of deltoid 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3400" y="1676400"/>
            <a:ext cx="3886200" cy="838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Medial to </a:t>
            </a:r>
            <a:r>
              <a:rPr lang="en-US" sz="2000" b="1" dirty="0" err="1" smtClean="0"/>
              <a:t>axillary</a:t>
            </a:r>
            <a:r>
              <a:rPr lang="en-US" sz="2000" b="1" dirty="0" smtClean="0"/>
              <a:t> vein sup. to deep fascia  </a:t>
            </a:r>
            <a:endParaRPr lang="en-US" sz="2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895600"/>
            <a:ext cx="450532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808</Words>
  <Application>Microsoft Office PowerPoint</Application>
  <PresentationFormat>On-screen Show (4:3)</PresentationFormat>
  <Paragraphs>154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Upper limb blocks (Rescue) </vt:lpstr>
      <vt:lpstr>What is it ? </vt:lpstr>
      <vt:lpstr>Why we need distal blocks ?? </vt:lpstr>
      <vt:lpstr>Potential Limitations</vt:lpstr>
      <vt:lpstr>Slide 5</vt:lpstr>
      <vt:lpstr>Suprascapular nerve </vt:lpstr>
      <vt:lpstr>Suprascapular nerve block </vt:lpstr>
      <vt:lpstr>USG guided </vt:lpstr>
      <vt:lpstr>Intercosto brachial nerve </vt:lpstr>
      <vt:lpstr>Musculo cutaneous </vt:lpstr>
      <vt:lpstr>Slide 11</vt:lpstr>
      <vt:lpstr>Supraclavicular nerves </vt:lpstr>
      <vt:lpstr>Radial Nerve Block</vt:lpstr>
      <vt:lpstr>Slide 14</vt:lpstr>
      <vt:lpstr>Slide 15</vt:lpstr>
      <vt:lpstr>Axillary region  </vt:lpstr>
      <vt:lpstr>Mid humeral </vt:lpstr>
      <vt:lpstr>Slide 18</vt:lpstr>
      <vt:lpstr>At the level of lateral epicondyle </vt:lpstr>
      <vt:lpstr>At the level of branching </vt:lpstr>
      <vt:lpstr>Slide 21</vt:lpstr>
      <vt:lpstr>RADIAL NERVE IN THE WRIST </vt:lpstr>
      <vt:lpstr>Slide 23</vt:lpstr>
      <vt:lpstr>Slide 24</vt:lpstr>
      <vt:lpstr>Median nerve </vt:lpstr>
      <vt:lpstr>Median nerve </vt:lpstr>
      <vt:lpstr>Slide 27</vt:lpstr>
      <vt:lpstr>Slide 28</vt:lpstr>
      <vt:lpstr>Median nerve </vt:lpstr>
      <vt:lpstr>Median nerve </vt:lpstr>
      <vt:lpstr>Usually midforearm is the target </vt:lpstr>
      <vt:lpstr>Slide 32</vt:lpstr>
      <vt:lpstr>Persistent median artery </vt:lpstr>
      <vt:lpstr>Slide 34</vt:lpstr>
      <vt:lpstr>Ulnar nerve </vt:lpstr>
      <vt:lpstr>Midhumeral – complete block </vt:lpstr>
      <vt:lpstr>Medial epicondyle – dysesthesia ?? </vt:lpstr>
      <vt:lpstr>Forearm ulnar nerve  </vt:lpstr>
      <vt:lpstr>Slide 39</vt:lpstr>
      <vt:lpstr>Move the little finger </vt:lpstr>
      <vt:lpstr>Slide 41</vt:lpstr>
      <vt:lpstr>Medial CN FA </vt:lpstr>
      <vt:lpstr>Lat cut nerve of FA </vt:lpstr>
      <vt:lpstr>Forearm overall picture </vt:lpstr>
      <vt:lpstr>Digital blocks </vt:lpstr>
      <vt:lpstr>Slide 46</vt:lpstr>
      <vt:lpstr>Slide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limb blocks (rescue) </dc:title>
  <dc:creator>admin</dc:creator>
  <cp:lastModifiedBy>admin</cp:lastModifiedBy>
  <cp:revision>118</cp:revision>
  <dcterms:created xsi:type="dcterms:W3CDTF">2017-02-03T16:03:33Z</dcterms:created>
  <dcterms:modified xsi:type="dcterms:W3CDTF">2017-02-07T20:24:59Z</dcterms:modified>
</cp:coreProperties>
</file>