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0" r:id="rId4"/>
    <p:sldId id="265" r:id="rId5"/>
    <p:sldId id="261" r:id="rId6"/>
    <p:sldId id="262" r:id="rId7"/>
    <p:sldId id="263" r:id="rId8"/>
    <p:sldId id="266" r:id="rId9"/>
    <p:sldId id="267" r:id="rId10"/>
    <p:sldId id="268" r:id="rId11"/>
    <p:sldId id="284" r:id="rId12"/>
    <p:sldId id="269" r:id="rId13"/>
    <p:sldId id="270" r:id="rId14"/>
    <p:sldId id="271" r:id="rId15"/>
    <p:sldId id="292" r:id="rId16"/>
    <p:sldId id="286" r:id="rId17"/>
    <p:sldId id="272" r:id="rId18"/>
    <p:sldId id="274" r:id="rId19"/>
    <p:sldId id="275" r:id="rId20"/>
    <p:sldId id="276" r:id="rId21"/>
    <p:sldId id="277" r:id="rId22"/>
    <p:sldId id="279" r:id="rId23"/>
    <p:sldId id="293" r:id="rId24"/>
    <p:sldId id="283" r:id="rId25"/>
    <p:sldId id="280" r:id="rId26"/>
    <p:sldId id="281" r:id="rId27"/>
    <p:sldId id="282" r:id="rId28"/>
    <p:sldId id="285" r:id="rId29"/>
    <p:sldId id="294" r:id="rId30"/>
    <p:sldId id="295" r:id="rId31"/>
    <p:sldId id="298" r:id="rId32"/>
    <p:sldId id="296" r:id="rId33"/>
    <p:sldId id="273" r:id="rId34"/>
    <p:sldId id="288" r:id="rId35"/>
    <p:sldId id="297" r:id="rId3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BF3A"/>
    <a:srgbClr val="66FF99"/>
    <a:srgbClr val="08DA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390" autoAdjust="0"/>
  </p:normalViewPr>
  <p:slideViewPr>
    <p:cSldViewPr>
      <p:cViewPr varScale="1">
        <p:scale>
          <a:sx n="95" d="100"/>
          <a:sy n="95" d="100"/>
        </p:scale>
        <p:origin x="-108" y="-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EE0BE-B3E1-4584-B352-845D1A1B57B4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4CA47-88EF-459A-BB15-24A740BA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CA47-88EF-459A-BB15-24A740BA7A9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DC3A-8FAD-4045-8934-A8C71396AC62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FF0-A71D-4A6A-BEA3-E673A94BF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A57D-7439-4C9A-85FF-1A4546614DC4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E47D6-C1EE-4ACE-BCBD-BF531CD81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8A6B3-1F08-4B88-A1C4-848E9445EF04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CD38-C1EB-46EA-B182-CE1F9D3A8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A98A-63D9-425C-8E79-71A3DB266A1D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4997-011D-4A08-88CF-CB5C7BC65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B52D6-F11A-48EA-9FA1-E3D14AD79922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CFE0-0164-47C3-BCD2-B6A927FA0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1DBC-7E54-4983-AD0D-2B0161A324FF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DCB0-C971-4493-9432-556411875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556B-E504-42D3-85B0-AF0DB051F873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24F08-1601-41EF-9A1B-83DC32D84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29BD-7AEB-43B0-84CC-B2260C5A7209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F213-A1A7-42BF-800A-7016EE0EA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9A17-F8EB-48BC-B1C0-18576212C272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46663-8DB4-4412-B506-C609ED58F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6BB8-C657-4A89-A008-516DC372AC66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0293-F9BD-40B5-9BBF-0261A7DD5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5FFD-FEA4-4492-A84F-1962C821E7AF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B619-AA6F-429C-B2DE-C4CB0D7F0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DAE287-BCF1-4EAF-8C93-B944DA2D4E33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57611A-D715-444E-95CB-663A43AE6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733551"/>
            <a:ext cx="7772400" cy="914399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Choosing an IV agent 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714624"/>
            <a:ext cx="6400800" cy="176212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FF00"/>
                </a:solidFill>
              </a:rPr>
              <a:t>Dr. S. Parthasarathy </a:t>
            </a:r>
          </a:p>
          <a:p>
            <a:r>
              <a:rPr lang="en-US" sz="2800" b="1" dirty="0" smtClean="0">
                <a:solidFill>
                  <a:srgbClr val="00FF00"/>
                </a:solidFill>
              </a:rPr>
              <a:t>   MD., DA., DNB, MD (</a:t>
            </a:r>
            <a:r>
              <a:rPr lang="en-US" sz="2800" b="1" dirty="0" err="1" smtClean="0">
                <a:solidFill>
                  <a:srgbClr val="00FF00"/>
                </a:solidFill>
              </a:rPr>
              <a:t>Acu</a:t>
            </a:r>
            <a:r>
              <a:rPr lang="en-US" sz="2800" b="1" dirty="0" smtClean="0">
                <a:solidFill>
                  <a:srgbClr val="00FF00"/>
                </a:solidFill>
              </a:rPr>
              <a:t>), Dip. </a:t>
            </a:r>
            <a:r>
              <a:rPr lang="en-US" sz="2800" b="1" dirty="0" err="1" smtClean="0">
                <a:solidFill>
                  <a:srgbClr val="00FF00"/>
                </a:solidFill>
              </a:rPr>
              <a:t>Diab</a:t>
            </a:r>
            <a:r>
              <a:rPr lang="en-US" sz="2800" b="1" dirty="0" smtClean="0">
                <a:solidFill>
                  <a:srgbClr val="00FF00"/>
                </a:solidFill>
              </a:rPr>
              <a:t>. DCA, Dip. Software statistics </a:t>
            </a:r>
            <a:endParaRPr lang="en-IN" sz="2800" b="1" dirty="0" smtClean="0">
              <a:solidFill>
                <a:srgbClr val="00FF00"/>
              </a:solidFill>
            </a:endParaRPr>
          </a:p>
          <a:p>
            <a:endParaRPr lang="en-US" sz="2800" dirty="0" smtClean="0"/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Child with Squint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8534400" cy="339407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Induction –</a:t>
            </a:r>
          </a:p>
          <a:p>
            <a:r>
              <a:rPr lang="en-US" dirty="0" smtClean="0">
                <a:solidFill>
                  <a:srgbClr val="66FF99"/>
                </a:solidFill>
              </a:rPr>
              <a:t> </a:t>
            </a:r>
            <a:r>
              <a:rPr lang="en-US" dirty="0" err="1" smtClean="0">
                <a:solidFill>
                  <a:srgbClr val="66FF99"/>
                </a:solidFill>
              </a:rPr>
              <a:t>propofol</a:t>
            </a:r>
            <a:r>
              <a:rPr lang="en-US" dirty="0" smtClean="0">
                <a:solidFill>
                  <a:srgbClr val="66FF99"/>
                </a:solidFill>
              </a:rPr>
              <a:t> – ok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but no to </a:t>
            </a:r>
            <a:r>
              <a:rPr lang="en-US" dirty="0" err="1" smtClean="0">
                <a:solidFill>
                  <a:srgbClr val="FFFF00"/>
                </a:solidFill>
              </a:rPr>
              <a:t>keta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66FF99"/>
                </a:solidFill>
              </a:rPr>
              <a:t>No movement eyes and no nausea</a:t>
            </a:r>
            <a:endParaRPr lang="en-US" dirty="0">
              <a:solidFill>
                <a:srgbClr val="66FF99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1733550"/>
            <a:ext cx="2590800" cy="762000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Patients with pancreatitis 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several reports of postoperative pancreatitis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in association with </a:t>
            </a:r>
            <a:r>
              <a:rPr lang="en-US" dirty="0" err="1" smtClean="0">
                <a:solidFill>
                  <a:srgbClr val="FFFF00"/>
                </a:solidFill>
              </a:rPr>
              <a:t>propofol</a:t>
            </a:r>
            <a:r>
              <a:rPr lang="en-US" dirty="0" smtClean="0">
                <a:solidFill>
                  <a:srgbClr val="FFFF00"/>
                </a:solidFill>
              </a:rPr>
              <a:t> - induced anesthesia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Laparotomy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 ectopic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Pulse rate – 110 , BP of 94 systolic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Induction </a:t>
            </a:r>
            <a:r>
              <a:rPr lang="en-US" dirty="0" err="1" smtClean="0">
                <a:solidFill>
                  <a:srgbClr val="66FF99"/>
                </a:solidFill>
              </a:rPr>
              <a:t>keta</a:t>
            </a:r>
            <a:r>
              <a:rPr lang="en-US" dirty="0" smtClean="0">
                <a:solidFill>
                  <a:srgbClr val="66FF99"/>
                </a:solidFill>
              </a:rPr>
              <a:t> !!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Relaxant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Gas , O2, agent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Laparotomy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patient on lithium and </a:t>
            </a: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sertraline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Induction </a:t>
            </a: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Ketamine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??</a:t>
            </a: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Propofol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??</a:t>
            </a:r>
          </a:p>
          <a:p>
            <a:r>
              <a:rPr lang="en-US" dirty="0" err="1" smtClean="0">
                <a:solidFill>
                  <a:srgbClr val="66FF99"/>
                </a:solidFill>
              </a:rPr>
              <a:t>Thio</a:t>
            </a:r>
            <a:r>
              <a:rPr lang="en-US" dirty="0" smtClean="0">
                <a:solidFill>
                  <a:srgbClr val="66FF99"/>
                </a:solidFill>
              </a:rPr>
              <a:t> is ok  </a:t>
            </a:r>
            <a:endParaRPr lang="en-US" dirty="0">
              <a:solidFill>
                <a:srgbClr val="66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Shoulder surgery and bronchial asthma 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39407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Induction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2.5 mg per kg of </a:t>
            </a:r>
            <a:r>
              <a:rPr lang="en-US" sz="2400" b="1" u="sng" dirty="0" err="1" smtClean="0">
                <a:solidFill>
                  <a:srgbClr val="FFFF00"/>
                </a:solidFill>
              </a:rPr>
              <a:t>propofol</a:t>
            </a:r>
            <a:r>
              <a:rPr lang="en-US" sz="2400" dirty="0" smtClean="0">
                <a:solidFill>
                  <a:srgbClr val="FFFF00"/>
                </a:solidFill>
              </a:rPr>
              <a:t> per kg resulted in a significantly lower incidence of wheezing after tracheal intubation when compared  5 mg per kg of thiopental or with 1.75 mg per kg of </a:t>
            </a:r>
            <a:r>
              <a:rPr lang="en-US" sz="2400" dirty="0" err="1" smtClean="0">
                <a:solidFill>
                  <a:srgbClr val="FFFF00"/>
                </a:solidFill>
              </a:rPr>
              <a:t>methohexital</a:t>
            </a:r>
            <a:r>
              <a:rPr lang="en-US" sz="2400" dirty="0" smtClean="0">
                <a:solidFill>
                  <a:srgbClr val="FFFF00"/>
                </a:solidFill>
              </a:rPr>
              <a:t> per kg of body weight.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The incidence of wheezing was </a:t>
            </a:r>
            <a:r>
              <a:rPr lang="en-US" sz="2800" b="1" dirty="0" smtClean="0">
                <a:solidFill>
                  <a:srgbClr val="FFFF00"/>
                </a:solidFill>
              </a:rPr>
              <a:t>0%, 45%, </a:t>
            </a:r>
            <a:r>
              <a:rPr lang="en-US" sz="2800" b="1" dirty="0" err="1" smtClean="0">
                <a:solidFill>
                  <a:srgbClr val="FFFF00"/>
                </a:solidFill>
              </a:rPr>
              <a:t>propofol</a:t>
            </a:r>
            <a:r>
              <a:rPr lang="en-US" sz="2800" b="1" dirty="0" smtClean="0">
                <a:solidFill>
                  <a:srgbClr val="FFFF00"/>
                </a:solidFill>
              </a:rPr>
              <a:t>. </a:t>
            </a:r>
            <a:r>
              <a:rPr lang="en-US" sz="2800" b="1" dirty="0" err="1" smtClean="0">
                <a:solidFill>
                  <a:srgbClr val="FFFF00"/>
                </a:solidFill>
              </a:rPr>
              <a:t>Thio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But in active wheezing </a:t>
            </a:r>
            <a:r>
              <a:rPr lang="en-US" sz="2400" dirty="0" smtClean="0">
                <a:solidFill>
                  <a:srgbClr val="66FF99"/>
                </a:solidFill>
              </a:rPr>
              <a:t>– </a:t>
            </a:r>
            <a:r>
              <a:rPr lang="en-US" sz="2400" dirty="0" err="1" smtClean="0">
                <a:solidFill>
                  <a:srgbClr val="66FF99"/>
                </a:solidFill>
              </a:rPr>
              <a:t>ketamine</a:t>
            </a:r>
            <a:endParaRPr lang="en-US" sz="2400" dirty="0">
              <a:solidFill>
                <a:srgbClr val="66FF99"/>
              </a:solidFill>
            </a:endParaRPr>
          </a:p>
        </p:txBody>
      </p:sp>
      <p:sp>
        <p:nvSpPr>
          <p:cNvPr id="4" name="Curved Up Arrow 3"/>
          <p:cNvSpPr/>
          <p:nvPr/>
        </p:nvSpPr>
        <p:spPr>
          <a:xfrm>
            <a:off x="5029200" y="3638550"/>
            <a:ext cx="2206752" cy="533400"/>
          </a:xfrm>
          <a:prstGeom prst="curvedUpArrow">
            <a:avLst/>
          </a:prstGeom>
          <a:solidFill>
            <a:srgbClr val="11BF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5715000" y="2800350"/>
            <a:ext cx="2286000" cy="5029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Closed reduction </a:t>
            </a:r>
            <a:r>
              <a:rPr lang="en-US" sz="3600" dirty="0" err="1" smtClean="0">
                <a:solidFill>
                  <a:srgbClr val="FFC000"/>
                </a:solidFill>
              </a:rPr>
              <a:t>ortho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Propofol</a:t>
            </a:r>
            <a:r>
              <a:rPr lang="en-US" dirty="0" smtClean="0">
                <a:solidFill>
                  <a:srgbClr val="FFC000"/>
                </a:solidFill>
              </a:rPr>
              <a:t> – muscle tone decrease 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Others ??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Especially </a:t>
            </a:r>
            <a:r>
              <a:rPr lang="en-US" dirty="0" err="1" smtClean="0">
                <a:solidFill>
                  <a:srgbClr val="FFC000"/>
                </a:solidFill>
              </a:rPr>
              <a:t>ketamine</a:t>
            </a:r>
            <a:r>
              <a:rPr lang="en-US" dirty="0" smtClean="0">
                <a:solidFill>
                  <a:srgbClr val="FFC000"/>
                </a:solidFill>
              </a:rPr>
              <a:t> ??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Prone for airway spasm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Thio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- more sympathetic depression than parasympathetic </a:t>
            </a:r>
          </a:p>
          <a:p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Propofol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 both suppressed 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Spasm less frequent with </a:t>
            </a:r>
          </a:p>
          <a:p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propofol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DMIN\Pictures\lma ventilation\DSC02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02000" y="-12858750"/>
            <a:ext cx="2514600" cy="14859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09750"/>
            <a:ext cx="327655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715000" y="4171950"/>
            <a:ext cx="3124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LMA ventilation ??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Uncooperative child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Ketamine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can be administered by multiple routes (intravenous, intramuscular, </a:t>
            </a:r>
            <a:r>
              <a:rPr lang="en-US" sz="2800" b="1" dirty="0" smtClean="0">
                <a:solidFill>
                  <a:srgbClr val="FFFF00"/>
                </a:solidFill>
              </a:rPr>
              <a:t>nasal,  oral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rectal, epidural), thus making it a useful option for premedication in mentally challenged and uncooperative pediatric patients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Penetrating eye injury 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Induction, </a:t>
            </a:r>
            <a:r>
              <a:rPr lang="en-US" dirty="0" err="1" smtClean="0">
                <a:solidFill>
                  <a:srgbClr val="FFFF00"/>
                </a:solidFill>
              </a:rPr>
              <a:t>propofol</a:t>
            </a:r>
            <a:r>
              <a:rPr lang="en-US" dirty="0" smtClean="0">
                <a:solidFill>
                  <a:srgbClr val="FFFF00"/>
                </a:solidFill>
              </a:rPr>
              <a:t> √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Ketamine</a:t>
            </a:r>
            <a:r>
              <a:rPr lang="en-US" dirty="0" smtClean="0">
                <a:solidFill>
                  <a:srgbClr val="00B0F0"/>
                </a:solidFill>
              </a:rPr>
              <a:t> , </a:t>
            </a:r>
            <a:r>
              <a:rPr lang="en-US" dirty="0" err="1" smtClean="0">
                <a:solidFill>
                  <a:srgbClr val="00B0F0"/>
                </a:solidFill>
              </a:rPr>
              <a:t>etomidate</a:t>
            </a:r>
            <a:r>
              <a:rPr lang="en-US" dirty="0" smtClean="0">
                <a:solidFill>
                  <a:srgbClr val="00B0F0"/>
                </a:solidFill>
              </a:rPr>
              <a:t> ???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Opioid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addiction for GA 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Induction – </a:t>
            </a:r>
            <a:r>
              <a:rPr lang="en-US" dirty="0" err="1" smtClean="0">
                <a:solidFill>
                  <a:srgbClr val="FFFF00"/>
                </a:solidFill>
              </a:rPr>
              <a:t>ketamine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66FF99"/>
                </a:solidFill>
              </a:rPr>
              <a:t>NMDA antagonist </a:t>
            </a:r>
            <a:endParaRPr lang="en-US" dirty="0">
              <a:solidFill>
                <a:srgbClr val="66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and how to choose 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001713" y="1143000"/>
            <a:ext cx="7142162" cy="3714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Thiopentone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Ketamine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Propofol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Etomidate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Methohexital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Thiopentone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rapid intravenous induction of anesthesia 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treatment of increased ICP 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 to provide </a:t>
            </a:r>
            <a:r>
              <a:rPr lang="en-US" sz="2800" dirty="0" err="1" smtClean="0">
                <a:solidFill>
                  <a:schemeClr val="bg2"/>
                </a:solidFill>
              </a:rPr>
              <a:t>neuroprotection</a:t>
            </a:r>
            <a:r>
              <a:rPr lang="en-US" sz="2800" dirty="0" smtClean="0">
                <a:solidFill>
                  <a:schemeClr val="bg2"/>
                </a:solidFill>
              </a:rPr>
              <a:t> from focal cerebral ischemia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Fibroadenoma</a:t>
            </a:r>
            <a:r>
              <a:rPr lang="en-US" sz="3600" dirty="0" smtClean="0">
                <a:solidFill>
                  <a:srgbClr val="FFFF00"/>
                </a:solidFill>
              </a:rPr>
              <a:t> – LMA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Induction – 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propofol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GA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spont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or controlled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Continuous infusion in small procedures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6FF99"/>
                </a:solidFill>
              </a:rPr>
              <a:t>Propofol</a:t>
            </a:r>
            <a:r>
              <a:rPr lang="en-US" dirty="0" smtClean="0">
                <a:solidFill>
                  <a:srgbClr val="66FF99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Etomidate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Ketamine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Context sensitive half life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2233" y="1200150"/>
            <a:ext cx="3719534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962400" y="4324350"/>
            <a:ext cx="1295400" cy="20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duration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2266950"/>
            <a:ext cx="228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Blood </a:t>
            </a:r>
            <a:endParaRPr lang="en-US" sz="1100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3810000" y="1885950"/>
            <a:ext cx="914400" cy="3048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thio</a:t>
            </a:r>
            <a:endParaRPr lang="en-US" dirty="0"/>
          </a:p>
        </p:txBody>
      </p:sp>
      <p:sp>
        <p:nvSpPr>
          <p:cNvPr id="8" name="Snip Single Corner Rectangle 7"/>
          <p:cNvSpPr/>
          <p:nvPr/>
        </p:nvSpPr>
        <p:spPr>
          <a:xfrm>
            <a:off x="4343400" y="3181350"/>
            <a:ext cx="914400" cy="3048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Propof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B0F0"/>
                </a:solidFill>
              </a:rPr>
              <a:t>critical illness, in</a:t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800" dirty="0" smtClean="0">
                <a:solidFill>
                  <a:srgbClr val="00B0F0"/>
                </a:solidFill>
              </a:rPr>
              <a:t>particular in patients with septic shock,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GA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No </a:t>
            </a:r>
            <a:r>
              <a:rPr lang="en-US" dirty="0" err="1" smtClean="0">
                <a:solidFill>
                  <a:srgbClr val="00B0F0"/>
                </a:solidFill>
              </a:rPr>
              <a:t>etomidate</a:t>
            </a:r>
            <a:r>
              <a:rPr lang="en-US" dirty="0" smtClean="0">
                <a:solidFill>
                  <a:srgbClr val="00B0F0"/>
                </a:solidFill>
              </a:rPr>
              <a:t> WHY ??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incidence of adrenal insufficiency is high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FESS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Hypotensive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anaesthesia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Propofol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Pain on injection  - the problem with </a:t>
            </a:r>
            <a:r>
              <a:rPr lang="en-US" dirty="0" err="1" smtClean="0">
                <a:solidFill>
                  <a:srgbClr val="FFFF00"/>
                </a:solidFill>
              </a:rPr>
              <a:t>propofol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GA in a patient with liver disease 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Induction 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en-US" dirty="0" err="1" smtClean="0">
                <a:solidFill>
                  <a:srgbClr val="00B0F0"/>
                </a:solidFill>
              </a:rPr>
              <a:t>propofol</a:t>
            </a:r>
            <a:r>
              <a:rPr lang="en-US" dirty="0" smtClean="0">
                <a:solidFill>
                  <a:srgbClr val="00B0F0"/>
                </a:solidFill>
              </a:rPr>
              <a:t>  </a:t>
            </a:r>
            <a:r>
              <a:rPr lang="en-US" dirty="0" err="1" smtClean="0">
                <a:solidFill>
                  <a:srgbClr val="00B0F0"/>
                </a:solidFill>
              </a:rPr>
              <a:t>extrahepatic</a:t>
            </a:r>
            <a:r>
              <a:rPr lang="en-US" dirty="0" smtClean="0">
                <a:solidFill>
                  <a:srgbClr val="00B0F0"/>
                </a:solidFill>
              </a:rPr>
              <a:t> metabolism  30 % through the lungs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Relaxant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Gas , O2, agent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GA with a patient with </a:t>
            </a:r>
            <a:r>
              <a:rPr lang="en-US" dirty="0" err="1" smtClean="0">
                <a:solidFill>
                  <a:srgbClr val="00B0F0"/>
                </a:solidFill>
              </a:rPr>
              <a:t>Atopy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Etomidate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is the induction agent of choice in atopic patients</a:t>
            </a:r>
            <a:endParaRPr lang="en-US" sz="28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   comprise the safest combination of drugs for general anesthesia    E, F, V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1 in 450000 or 1 in 50000 (pro) or 1 in 20000 (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thio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)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0" y="1504950"/>
            <a:ext cx="914400" cy="2286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For scoliosis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Propofol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better preserves cortical SSEP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Better hypnosis 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Monitoring SSEP acceptable </a:t>
            </a:r>
          </a:p>
          <a:p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Plan TCI – </a:t>
            </a:r>
            <a:r>
              <a:rPr lang="en-US" dirty="0" err="1" smtClean="0">
                <a:solidFill>
                  <a:srgbClr val="FFC000"/>
                </a:solidFill>
              </a:rPr>
              <a:t>propofol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8897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Others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440055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Cost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propofol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higher 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Reuse  -  no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propofol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8DA30"/>
                </a:solidFill>
              </a:rPr>
              <a:t>Endoscopy </a:t>
            </a:r>
          </a:p>
          <a:p>
            <a:r>
              <a:rPr lang="en-US" sz="2800" dirty="0" smtClean="0">
                <a:solidFill>
                  <a:srgbClr val="08DA30"/>
                </a:solidFill>
              </a:rPr>
              <a:t>Long term – infusion </a:t>
            </a:r>
          </a:p>
          <a:p>
            <a:r>
              <a:rPr lang="en-US" sz="2800" dirty="0" err="1" smtClean="0">
                <a:solidFill>
                  <a:srgbClr val="08DA30"/>
                </a:solidFill>
              </a:rPr>
              <a:t>propofol</a:t>
            </a:r>
            <a:r>
              <a:rPr lang="en-US" sz="2800" dirty="0" smtClean="0">
                <a:solidFill>
                  <a:srgbClr val="08DA30"/>
                </a:solidFill>
              </a:rPr>
              <a:t> – ok </a:t>
            </a:r>
          </a:p>
          <a:p>
            <a:r>
              <a:rPr lang="en-US" sz="2800" dirty="0" smtClean="0">
                <a:solidFill>
                  <a:srgbClr val="08DA30"/>
                </a:solidFill>
              </a:rPr>
              <a:t>Sense of well-being noted after administration secondary to an increase in dopamine concentrations</a:t>
            </a:r>
          </a:p>
          <a:p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Some scenarios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DMIN\Pictures\family bangalore 2012\DSCN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91065"/>
            <a:ext cx="2590800" cy="3063460"/>
          </a:xfrm>
          <a:prstGeom prst="rect">
            <a:avLst/>
          </a:prstGeom>
          <a:noFill/>
        </p:spPr>
      </p:pic>
      <p:pic>
        <p:nvPicPr>
          <p:cNvPr id="16387" name="Picture 3" descr="C:\Users\ADMIN\Pictures\family bangalore 2012\DSCN0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28750"/>
            <a:ext cx="2667001" cy="3045618"/>
          </a:xfrm>
          <a:prstGeom prst="rect">
            <a:avLst/>
          </a:prstGeom>
          <a:noFill/>
        </p:spPr>
      </p:pic>
      <p:pic>
        <p:nvPicPr>
          <p:cNvPr id="16388" name="Picture 4" descr="C:\Users\ADMIN\Pictures\family bangalore 2012\DSCN0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352550"/>
            <a:ext cx="251460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Propofol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3950"/>
            <a:ext cx="8229600" cy="38862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Subhypnotic</a:t>
            </a:r>
            <a:r>
              <a:rPr lang="en-US" sz="2800" dirty="0" smtClean="0">
                <a:solidFill>
                  <a:srgbClr val="FFC000"/>
                </a:solidFill>
              </a:rPr>
              <a:t> dose can be used to treat </a:t>
            </a:r>
            <a:r>
              <a:rPr lang="en-US" sz="2800" dirty="0" err="1" smtClean="0">
                <a:solidFill>
                  <a:srgbClr val="FFC000"/>
                </a:solidFill>
              </a:rPr>
              <a:t>pruritus</a:t>
            </a:r>
            <a:r>
              <a:rPr lang="en-US" sz="2800" dirty="0" smtClean="0">
                <a:solidFill>
                  <a:srgbClr val="FFC000"/>
                </a:solidFill>
              </a:rPr>
              <a:t> induced by spinal opiates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Thiopental is stable for one week if refrigerated after reconstitution and </a:t>
            </a:r>
            <a:r>
              <a:rPr lang="en-US" sz="2800" dirty="0" err="1" smtClean="0">
                <a:solidFill>
                  <a:srgbClr val="FFC000"/>
                </a:solidFill>
              </a:rPr>
              <a:t>methohexital</a:t>
            </a:r>
            <a:r>
              <a:rPr lang="en-US" sz="2800" dirty="0" smtClean="0">
                <a:solidFill>
                  <a:srgbClr val="FFC000"/>
                </a:solidFill>
              </a:rPr>
              <a:t> is stable for </a:t>
            </a:r>
            <a:r>
              <a:rPr lang="en-US" sz="2800" smtClean="0">
                <a:solidFill>
                  <a:srgbClr val="FFC000"/>
                </a:solidFill>
              </a:rPr>
              <a:t>up to </a:t>
            </a:r>
            <a:r>
              <a:rPr lang="en-US" sz="2800" dirty="0" smtClean="0">
                <a:solidFill>
                  <a:srgbClr val="FFC000"/>
                </a:solidFill>
              </a:rPr>
              <a:t>six weeks.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But </a:t>
            </a:r>
            <a:r>
              <a:rPr lang="en-US" sz="2800" dirty="0" err="1" smtClean="0">
                <a:solidFill>
                  <a:srgbClr val="FFC000"/>
                </a:solidFill>
              </a:rPr>
              <a:t>propofol</a:t>
            </a:r>
            <a:r>
              <a:rPr lang="en-US" sz="2800" dirty="0" smtClean="0">
                <a:solidFill>
                  <a:srgbClr val="FFC000"/>
                </a:solidFill>
              </a:rPr>
              <a:t>  - ??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Thiopental ideal for cerebral protection and status </a:t>
            </a:r>
            <a:r>
              <a:rPr lang="en-US" sz="2800" dirty="0" err="1" smtClean="0">
                <a:solidFill>
                  <a:srgbClr val="FFC000"/>
                </a:solidFill>
              </a:rPr>
              <a:t>epilepticus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Pregnancy for GA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Propofol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crosses the placenta and concentrations are higher </a:t>
            </a:r>
          </a:p>
          <a:p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But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thio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even though it crosses the placenta the relative concentrations are safer for the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foetus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99"/>
                </a:solidFill>
              </a:rPr>
              <a:t>Others </a:t>
            </a:r>
            <a:endParaRPr lang="en-US" dirty="0">
              <a:solidFill>
                <a:srgbClr val="66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Garlic taste in the mouth with IV induction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End point – loss of eyelash reflex ??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Loss  of verbal contact – </a:t>
            </a:r>
            <a:r>
              <a:rPr lang="en-US" dirty="0" err="1" smtClean="0">
                <a:solidFill>
                  <a:srgbClr val="FFC000"/>
                </a:solidFill>
              </a:rPr>
              <a:t>propofol</a:t>
            </a:r>
            <a:r>
              <a:rPr lang="en-US" dirty="0" smtClean="0">
                <a:solidFill>
                  <a:srgbClr val="FFC000"/>
                </a:solidFill>
              </a:rPr>
              <a:t> ?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00112"/>
            <a:ext cx="3886200" cy="3805237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Combine two drugs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Less complications better effect 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Propofol</a:t>
            </a:r>
            <a:r>
              <a:rPr lang="en-US" dirty="0" smtClean="0">
                <a:solidFill>
                  <a:srgbClr val="00B0F0"/>
                </a:solidFill>
              </a:rPr>
              <a:t> – ketamine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Thio</a:t>
            </a:r>
            <a:r>
              <a:rPr lang="en-US" dirty="0" smtClean="0">
                <a:solidFill>
                  <a:srgbClr val="00B0F0"/>
                </a:solidFill>
              </a:rPr>
              <a:t> – ketamine 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038600" y="900112"/>
            <a:ext cx="4648200" cy="3805237"/>
          </a:xfrm>
        </p:spPr>
        <p:txBody>
          <a:bodyPr/>
          <a:lstStyle/>
          <a:p>
            <a:pPr lvl="2"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 lvl="2"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 lvl="2">
              <a:buNone/>
            </a:pPr>
            <a:r>
              <a:rPr lang="en-US" sz="3200" dirty="0" err="1" smtClean="0">
                <a:solidFill>
                  <a:srgbClr val="FFFF00"/>
                </a:solidFill>
              </a:rPr>
              <a:t>Subanaesthetic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doses of ketamine</a:t>
            </a:r>
          </a:p>
          <a:p>
            <a:pPr lvl="2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66FF99"/>
                </a:solidFill>
              </a:rPr>
              <a:t>1 + 1 = 2 is never correct in medicine </a:t>
            </a:r>
            <a:endParaRPr lang="en-US" sz="3600" dirty="0">
              <a:solidFill>
                <a:srgbClr val="66FF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These are general implications and considerations </a:t>
            </a:r>
          </a:p>
          <a:p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anaesthesiologist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should decide on each and every case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Thank you all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ADMIN\Pictures\brinda visit\tnj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4374" y="1200150"/>
            <a:ext cx="5075252" cy="339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Routine thyroid case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Induction (</a:t>
            </a:r>
            <a:r>
              <a:rPr lang="en-US" b="1" dirty="0" err="1" smtClean="0">
                <a:solidFill>
                  <a:srgbClr val="66FF99"/>
                </a:solidFill>
              </a:rPr>
              <a:t>thio</a:t>
            </a:r>
            <a:r>
              <a:rPr lang="en-US" b="1" dirty="0" smtClean="0">
                <a:solidFill>
                  <a:srgbClr val="66FF99"/>
                </a:solidFill>
              </a:rPr>
              <a:t> or </a:t>
            </a:r>
            <a:r>
              <a:rPr lang="en-US" b="1" dirty="0" err="1" smtClean="0">
                <a:solidFill>
                  <a:srgbClr val="66FF99"/>
                </a:solidFill>
              </a:rPr>
              <a:t>propofol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Thiopentone</a:t>
            </a:r>
            <a:r>
              <a:rPr lang="en-US" dirty="0" smtClean="0">
                <a:solidFill>
                  <a:srgbClr val="FFFF00"/>
                </a:solidFill>
              </a:rPr>
              <a:t>   causes conversion of T3 to reverse T3, and that this can intensify the sick </a:t>
            </a:r>
            <a:r>
              <a:rPr lang="en-US" dirty="0" err="1" smtClean="0">
                <a:solidFill>
                  <a:srgbClr val="FFFF00"/>
                </a:solidFill>
              </a:rPr>
              <a:t>euthyroid</a:t>
            </a:r>
            <a:r>
              <a:rPr lang="en-US" dirty="0" smtClean="0">
                <a:solidFill>
                  <a:srgbClr val="FFFF00"/>
                </a:solidFill>
              </a:rPr>
              <a:t> Syndrome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Clinical significance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Anaesthesia</a:t>
            </a:r>
            <a:r>
              <a:rPr lang="en-US" dirty="0" smtClean="0">
                <a:solidFill>
                  <a:srgbClr val="FFFF00"/>
                </a:solidFill>
              </a:rPr>
              <a:t> for ECT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1. atropine 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2. induction agent 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3.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Suxa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Mask ventilate and give it to them 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With or without tourniquet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267200" y="1504950"/>
            <a:ext cx="4191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Methohexital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Laparotomy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porphyria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Induction   </a:t>
            </a:r>
            <a:r>
              <a:rPr lang="en-US" dirty="0" err="1" smtClean="0">
                <a:solidFill>
                  <a:srgbClr val="FFFF00"/>
                </a:solidFill>
              </a:rPr>
              <a:t>thio</a:t>
            </a:r>
            <a:r>
              <a:rPr lang="en-US" dirty="0" smtClean="0">
                <a:solidFill>
                  <a:srgbClr val="FFFF00"/>
                </a:solidFill>
              </a:rPr>
              <a:t> ??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Relaxant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Gas , O2, agent </a:t>
            </a:r>
          </a:p>
          <a:p>
            <a:r>
              <a:rPr lang="en-US" dirty="0" err="1" smtClean="0">
                <a:solidFill>
                  <a:srgbClr val="66FF99"/>
                </a:solidFill>
              </a:rPr>
              <a:t>Propofol</a:t>
            </a:r>
            <a:r>
              <a:rPr lang="en-US" dirty="0" smtClean="0">
                <a:solidFill>
                  <a:srgbClr val="66FF99"/>
                </a:solidFill>
              </a:rPr>
              <a:t> is safe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Perianal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abscess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Intense analgesia needed 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err="1" smtClean="0">
                <a:solidFill>
                  <a:srgbClr val="66FF99"/>
                </a:solidFill>
              </a:rPr>
              <a:t>Ketamine</a:t>
            </a:r>
            <a:r>
              <a:rPr lang="en-US" dirty="0" smtClean="0">
                <a:solidFill>
                  <a:srgbClr val="66FF99"/>
                </a:solidFill>
              </a:rPr>
              <a:t> with anti </a:t>
            </a:r>
            <a:r>
              <a:rPr lang="en-US" dirty="0" err="1" smtClean="0">
                <a:solidFill>
                  <a:srgbClr val="66FF99"/>
                </a:solidFill>
              </a:rPr>
              <a:t>sialogogues</a:t>
            </a:r>
            <a:r>
              <a:rPr lang="en-US" dirty="0" smtClean="0">
                <a:solidFill>
                  <a:srgbClr val="66FF99"/>
                </a:solidFill>
              </a:rPr>
              <a:t> and diazepam</a:t>
            </a:r>
          </a:p>
          <a:p>
            <a:endParaRPr lang="en-US" dirty="0" smtClean="0">
              <a:solidFill>
                <a:srgbClr val="66FF99"/>
              </a:solidFill>
            </a:endParaRPr>
          </a:p>
          <a:p>
            <a:r>
              <a:rPr lang="en-US" dirty="0" smtClean="0">
                <a:solidFill>
                  <a:srgbClr val="66FF99"/>
                </a:solidFill>
              </a:rPr>
              <a:t>But visceral pain – add </a:t>
            </a:r>
            <a:r>
              <a:rPr lang="en-US" dirty="0" err="1" smtClean="0">
                <a:solidFill>
                  <a:srgbClr val="66FF99"/>
                </a:solidFill>
              </a:rPr>
              <a:t>opioid</a:t>
            </a:r>
            <a:r>
              <a:rPr lang="en-US" dirty="0" smtClean="0">
                <a:solidFill>
                  <a:srgbClr val="66FF99"/>
                </a:solidFill>
              </a:rPr>
              <a:t>  </a:t>
            </a:r>
            <a:endParaRPr lang="en-US" dirty="0">
              <a:solidFill>
                <a:srgbClr val="66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IHD for GA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Induction </a:t>
            </a:r>
          </a:p>
          <a:p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Propofol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no (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vasodilation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more )</a:t>
            </a:r>
          </a:p>
          <a:p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Etomidate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-- vomiting,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myoclonus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and steroid suppression 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0" y="1123950"/>
            <a:ext cx="3048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Etomidate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Unmarried MTP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TIVA       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Anti emesis with clear headed recovery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1200150"/>
            <a:ext cx="2362200" cy="762000"/>
          </a:xfrm>
          <a:prstGeom prst="ellipse">
            <a:avLst/>
          </a:prstGeom>
          <a:solidFill>
            <a:srgbClr val="FFFF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propofol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6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163</Template>
  <TotalTime>329</TotalTime>
  <Words>722</Words>
  <Application>Microsoft Office PowerPoint</Application>
  <PresentationFormat>On-screen Show (16:9)</PresentationFormat>
  <Paragraphs>176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163</vt:lpstr>
      <vt:lpstr>Choosing an IV agent </vt:lpstr>
      <vt:lpstr>What and how to choose </vt:lpstr>
      <vt:lpstr>Some scenarios </vt:lpstr>
      <vt:lpstr>Routine thyroid case </vt:lpstr>
      <vt:lpstr>Anaesthesia for ECT </vt:lpstr>
      <vt:lpstr>Laparotomy – porphyria </vt:lpstr>
      <vt:lpstr>Perianal abscess </vt:lpstr>
      <vt:lpstr>IHD for GA </vt:lpstr>
      <vt:lpstr>Unmarried MTP</vt:lpstr>
      <vt:lpstr>Child with Squint </vt:lpstr>
      <vt:lpstr>Patients with pancreatitis </vt:lpstr>
      <vt:lpstr>Laparotomy – ectopic </vt:lpstr>
      <vt:lpstr>Laparotomy  patient on lithium and sertraline </vt:lpstr>
      <vt:lpstr>Shoulder surgery and bronchial asthma </vt:lpstr>
      <vt:lpstr>Closed reduction ortho </vt:lpstr>
      <vt:lpstr>Prone for airway spasm </vt:lpstr>
      <vt:lpstr>Uncooperative child </vt:lpstr>
      <vt:lpstr>Penetrating eye injury </vt:lpstr>
      <vt:lpstr>Opioid addiction for GA </vt:lpstr>
      <vt:lpstr>Thiopentone </vt:lpstr>
      <vt:lpstr>Fibroadenoma – LMA </vt:lpstr>
      <vt:lpstr>Continuous infusion in small procedures</vt:lpstr>
      <vt:lpstr>Slide 23</vt:lpstr>
      <vt:lpstr>critical illness, in particular in patients with septic shock,</vt:lpstr>
      <vt:lpstr>FESS </vt:lpstr>
      <vt:lpstr>GA in a patient with liver disease </vt:lpstr>
      <vt:lpstr>GA with a patient with Atopy </vt:lpstr>
      <vt:lpstr>For scoliosis </vt:lpstr>
      <vt:lpstr>Others </vt:lpstr>
      <vt:lpstr>Propofol </vt:lpstr>
      <vt:lpstr>Pregnancy for GA </vt:lpstr>
      <vt:lpstr>Others </vt:lpstr>
      <vt:lpstr>Slide 33</vt:lpstr>
      <vt:lpstr>1 + 1 = 2 is never correct in medicine </vt:lpstr>
      <vt:lpstr>Thank you all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69</cp:revision>
  <dcterms:created xsi:type="dcterms:W3CDTF">2012-06-18T09:28:04Z</dcterms:created>
  <dcterms:modified xsi:type="dcterms:W3CDTF">2018-01-03T18:22:52Z</dcterms:modified>
</cp:coreProperties>
</file>