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5" r:id="rId4"/>
    <p:sldId id="293" r:id="rId5"/>
    <p:sldId id="257" r:id="rId6"/>
    <p:sldId id="266" r:id="rId7"/>
    <p:sldId id="258" r:id="rId8"/>
    <p:sldId id="267" r:id="rId9"/>
    <p:sldId id="268" r:id="rId10"/>
    <p:sldId id="260" r:id="rId11"/>
    <p:sldId id="269" r:id="rId12"/>
    <p:sldId id="270" r:id="rId13"/>
    <p:sldId id="282" r:id="rId14"/>
    <p:sldId id="281" r:id="rId15"/>
    <p:sldId id="283" r:id="rId16"/>
    <p:sldId id="261" r:id="rId17"/>
    <p:sldId id="262" r:id="rId18"/>
    <p:sldId id="285" r:id="rId19"/>
    <p:sldId id="263" r:id="rId20"/>
    <p:sldId id="284" r:id="rId21"/>
    <p:sldId id="280" r:id="rId22"/>
    <p:sldId id="276" r:id="rId23"/>
    <p:sldId id="277" r:id="rId24"/>
    <p:sldId id="278" r:id="rId25"/>
    <p:sldId id="286" r:id="rId26"/>
    <p:sldId id="289" r:id="rId27"/>
    <p:sldId id="274" r:id="rId28"/>
    <p:sldId id="272" r:id="rId29"/>
    <p:sldId id="273" r:id="rId30"/>
    <p:sldId id="279" r:id="rId31"/>
    <p:sldId id="287" r:id="rId32"/>
    <p:sldId id="290" r:id="rId33"/>
    <p:sldId id="291" r:id="rId34"/>
    <p:sldId id="292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1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8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0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8421-00EC-4A73-A05D-012A3E142CF8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7099-90E8-4402-98FF-0A1F21B03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feinthefastlane.com/ecg-library/basics/qt_interval/" TargetMode="External"/><Relationship Id="rId2" Type="http://schemas.openxmlformats.org/officeDocument/2006/relationships/hyperlink" Target="http://lifeinthefastlane.com/ecg-library/basics/t-wav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Digoxin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Dr. S. </a:t>
            </a:r>
            <a:r>
              <a:rPr lang="en-US" b="1" dirty="0" err="1" smtClean="0">
                <a:solidFill>
                  <a:schemeClr val="tx1"/>
                </a:solidFill>
              </a:rPr>
              <a:t>Parthasarathy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MD., DA., DNB, MD (</a:t>
            </a:r>
            <a:r>
              <a:rPr lang="en-US" b="1" dirty="0" err="1" smtClean="0">
                <a:solidFill>
                  <a:schemeClr val="tx1"/>
                </a:solidFill>
              </a:rPr>
              <a:t>Acu</a:t>
            </a:r>
            <a:r>
              <a:rPr lang="en-US" b="1" dirty="0" smtClean="0">
                <a:solidFill>
                  <a:schemeClr val="tx1"/>
                </a:solidFill>
              </a:rPr>
              <a:t>), Dip. </a:t>
            </a:r>
            <a:r>
              <a:rPr lang="en-US" b="1" dirty="0" err="1" smtClean="0">
                <a:solidFill>
                  <a:schemeClr val="tx1"/>
                </a:solidFill>
              </a:rPr>
              <a:t>Diab</a:t>
            </a:r>
            <a:r>
              <a:rPr lang="en-US" b="1" dirty="0" smtClean="0">
                <a:solidFill>
                  <a:schemeClr val="tx1"/>
                </a:solidFill>
              </a:rPr>
              <a:t>. DCA, Dip. Software statistics-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PhD ( physiology), IDRA </a:t>
            </a:r>
            <a:endParaRPr lang="fr-FR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The autonomic nervous system effects of cardiac glycosides include </a:t>
            </a:r>
            <a:r>
              <a:rPr lang="en-US" sz="2800" b="1" dirty="0" smtClean="0"/>
              <a:t>increased parasympathetic nervous system activity </a:t>
            </a:r>
            <a:r>
              <a:rPr lang="en-US" sz="2800" dirty="0" smtClean="0"/>
              <a:t>due to sensitization of arterial baroreceptors (carotid sinus) and activation of vagal nuclei and the </a:t>
            </a:r>
            <a:r>
              <a:rPr lang="en-US" sz="2800" dirty="0" err="1" smtClean="0"/>
              <a:t>nodose</a:t>
            </a:r>
            <a:r>
              <a:rPr lang="en-US" sz="2800" dirty="0" smtClean="0"/>
              <a:t> ganglion in the central nervous system (CNS),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08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Purkinje </a:t>
            </a:r>
            <a:r>
              <a:rPr lang="en-US" dirty="0" err="1"/>
              <a:t>fibres</a:t>
            </a:r>
            <a:r>
              <a:rPr lang="en-US" dirty="0"/>
              <a:t> and the other </a:t>
            </a:r>
            <a:r>
              <a:rPr lang="en-US" dirty="0" err="1"/>
              <a:t>specialised</a:t>
            </a:r>
            <a:r>
              <a:rPr lang="en-US" dirty="0"/>
              <a:t> automatic and conducting tissues in atria and ventricle are more sensitive to cardiac glycosides.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resting membrane potential (RMP) of all these tissues is progressively reversed, i.e. </a:t>
            </a:r>
            <a:endParaRPr lang="en-US" dirty="0" smtClean="0"/>
          </a:p>
          <a:p>
            <a:r>
              <a:rPr lang="en-US" dirty="0" smtClean="0"/>
              <a:t>More towards automaticity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</a:t>
            </a:r>
            <a:r>
              <a:rPr lang="en-US" dirty="0"/>
              <a:t>therapeutic concentration, digoxin reduces the automaticity, increases the diastolic resting membrane potential, prolongs the effective refractory period and decreases the conduction velocity or time, predominantly of </a:t>
            </a:r>
            <a:r>
              <a:rPr lang="en-US" b="1" u="sng" dirty="0" smtClean="0"/>
              <a:t>AV </a:t>
            </a:r>
            <a:r>
              <a:rPr lang="en-US" b="1" u="sng" dirty="0"/>
              <a:t>nodal tissues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All these may be  due to the increased vagal tone and decreased sympathetic nervous system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don’t want much ??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91" y="1600200"/>
            <a:ext cx="68528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200400" y="2895600"/>
            <a:ext cx="38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24400" y="3065318"/>
            <a:ext cx="38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1900" y="3332018"/>
            <a:ext cx="38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4343400"/>
            <a:ext cx="381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</a:t>
            </a:r>
            <a:r>
              <a:rPr lang="en-US" b="1" dirty="0" smtClean="0"/>
              <a:t>IST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action on SA node </a:t>
            </a:r>
          </a:p>
          <a:p>
            <a:endParaRPr lang="en-US" dirty="0" smtClean="0"/>
          </a:p>
          <a:p>
            <a:r>
              <a:rPr lang="en-US" b="1" dirty="0" smtClean="0"/>
              <a:t>Blocks AV node </a:t>
            </a:r>
          </a:p>
          <a:p>
            <a:endParaRPr lang="en-US" dirty="0"/>
          </a:p>
          <a:p>
            <a:r>
              <a:rPr lang="en-US" dirty="0" smtClean="0"/>
              <a:t>Irritates atria ( also tracts)</a:t>
            </a:r>
          </a:p>
          <a:p>
            <a:r>
              <a:rPr lang="en-US" dirty="0" smtClean="0"/>
              <a:t>Irritates ventricles </a:t>
            </a:r>
            <a:r>
              <a:rPr lang="en-US" dirty="0"/>
              <a:t>( also tracts)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Wpw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conduction through aberrant pathways are not slowed but that of AV node slowed. </a:t>
            </a:r>
          </a:p>
          <a:p>
            <a:endParaRPr lang="en-US" dirty="0"/>
          </a:p>
          <a:p>
            <a:r>
              <a:rPr lang="en-US" dirty="0" smtClean="0"/>
              <a:t>So dangerous arrhythmias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equilibrium, the concentration of cardiac glycosides in the heart is 15 to 30 times greater than those in the plasma.</a:t>
            </a:r>
          </a:p>
          <a:p>
            <a:r>
              <a:rPr lang="en-US" dirty="0" err="1" smtClean="0"/>
              <a:t>Aglycon</a:t>
            </a:r>
            <a:r>
              <a:rPr lang="en-US" dirty="0" smtClean="0"/>
              <a:t> portion </a:t>
            </a:r>
          </a:p>
          <a:p>
            <a:r>
              <a:rPr lang="en-US" dirty="0" smtClean="0"/>
              <a:t>   attachment to cardiac muscle </a:t>
            </a:r>
            <a:endParaRPr lang="en-US" dirty="0"/>
          </a:p>
          <a:p>
            <a:r>
              <a:rPr lang="en-US" dirty="0" err="1" smtClean="0"/>
              <a:t>Glycon</a:t>
            </a:r>
            <a:r>
              <a:rPr lang="en-US" dirty="0" smtClean="0"/>
              <a:t> portion </a:t>
            </a:r>
          </a:p>
          <a:p>
            <a:pPr lvl="1"/>
            <a:r>
              <a:rPr lang="en-US" dirty="0" smtClean="0"/>
              <a:t>Inotropic 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33499" y="342899"/>
            <a:ext cx="632460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6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Digitalisation</a:t>
            </a:r>
            <a:r>
              <a:rPr lang="en-US" dirty="0" smtClean="0"/>
              <a:t>- what is it ??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Oral slow </a:t>
            </a:r>
            <a:r>
              <a:rPr lang="en-US" b="1" dirty="0" err="1" smtClean="0">
                <a:solidFill>
                  <a:srgbClr val="FF0000"/>
                </a:solidFill>
              </a:rPr>
              <a:t>digitalisation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0.25 mg oral once a day – after a week can increase to 0.375 mg / day </a:t>
            </a:r>
            <a:r>
              <a:rPr lang="en-US" dirty="0"/>
              <a:t>-( week)</a:t>
            </a:r>
          </a:p>
          <a:p>
            <a:r>
              <a:rPr lang="en-US" dirty="0" smtClean="0"/>
              <a:t> ? Stopping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Oral rapid </a:t>
            </a:r>
            <a:r>
              <a:rPr lang="en-US" b="1" dirty="0" err="1">
                <a:solidFill>
                  <a:srgbClr val="FF0000"/>
                </a:solidFill>
              </a:rPr>
              <a:t>digitalisation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0.5 </a:t>
            </a:r>
            <a:r>
              <a:rPr lang="en-US" dirty="0"/>
              <a:t>to 1 mg start, followed by 0.25 mg  every 6 hours interval, with careful  monitoring of </a:t>
            </a:r>
            <a:r>
              <a:rPr lang="en-US" dirty="0" smtClean="0"/>
              <a:t>toxicity (24 – 36 hours)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IV rapid </a:t>
            </a:r>
            <a:r>
              <a:rPr lang="en-US" b="1" dirty="0" err="1" smtClean="0">
                <a:solidFill>
                  <a:srgbClr val="FF0000"/>
                </a:solidFill>
              </a:rPr>
              <a:t>digitalisation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0.25 </a:t>
            </a:r>
            <a:r>
              <a:rPr lang="en-US" dirty="0"/>
              <a:t>mg IV stat, followed by 0.1 mg IV </a:t>
            </a:r>
            <a:r>
              <a:rPr lang="en-US" dirty="0" smtClean="0"/>
              <a:t>slowly</a:t>
            </a:r>
          </a:p>
          <a:p>
            <a:r>
              <a:rPr lang="en-US" dirty="0" smtClean="0"/>
              <a:t>( </a:t>
            </a:r>
            <a:r>
              <a:rPr lang="en-US" dirty="0"/>
              <a:t>2- 6 hours 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 you see movie for three hours but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Even after stopping the drug it remains in the heart for fifteen to twenty days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arthasarathy\Pictures\actress 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2428992" cy="32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Started using in 1700s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Digitalis </a:t>
            </a:r>
            <a:r>
              <a:rPr lang="en-US" dirty="0" err="1" smtClean="0"/>
              <a:t>purpurea</a:t>
            </a:r>
            <a:r>
              <a:rPr lang="en-US" dirty="0" smtClean="0"/>
              <a:t> </a:t>
            </a:r>
          </a:p>
          <a:p>
            <a:r>
              <a:rPr lang="en-US" dirty="0" smtClean="0"/>
              <a:t>Plant – so many </a:t>
            </a:r>
          </a:p>
          <a:p>
            <a:endParaRPr lang="en-US" dirty="0"/>
          </a:p>
          <a:p>
            <a:r>
              <a:rPr lang="en-US" dirty="0" smtClean="0"/>
              <a:t>Alkaloids </a:t>
            </a:r>
          </a:p>
          <a:p>
            <a:endParaRPr lang="en-US" dirty="0"/>
          </a:p>
          <a:p>
            <a:r>
              <a:rPr lang="en-US" dirty="0" smtClean="0"/>
              <a:t>Digoxin </a:t>
            </a:r>
          </a:p>
          <a:p>
            <a:r>
              <a:rPr lang="en-US" dirty="0" err="1" smtClean="0"/>
              <a:t>Digitoxin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Oubain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752600"/>
            <a:ext cx="25336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4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2743200" y="2209800"/>
            <a:ext cx="3733800" cy="2971800"/>
          </a:xfrm>
          <a:prstGeom prst="plaqu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No IM injection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46007" cy="418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>
            <a:off x="4953000" y="16693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dirty="0"/>
              <a:t>levels</a:t>
            </a:r>
            <a:r>
              <a:rPr lang="en-US" dirty="0"/>
              <a:t> of </a:t>
            </a:r>
            <a:r>
              <a:rPr lang="en-US" b="1" dirty="0"/>
              <a:t>digoxin</a:t>
            </a:r>
            <a:r>
              <a:rPr lang="en-US" dirty="0"/>
              <a:t> in the blood</a:t>
            </a:r>
            <a:r>
              <a:rPr lang="en-US" dirty="0" smtClean="0"/>
              <a:t>, for CCF  </a:t>
            </a:r>
            <a:r>
              <a:rPr lang="en-US" dirty="0"/>
              <a:t>known as the therapeutic range, may be between 0.5 and 0.8 </a:t>
            </a:r>
            <a:r>
              <a:rPr lang="en-US" dirty="0" err="1"/>
              <a:t>ng</a:t>
            </a:r>
            <a:r>
              <a:rPr lang="en-US" dirty="0"/>
              <a:t>/</a:t>
            </a:r>
            <a:r>
              <a:rPr lang="en-US" dirty="0" err="1"/>
              <a:t>mL.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someone is taking </a:t>
            </a:r>
            <a:r>
              <a:rPr lang="en-US" b="1" dirty="0"/>
              <a:t>digoxin</a:t>
            </a:r>
            <a:r>
              <a:rPr lang="en-US" dirty="0"/>
              <a:t> </a:t>
            </a:r>
            <a:r>
              <a:rPr lang="en-US" dirty="0" smtClean="0"/>
              <a:t>for AF -- should </a:t>
            </a:r>
            <a:r>
              <a:rPr lang="en-US" dirty="0"/>
              <a:t>have a blood </a:t>
            </a:r>
            <a:r>
              <a:rPr lang="en-US" b="1" dirty="0"/>
              <a:t>level</a:t>
            </a:r>
            <a:r>
              <a:rPr lang="en-US" dirty="0"/>
              <a:t> between </a:t>
            </a:r>
            <a:r>
              <a:rPr lang="en-US" dirty="0" smtClean="0"/>
              <a:t>1 to 1.5</a:t>
            </a:r>
          </a:p>
          <a:p>
            <a:endParaRPr lang="en-US" dirty="0"/>
          </a:p>
          <a:p>
            <a:r>
              <a:rPr lang="en-US" dirty="0" smtClean="0"/>
              <a:t>Above 2.5 </a:t>
            </a:r>
            <a:r>
              <a:rPr lang="en-US" dirty="0" err="1" smtClean="0"/>
              <a:t>ng</a:t>
            </a:r>
            <a:r>
              <a:rPr lang="en-US" dirty="0" smtClean="0"/>
              <a:t>/ ml – cautious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Downsloping</a:t>
            </a:r>
            <a:r>
              <a:rPr lang="en-US" sz="2400" dirty="0" smtClean="0"/>
              <a:t> </a:t>
            </a:r>
            <a:r>
              <a:rPr lang="en-US" sz="2400" dirty="0"/>
              <a:t>ST depression with a characteristic “sagging” appearance </a:t>
            </a:r>
            <a:r>
              <a:rPr lang="en-US" sz="2400" dirty="0" smtClean="0"/>
              <a:t>Flattened</a:t>
            </a:r>
            <a:r>
              <a:rPr lang="en-US" sz="2400" dirty="0"/>
              <a:t>, inverted, or biphasic </a:t>
            </a:r>
            <a:r>
              <a:rPr lang="en-US" sz="2400" dirty="0">
                <a:hlinkClick r:id="rId2"/>
              </a:rPr>
              <a:t>T waves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Shortened </a:t>
            </a:r>
            <a:r>
              <a:rPr lang="en-US" sz="2400" dirty="0">
                <a:hlinkClick r:id="rId3"/>
              </a:rPr>
              <a:t>QT </a:t>
            </a:r>
            <a:r>
              <a:rPr lang="en-US" sz="2400" dirty="0" smtClean="0">
                <a:hlinkClick r:id="rId3"/>
              </a:rPr>
              <a:t>interval</a:t>
            </a:r>
            <a:r>
              <a:rPr lang="en-US" sz="2400" dirty="0" smtClean="0"/>
              <a:t>. prolonged PR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01056"/>
            <a:ext cx="7620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inus 2"/>
          <p:cNvSpPr/>
          <p:nvPr/>
        </p:nvSpPr>
        <p:spPr>
          <a:xfrm>
            <a:off x="2057400" y="4724400"/>
            <a:ext cx="304800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1447800" y="2971800"/>
            <a:ext cx="609600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514600" y="4613564"/>
            <a:ext cx="484632" cy="97840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914400" y="2362200"/>
            <a:ext cx="484632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tick sign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4876800" cy="374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Sympathetic activation  - beta blockers </a:t>
            </a:r>
          </a:p>
          <a:p>
            <a:r>
              <a:rPr lang="en-US" dirty="0" smtClean="0"/>
              <a:t>Rennin </a:t>
            </a:r>
            <a:r>
              <a:rPr lang="en-US" dirty="0" err="1" smtClean="0"/>
              <a:t>angio</a:t>
            </a:r>
            <a:r>
              <a:rPr lang="en-US" dirty="0" smtClean="0"/>
              <a:t> </a:t>
            </a:r>
            <a:r>
              <a:rPr lang="en-US" dirty="0"/>
              <a:t>activation </a:t>
            </a:r>
            <a:r>
              <a:rPr lang="en-US" dirty="0" smtClean="0"/>
              <a:t>– ACE inhibitors </a:t>
            </a:r>
            <a:endParaRPr lang="en-US" dirty="0"/>
          </a:p>
          <a:p>
            <a:r>
              <a:rPr lang="en-US" dirty="0" smtClean="0"/>
              <a:t>Aldosterone activation  - aldosterone , diuretics </a:t>
            </a:r>
          </a:p>
          <a:p>
            <a:r>
              <a:rPr lang="en-US" dirty="0" smtClean="0"/>
              <a:t>When we cant get control – digoxin </a:t>
            </a:r>
          </a:p>
          <a:p>
            <a:r>
              <a:rPr lang="en-US" dirty="0"/>
              <a:t>Do we have oral inotrope for long term use ?? </a:t>
            </a:r>
            <a:endParaRPr lang="en-US" dirty="0" smtClean="0"/>
          </a:p>
          <a:p>
            <a:r>
              <a:rPr lang="en-US" dirty="0" smtClean="0"/>
              <a:t>2- 3 months use – then withdraw ??</a:t>
            </a:r>
          </a:p>
          <a:p>
            <a:r>
              <a:rPr lang="en-US" dirty="0" smtClean="0"/>
              <a:t>The other indication is – CCF with AF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Controversial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Mortality remained the same </a:t>
            </a:r>
          </a:p>
          <a:p>
            <a:endParaRPr lang="en-US" dirty="0"/>
          </a:p>
          <a:p>
            <a:r>
              <a:rPr lang="en-US" dirty="0" smtClean="0"/>
              <a:t>Becomes less ?? </a:t>
            </a:r>
          </a:p>
          <a:p>
            <a:endParaRPr lang="en-US" dirty="0"/>
          </a:p>
          <a:p>
            <a:r>
              <a:rPr lang="en-US" dirty="0" smtClean="0"/>
              <a:t>Possible </a:t>
            </a:r>
            <a:r>
              <a:rPr lang="en-US" dirty="0" err="1" smtClean="0"/>
              <a:t>digitoxicity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381500" cy="322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ultidocument 3"/>
          <p:cNvSpPr/>
          <p:nvPr/>
        </p:nvSpPr>
        <p:spPr>
          <a:xfrm>
            <a:off x="1600200" y="1905000"/>
            <a:ext cx="5943600" cy="38862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Digoxin toxicity 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Extracardiac</a:t>
            </a:r>
            <a:r>
              <a:rPr lang="en-US" dirty="0"/>
              <a:t> effect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anorexia, nausea, vomiting, </a:t>
            </a:r>
            <a:endParaRPr lang="en-US" dirty="0" smtClean="0"/>
          </a:p>
          <a:p>
            <a:r>
              <a:rPr lang="en-US" dirty="0" smtClean="0"/>
              <a:t>fatigue</a:t>
            </a:r>
            <a:r>
              <a:rPr lang="en-US" dirty="0"/>
              <a:t>, malaise, </a:t>
            </a:r>
            <a:endParaRPr lang="en-US" dirty="0" smtClean="0"/>
          </a:p>
          <a:p>
            <a:r>
              <a:rPr lang="en-US" dirty="0" smtClean="0"/>
              <a:t>mental </a:t>
            </a:r>
            <a:r>
              <a:rPr lang="en-US" dirty="0"/>
              <a:t>confusions, restlessness, </a:t>
            </a:r>
            <a:endParaRPr lang="en-US" dirty="0" smtClean="0"/>
          </a:p>
          <a:p>
            <a:r>
              <a:rPr lang="en-US" dirty="0" smtClean="0"/>
              <a:t>disorientation</a:t>
            </a:r>
            <a:r>
              <a:rPr lang="en-US" dirty="0"/>
              <a:t>, psychosis, visual disturbance</a:t>
            </a:r>
          </a:p>
        </p:txBody>
      </p:sp>
    </p:spTree>
    <p:extLst>
      <p:ext uri="{BB962C8B-B14F-4D97-AF65-F5344CB8AC3E}">
        <p14:creationId xmlns:p14="http://schemas.microsoft.com/office/powerpoint/2010/main" val="27241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rhythm disturbances </a:t>
            </a:r>
          </a:p>
          <a:p>
            <a:endParaRPr lang="en-US" dirty="0"/>
          </a:p>
          <a:p>
            <a:r>
              <a:rPr lang="en-US" dirty="0" err="1"/>
              <a:t>pulsus</a:t>
            </a:r>
            <a:r>
              <a:rPr lang="en-US" dirty="0"/>
              <a:t>  </a:t>
            </a:r>
            <a:r>
              <a:rPr lang="en-US" dirty="0" err="1"/>
              <a:t>bigeminus</a:t>
            </a:r>
            <a:r>
              <a:rPr lang="en-US" dirty="0"/>
              <a:t>, ventricular </a:t>
            </a:r>
            <a:r>
              <a:rPr lang="en-US" dirty="0" err="1"/>
              <a:t>extrasystole</a:t>
            </a:r>
            <a:r>
              <a:rPr lang="en-US" dirty="0"/>
              <a:t>, ventricular fibrillation, ventricular tachycardia, AV </a:t>
            </a:r>
            <a:r>
              <a:rPr lang="en-US" dirty="0" err="1"/>
              <a:t>junctional</a:t>
            </a:r>
            <a:r>
              <a:rPr lang="en-US" dirty="0"/>
              <a:t> ectopic, partial to complete AV block, severe </a:t>
            </a:r>
            <a:r>
              <a:rPr lang="en-US" dirty="0" err="1"/>
              <a:t>bradycardia</a:t>
            </a:r>
            <a:r>
              <a:rPr lang="en-US" dirty="0" smtClean="0"/>
              <a:t>,</a:t>
            </a:r>
          </a:p>
          <a:p>
            <a:r>
              <a:rPr lang="en-US" dirty="0" smtClean="0"/>
              <a:t>Even atrial fibrillation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52" y="1676400"/>
            <a:ext cx="526004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2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VPC, atrial tachycardia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0213"/>
            <a:ext cx="5619750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56197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528"/>
            <a:ext cx="9501188" cy="484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6003271"/>
            <a:ext cx="7924800" cy="778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Classical PAT with block</a:t>
            </a:r>
          </a:p>
          <a:p>
            <a:pPr algn="ctr"/>
            <a:r>
              <a:rPr lang="en-US" dirty="0" smtClean="0"/>
              <a:t>Net pictures for closed educational  purpose only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/>
              <a:t> Sinus arrest, second or third degree AV block are usually treated by atropine IV </a:t>
            </a:r>
            <a:r>
              <a:rPr lang="en-US" dirty="0" smtClean="0"/>
              <a:t>injection</a:t>
            </a:r>
          </a:p>
          <a:p>
            <a:r>
              <a:rPr lang="en-US" dirty="0"/>
              <a:t>temporary ventricular </a:t>
            </a:r>
            <a:r>
              <a:rPr lang="en-US" dirty="0" smtClean="0"/>
              <a:t>pacing</a:t>
            </a:r>
          </a:p>
          <a:p>
            <a:endParaRPr lang="en-US" dirty="0"/>
          </a:p>
          <a:p>
            <a:r>
              <a:rPr lang="en-US" dirty="0"/>
              <a:t>Extracellular K+ promotes the </a:t>
            </a:r>
            <a:r>
              <a:rPr lang="en-US" dirty="0" err="1"/>
              <a:t>dephosphorylation</a:t>
            </a:r>
            <a:r>
              <a:rPr lang="en-US" dirty="0"/>
              <a:t> of Na+ </a:t>
            </a:r>
            <a:r>
              <a:rPr lang="en-US" dirty="0" err="1"/>
              <a:t>K+ATPase</a:t>
            </a:r>
            <a:r>
              <a:rPr lang="en-US" dirty="0"/>
              <a:t> </a:t>
            </a:r>
            <a:r>
              <a:rPr lang="en-US" dirty="0" smtClean="0"/>
              <a:t>enzyme</a:t>
            </a:r>
          </a:p>
          <a:p>
            <a:endParaRPr lang="en-US" dirty="0"/>
          </a:p>
          <a:p>
            <a:r>
              <a:rPr lang="en-US" dirty="0" smtClean="0"/>
              <a:t>Fights with digoxin – so recommended even if no hypokalemia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Lignocaine is used for the treatment of ventricular automaticity of digitalis toxicity which threaten haemodynamic compromise.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Electrical </a:t>
            </a:r>
            <a:r>
              <a:rPr lang="en-US" dirty="0" err="1" smtClean="0">
                <a:solidFill>
                  <a:srgbClr val="FF0000"/>
                </a:solidFill>
              </a:rPr>
              <a:t>Cardioversion</a:t>
            </a:r>
            <a:r>
              <a:rPr lang="en-US" dirty="0" smtClean="0">
                <a:solidFill>
                  <a:srgbClr val="FF0000"/>
                </a:solidFill>
              </a:rPr>
              <a:t> can induce unpredictable arrhythmias in patients taking digoxin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36" y="4724400"/>
            <a:ext cx="1828800" cy="191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4419600" y="5105400"/>
            <a:ext cx="3048000" cy="121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What is this  ??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790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antidigoxin</a:t>
            </a:r>
            <a:r>
              <a:rPr lang="en-US" dirty="0"/>
              <a:t> immunotherapy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Purified Fab </a:t>
            </a:r>
            <a:r>
              <a:rPr lang="en-US" dirty="0" smtClean="0"/>
              <a:t>(antigen binding fragment) </a:t>
            </a:r>
            <a:r>
              <a:rPr lang="en-US" dirty="0"/>
              <a:t>from </a:t>
            </a:r>
            <a:r>
              <a:rPr lang="en-US" dirty="0" smtClean="0"/>
              <a:t>sheep </a:t>
            </a:r>
            <a:r>
              <a:rPr lang="en-US" dirty="0" err="1" smtClean="0"/>
              <a:t>antidigoxin</a:t>
            </a:r>
            <a:r>
              <a:rPr lang="en-US" dirty="0" smtClean="0"/>
              <a:t> </a:t>
            </a:r>
            <a:r>
              <a:rPr lang="en-US" dirty="0"/>
              <a:t>antisera is an effective </a:t>
            </a:r>
            <a:r>
              <a:rPr lang="en-US" dirty="0" smtClean="0"/>
              <a:t>antidote </a:t>
            </a:r>
            <a:r>
              <a:rPr lang="en-US" dirty="0"/>
              <a:t>for digoxin toxicity. The Fab fragment has been marketed in Europe as ‘</a:t>
            </a:r>
            <a:r>
              <a:rPr lang="en-US" dirty="0" err="1"/>
              <a:t>digibend</a:t>
            </a:r>
            <a:r>
              <a:rPr lang="en-US" dirty="0"/>
              <a:t>’ (40 mg/vial). </a:t>
            </a:r>
            <a:endParaRPr lang="en-US" dirty="0" smtClean="0"/>
          </a:p>
          <a:p>
            <a:r>
              <a:rPr lang="en-US" dirty="0" smtClean="0"/>
              <a:t>Digoxin ingestion more 10 mg </a:t>
            </a:r>
          </a:p>
          <a:p>
            <a:r>
              <a:rPr lang="en-US" dirty="0" smtClean="0"/>
              <a:t>Children more than 4 mg </a:t>
            </a:r>
          </a:p>
          <a:p>
            <a:r>
              <a:rPr lang="en-US" dirty="0"/>
              <a:t>severe </a:t>
            </a:r>
            <a:r>
              <a:rPr lang="en-US" dirty="0" err="1" smtClean="0"/>
              <a:t>Digitoxic</a:t>
            </a:r>
            <a:r>
              <a:rPr lang="en-US" dirty="0" smtClean="0"/>
              <a:t> arrhythmias with potassium of more than 5 </a:t>
            </a:r>
          </a:p>
        </p:txBody>
      </p:sp>
    </p:spTree>
    <p:extLst>
      <p:ext uri="{BB962C8B-B14F-4D97-AF65-F5344CB8AC3E}">
        <p14:creationId xmlns:p14="http://schemas.microsoft.com/office/powerpoint/2010/main" val="66770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antidigoxin</a:t>
            </a:r>
            <a:r>
              <a:rPr lang="en-US" dirty="0"/>
              <a:t> immunotherapy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It is </a:t>
            </a:r>
            <a:r>
              <a:rPr lang="en-US" sz="3000" dirty="0" smtClean="0"/>
              <a:t>non immunogenic</a:t>
            </a:r>
            <a:r>
              <a:rPr lang="en-US" sz="3000" dirty="0"/>
              <a:t>. </a:t>
            </a:r>
          </a:p>
          <a:p>
            <a:r>
              <a:rPr lang="en-US" sz="3000" dirty="0"/>
              <a:t>Given by IV infusion </a:t>
            </a:r>
            <a:r>
              <a:rPr lang="en-US" sz="3000" dirty="0" smtClean="0"/>
              <a:t>( with NS for 30 minutes )it </a:t>
            </a:r>
            <a:r>
              <a:rPr lang="en-US" sz="3000" dirty="0"/>
              <a:t>markedly improved the survival of digitalis intoxicated patients. </a:t>
            </a:r>
            <a:endParaRPr lang="en-US" sz="3000" dirty="0" smtClean="0"/>
          </a:p>
          <a:p>
            <a:r>
              <a:rPr lang="en-US" sz="3000" dirty="0" err="1"/>
              <a:t>digibend</a:t>
            </a:r>
            <a:r>
              <a:rPr lang="en-US" sz="3000" dirty="0"/>
              <a:t>’ (40 mg/vial). </a:t>
            </a:r>
          </a:p>
          <a:p>
            <a:r>
              <a:rPr lang="en-US" sz="3000" dirty="0" smtClean="0"/>
              <a:t>Each vial binds 0.5 mg digoxin – </a:t>
            </a:r>
            <a:r>
              <a:rPr lang="en-US" sz="3000" dirty="0" err="1" smtClean="0"/>
              <a:t>approx</a:t>
            </a:r>
            <a:r>
              <a:rPr lang="en-US" sz="3000" dirty="0" smtClean="0"/>
              <a:t> </a:t>
            </a:r>
            <a:endParaRPr lang="en-US" sz="3000" dirty="0"/>
          </a:p>
          <a:p>
            <a:r>
              <a:rPr lang="en-US" sz="3000" dirty="0" smtClean="0"/>
              <a:t>The </a:t>
            </a:r>
            <a:r>
              <a:rPr lang="en-US" sz="3000" dirty="0"/>
              <a:t>digoxin – Fab complex is rapidly excreted by kidney. However, it is very expensive. </a:t>
            </a:r>
            <a:r>
              <a:rPr lang="en-US" sz="3000" dirty="0" smtClean="0"/>
              <a:t>(600 US $)</a:t>
            </a:r>
          </a:p>
          <a:p>
            <a:r>
              <a:rPr lang="en-US" sz="3000" dirty="0" smtClean="0"/>
              <a:t>Rarely potassium disturbances , edema dyspnea can occur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 glycosides structure </a:t>
            </a:r>
          </a:p>
          <a:p>
            <a:r>
              <a:rPr lang="en-US" dirty="0" smtClean="0"/>
              <a:t>Mechanism </a:t>
            </a:r>
          </a:p>
          <a:p>
            <a:r>
              <a:rPr lang="en-US" dirty="0" smtClean="0"/>
              <a:t>Effects , ECG </a:t>
            </a:r>
          </a:p>
          <a:p>
            <a:r>
              <a:rPr lang="en-US" dirty="0" smtClean="0"/>
              <a:t>Uses </a:t>
            </a:r>
          </a:p>
          <a:p>
            <a:r>
              <a:rPr lang="en-US" dirty="0" smtClean="0"/>
              <a:t>Toxicity </a:t>
            </a:r>
          </a:p>
          <a:p>
            <a:r>
              <a:rPr lang="en-US" dirty="0" smtClean="0"/>
              <a:t>Treatment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all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72" y="1600200"/>
            <a:ext cx="40190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400" dirty="0" smtClean="0"/>
              <a:t>Continue to read like this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79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4" y="1600200"/>
            <a:ext cx="695299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1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Digoxin inhibits </a:t>
            </a:r>
            <a:r>
              <a:rPr lang="en-US" dirty="0" err="1" smtClean="0"/>
              <a:t>Na+,K</a:t>
            </a:r>
            <a:r>
              <a:rPr lang="en-US" dirty="0" smtClean="0"/>
              <a:t>+-ATPase</a:t>
            </a:r>
          </a:p>
          <a:p>
            <a:r>
              <a:rPr lang="en-US" dirty="0" smtClean="0"/>
              <a:t>Increased cytosolic Na </a:t>
            </a:r>
          </a:p>
          <a:p>
            <a:r>
              <a:rPr lang="en-US" dirty="0" smtClean="0"/>
              <a:t>Na + suppresses Na+-Ca2+ exchange </a:t>
            </a:r>
          </a:p>
          <a:p>
            <a:endParaRPr lang="en-US" dirty="0"/>
          </a:p>
          <a:p>
            <a:r>
              <a:rPr lang="en-US" dirty="0" smtClean="0"/>
              <a:t>Increased cytosolic calcium </a:t>
            </a:r>
          </a:p>
          <a:p>
            <a:r>
              <a:rPr lang="en-US" dirty="0" smtClean="0"/>
              <a:t>Actin myosin interaction</a:t>
            </a:r>
          </a:p>
          <a:p>
            <a:r>
              <a:rPr lang="en-US" dirty="0" err="1" smtClean="0"/>
              <a:t>Inotropy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5486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1752600"/>
            <a:ext cx="914400" cy="3048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/>
          <a:lstStyle/>
          <a:p>
            <a:r>
              <a:rPr lang="en-US" dirty="0" smtClean="0"/>
              <a:t>Other inotropes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4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447800"/>
            <a:ext cx="36576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4419600"/>
            <a:ext cx="3352800" cy="178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Binding of glycosides to </a:t>
            </a:r>
            <a:r>
              <a:rPr lang="en-US" dirty="0" err="1"/>
              <a:t>Na+K+ATPase</a:t>
            </a:r>
            <a:r>
              <a:rPr lang="en-US" dirty="0"/>
              <a:t> pump is slow. 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the Ca2+ loading in SR occurs gradually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inotropic effects of digitalis takes hours to develop even after IV </a:t>
            </a:r>
            <a:r>
              <a:rPr lang="en-US" dirty="0" smtClean="0"/>
              <a:t>administration</a:t>
            </a:r>
          </a:p>
          <a:p>
            <a:endParaRPr lang="en-US" dirty="0" smtClean="0"/>
          </a:p>
          <a:p>
            <a:r>
              <a:rPr lang="en-US" dirty="0" smtClean="0"/>
              <a:t>But adrenaline 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Whats</a:t>
            </a:r>
            <a:r>
              <a:rPr lang="en-US" dirty="0" smtClean="0"/>
              <a:t> the other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Potassium depletion </a:t>
            </a:r>
          </a:p>
          <a:p>
            <a:endParaRPr lang="en-US" dirty="0"/>
          </a:p>
          <a:p>
            <a:r>
              <a:rPr lang="en-US" dirty="0" smtClean="0"/>
              <a:t>Reason for toxicity </a:t>
            </a:r>
          </a:p>
          <a:p>
            <a:endParaRPr lang="en-US" dirty="0"/>
          </a:p>
          <a:p>
            <a:r>
              <a:rPr lang="en-US" dirty="0" smtClean="0"/>
              <a:t>Supplementation partially reverses </a:t>
            </a:r>
          </a:p>
          <a:p>
            <a:endParaRPr lang="en-US" dirty="0"/>
          </a:p>
          <a:p>
            <a:r>
              <a:rPr lang="en-US" dirty="0" smtClean="0"/>
              <a:t>Calcium entry and potassium depletion are inseparable – low therapeutic index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815</Words>
  <Application>Microsoft Office PowerPoint</Application>
  <PresentationFormat>On-screen Show (4:3)</PresentationFormat>
  <Paragraphs>141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Digoxin </vt:lpstr>
      <vt:lpstr>Started using in 1700s </vt:lpstr>
      <vt:lpstr>Structure </vt:lpstr>
      <vt:lpstr>Mechanism </vt:lpstr>
      <vt:lpstr>PowerPoint Presentation</vt:lpstr>
      <vt:lpstr>PowerPoint Presentation</vt:lpstr>
      <vt:lpstr>Other inotropes </vt:lpstr>
      <vt:lpstr>PowerPoint Presentation</vt:lpstr>
      <vt:lpstr>Whats the other problem </vt:lpstr>
      <vt:lpstr>PowerPoint Presentation</vt:lpstr>
      <vt:lpstr>PowerPoint Presentation</vt:lpstr>
      <vt:lpstr>PowerPoint Presentation</vt:lpstr>
      <vt:lpstr>We don’t want much ?? </vt:lpstr>
      <vt:lpstr>GIST </vt:lpstr>
      <vt:lpstr>Wpw syndrome</vt:lpstr>
      <vt:lpstr>PowerPoint Presentation</vt:lpstr>
      <vt:lpstr>PowerPoint Presentation</vt:lpstr>
      <vt:lpstr>Digitalisation- what is it ??   </vt:lpstr>
      <vt:lpstr>Sometime you see movie for three hours but ?? </vt:lpstr>
      <vt:lpstr>PowerPoint Presentation</vt:lpstr>
      <vt:lpstr>PowerPoint Presentation</vt:lpstr>
      <vt:lpstr>PowerPoint Presentation</vt:lpstr>
      <vt:lpstr> Downsloping ST depression with a characteristic “sagging” appearance Flattened, inverted, or biphasic T waves. Shortened QT interval. prolonged PR  </vt:lpstr>
      <vt:lpstr>Inverse tick sign </vt:lpstr>
      <vt:lpstr>When to use ?? </vt:lpstr>
      <vt:lpstr>Controversial </vt:lpstr>
      <vt:lpstr>PowerPoint Presentation</vt:lpstr>
      <vt:lpstr>Extracardiac effect  </vt:lpstr>
      <vt:lpstr>Cardiac effect </vt:lpstr>
      <vt:lpstr>VPC, atrial tachycardia </vt:lpstr>
      <vt:lpstr>Treatment </vt:lpstr>
      <vt:lpstr>PowerPoint Presentation</vt:lpstr>
      <vt:lpstr>antidigoxin immunotherapy</vt:lpstr>
      <vt:lpstr>antidigoxin immunotherapy</vt:lpstr>
      <vt:lpstr>Summary </vt:lpstr>
      <vt:lpstr>Thank you all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parthasarathy</dc:creator>
  <cp:lastModifiedBy>parthasarathy</cp:lastModifiedBy>
  <cp:revision>46</cp:revision>
  <dcterms:created xsi:type="dcterms:W3CDTF">2016-08-25T01:34:26Z</dcterms:created>
  <dcterms:modified xsi:type="dcterms:W3CDTF">2016-08-30T12:12:44Z</dcterms:modified>
</cp:coreProperties>
</file>