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89" r:id="rId9"/>
    <p:sldId id="271" r:id="rId10"/>
    <p:sldId id="270" r:id="rId11"/>
    <p:sldId id="262" r:id="rId12"/>
    <p:sldId id="272" r:id="rId13"/>
    <p:sldId id="263" r:id="rId14"/>
    <p:sldId id="264" r:id="rId15"/>
    <p:sldId id="265" r:id="rId16"/>
    <p:sldId id="279" r:id="rId17"/>
    <p:sldId id="267" r:id="rId18"/>
    <p:sldId id="276" r:id="rId19"/>
    <p:sldId id="292" r:id="rId20"/>
    <p:sldId id="293" r:id="rId21"/>
    <p:sldId id="277" r:id="rId22"/>
    <p:sldId id="274" r:id="rId23"/>
    <p:sldId id="291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68" r:id="rId34"/>
    <p:sldId id="269" r:id="rId35"/>
    <p:sldId id="290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5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5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4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F5CD-D5A1-49FE-BEB7-63C3F9D95DEE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6AF1-D3B0-4925-979E-31ECDB0C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Opioids - </a:t>
            </a:r>
            <a:r>
              <a:rPr lang="en-US" sz="3600" dirty="0" smtClean="0"/>
              <a:t>UNIQUE FEATURES OF INDIVIDUAL AGENTS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Dr. S. </a:t>
            </a:r>
            <a:r>
              <a:rPr lang="en-US" sz="3600" b="1" dirty="0" err="1" smtClean="0">
                <a:solidFill>
                  <a:srgbClr val="FF0000"/>
                </a:solidFill>
              </a:rPr>
              <a:t>Parthasarathy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MD., DA., DNB, MD (</a:t>
            </a:r>
            <a:r>
              <a:rPr lang="en-US" sz="3600" b="1" dirty="0" err="1" smtClean="0">
                <a:solidFill>
                  <a:srgbClr val="FF0000"/>
                </a:solidFill>
              </a:rPr>
              <a:t>Acu</a:t>
            </a:r>
            <a:r>
              <a:rPr lang="en-US" sz="3600" b="1" dirty="0" smtClean="0">
                <a:solidFill>
                  <a:srgbClr val="FF0000"/>
                </a:solidFill>
              </a:rPr>
              <a:t>), Dip. </a:t>
            </a:r>
            <a:r>
              <a:rPr lang="en-US" sz="3600" b="1" dirty="0" err="1" smtClean="0">
                <a:solidFill>
                  <a:srgbClr val="FF0000"/>
                </a:solidFill>
              </a:rPr>
              <a:t>Diab</a:t>
            </a:r>
            <a:r>
              <a:rPr lang="en-US" sz="3600" b="1" dirty="0" smtClean="0">
                <a:solidFill>
                  <a:srgbClr val="FF0000"/>
                </a:solidFill>
              </a:rPr>
              <a:t>. DCA, Dip. Software statistics-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PhD ( physiology), IDRA 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47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TTS  --  </a:t>
            </a:r>
            <a:r>
              <a:rPr lang="en-US" dirty="0" smtClean="0"/>
              <a:t>Fentanyl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This </a:t>
            </a:r>
            <a:r>
              <a:rPr lang="en-US" sz="2800" i="1" dirty="0"/>
              <a:t>tra</a:t>
            </a:r>
            <a:r>
              <a:rPr lang="en-US" sz="2800" dirty="0"/>
              <a:t>nsdermal fentanyl patch is available in four sizes and provides sustained release of fentanyl at rates of approximately 25, 50, 75, and 100 </a:t>
            </a:r>
            <a:r>
              <a:rPr lang="en-US" sz="2800" dirty="0" smtClean="0"/>
              <a:t>µg/h for </a:t>
            </a:r>
            <a:r>
              <a:rPr lang="en-US" sz="2800" dirty="0"/>
              <a:t>periods of 48-72 h.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patch is attached to the skin by a contact adhesive, adjacent to which is a </a:t>
            </a:r>
            <a:r>
              <a:rPr lang="en-US" sz="2800" dirty="0" err="1"/>
              <a:t>microporous</a:t>
            </a:r>
            <a:r>
              <a:rPr lang="en-US" sz="2800" dirty="0"/>
              <a:t> membrane that controls the rate at which fentanyl is transferred from the drug reservoir to the skin </a:t>
            </a:r>
          </a:p>
          <a:p>
            <a:r>
              <a:rPr lang="en-US" sz="2800" dirty="0"/>
              <a:t>Nor fentanyl - No action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1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Alfentanil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Alfentanil</a:t>
            </a:r>
            <a:r>
              <a:rPr lang="en-US" sz="2800" dirty="0"/>
              <a:t> was the first opioid to be administered almost exclusively by continuous infusion. Because of its relatively short terminal half-life, </a:t>
            </a:r>
            <a:r>
              <a:rPr lang="en-US" sz="2800" dirty="0" err="1"/>
              <a:t>alfentanil</a:t>
            </a:r>
            <a:r>
              <a:rPr lang="en-US" sz="2800" dirty="0"/>
              <a:t> was originally thought to be an opioid with a rapid offset of effect after termination of a continuous infusion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Metabolism differs with single IV or infusion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- disuse for infusion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03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Alfentanil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effect-site equilibration time for </a:t>
            </a:r>
            <a:r>
              <a:rPr lang="en-US" dirty="0" err="1"/>
              <a:t>alfentanil</a:t>
            </a:r>
            <a:r>
              <a:rPr lang="en-US" dirty="0"/>
              <a:t> is 1.4 minutes, compared with 6.8 and 6.2 minutes for fentanyl and </a:t>
            </a:r>
            <a:r>
              <a:rPr lang="en-US" dirty="0" err="1"/>
              <a:t>sufentanil</a:t>
            </a:r>
            <a:r>
              <a:rPr lang="en-US" dirty="0"/>
              <a:t>, </a:t>
            </a:r>
            <a:r>
              <a:rPr lang="en-US" dirty="0" smtClean="0"/>
              <a:t>respectively.</a:t>
            </a:r>
          </a:p>
          <a:p>
            <a:r>
              <a:rPr lang="en-US" dirty="0" smtClean="0"/>
              <a:t>10 minutes </a:t>
            </a:r>
          </a:p>
          <a:p>
            <a:r>
              <a:rPr lang="en-US" dirty="0" smtClean="0"/>
              <a:t>15 </a:t>
            </a:r>
            <a:r>
              <a:rPr lang="en-US" dirty="0" err="1" smtClean="0"/>
              <a:t>mic</a:t>
            </a:r>
            <a:r>
              <a:rPr lang="en-US" dirty="0" smtClean="0"/>
              <a:t>/ kg – intubation response – 90 seconds </a:t>
            </a:r>
          </a:p>
          <a:p>
            <a:r>
              <a:rPr lang="en-US" dirty="0" smtClean="0"/>
              <a:t>150 </a:t>
            </a:r>
            <a:r>
              <a:rPr lang="en-US" dirty="0" err="1" smtClean="0"/>
              <a:t>mic</a:t>
            </a:r>
            <a:r>
              <a:rPr lang="en-US" dirty="0" smtClean="0"/>
              <a:t>/ kg unconsciousness in 45 seconds </a:t>
            </a:r>
          </a:p>
          <a:p>
            <a:r>
              <a:rPr lang="en-US" dirty="0" smtClean="0"/>
              <a:t>Nor </a:t>
            </a:r>
            <a:r>
              <a:rPr lang="en-US" dirty="0" err="1" smtClean="0"/>
              <a:t>alfentanil</a:t>
            </a:r>
            <a:r>
              <a:rPr lang="en-US" dirty="0" smtClean="0"/>
              <a:t> – no 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Meperidine</a:t>
            </a:r>
            <a:r>
              <a:rPr lang="en-US" dirty="0" smtClean="0"/>
              <a:t>(</a:t>
            </a:r>
            <a:r>
              <a:rPr lang="en-US" dirty="0" err="1" smtClean="0"/>
              <a:t>Pethidine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This </a:t>
            </a:r>
            <a:r>
              <a:rPr lang="en-US" sz="2800" dirty="0"/>
              <a:t>substituted </a:t>
            </a:r>
            <a:r>
              <a:rPr lang="en-US" sz="2800" dirty="0" err="1"/>
              <a:t>phenylpiperidine</a:t>
            </a:r>
            <a:r>
              <a:rPr lang="en-US" sz="2800" dirty="0"/>
              <a:t> is significantly more lipid soluble than morphine, although its plasma pharmacokinetics is similar.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onset of the analgesic effect is faster than morphine, and the duration is shorter (2-3 hours</a:t>
            </a:r>
            <a:r>
              <a:rPr lang="en-US" sz="2800" dirty="0" smtClean="0"/>
              <a:t>). 6 hours for morphine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1-2 mg / kg  - IV – IM epidural, </a:t>
            </a:r>
            <a:r>
              <a:rPr lang="en-US" sz="2800" dirty="0" err="1" smtClean="0"/>
              <a:t>intrathecal</a:t>
            </a:r>
            <a:r>
              <a:rPr lang="en-US" sz="2800" dirty="0" smtClean="0"/>
              <a:t> use –OK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Intrathecal</a:t>
            </a:r>
            <a:r>
              <a:rPr lang="en-US" sz="2800" dirty="0" smtClean="0"/>
              <a:t> – use – alone – local anesthetic action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7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Pethidine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Tachy</a:t>
            </a:r>
            <a:r>
              <a:rPr lang="en-US" dirty="0" smtClean="0"/>
              <a:t> , hypertension </a:t>
            </a:r>
          </a:p>
          <a:p>
            <a:r>
              <a:rPr lang="en-US" dirty="0" err="1" smtClean="0"/>
              <a:t>Norpethidine</a:t>
            </a:r>
            <a:r>
              <a:rPr lang="en-US" dirty="0" smtClean="0"/>
              <a:t> – </a:t>
            </a:r>
            <a:r>
              <a:rPr lang="en-US" dirty="0" err="1" smtClean="0"/>
              <a:t>epiletogenic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Don’t combine with </a:t>
            </a:r>
            <a:r>
              <a:rPr lang="en-US" dirty="0" err="1" smtClean="0"/>
              <a:t>phenobarb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Pethidine</a:t>
            </a:r>
            <a:r>
              <a:rPr lang="en-US" dirty="0" smtClean="0"/>
              <a:t> and </a:t>
            </a:r>
            <a:r>
              <a:rPr lang="en-US" dirty="0" err="1" smtClean="0"/>
              <a:t>antishivering</a:t>
            </a:r>
            <a:r>
              <a:rPr lang="en-US" dirty="0" smtClean="0"/>
              <a:t> action in lower doses – 12-20 mg -Possible </a:t>
            </a:r>
            <a:r>
              <a:rPr lang="el-GR" dirty="0" smtClean="0"/>
              <a:t>α</a:t>
            </a:r>
            <a:r>
              <a:rPr lang="en-US" baseline="-25000" dirty="0" smtClean="0"/>
              <a:t>2b</a:t>
            </a:r>
            <a:r>
              <a:rPr lang="en-US" dirty="0" smtClean="0"/>
              <a:t> </a:t>
            </a:r>
            <a:r>
              <a:rPr lang="en-US" dirty="0" err="1" smtClean="0"/>
              <a:t>agonism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Inhibition of serotonin  reuptake and the potential dangerous interaction with MAOIs </a:t>
            </a:r>
          </a:p>
          <a:p>
            <a:r>
              <a:rPr lang="en-US" dirty="0"/>
              <a:t>serotoninergic crisis manifested as clonus, agitation, </a:t>
            </a:r>
            <a:r>
              <a:rPr lang="en-US" dirty="0" err="1"/>
              <a:t>hyperreflexia</a:t>
            </a:r>
            <a:r>
              <a:rPr lang="en-US" dirty="0"/>
              <a:t>, and hyperthermia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Chlorpromazine with steroids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Sufentanil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Sufentanil’s</a:t>
            </a:r>
            <a:r>
              <a:rPr lang="en-US" sz="2800" dirty="0"/>
              <a:t> distinguishing feature is that it is the most potent opioid commonly used in anesthesia practice.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/>
              <a:t>This </a:t>
            </a:r>
            <a:r>
              <a:rPr lang="en-US" sz="2800" dirty="0" err="1"/>
              <a:t>thienyl</a:t>
            </a:r>
            <a:r>
              <a:rPr lang="en-US" sz="2800" dirty="0"/>
              <a:t> derivative of fentanyl is more potent and even more fat soluble.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Its </a:t>
            </a:r>
            <a:r>
              <a:rPr lang="en-US" sz="2800" b="1" dirty="0"/>
              <a:t>high affinity and selectivity for μ opioid receptors </a:t>
            </a:r>
            <a:r>
              <a:rPr lang="en-US" sz="2800" dirty="0"/>
              <a:t>have made it a common probe for μ effects in pharmacologic studies.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Because </a:t>
            </a:r>
            <a:r>
              <a:rPr lang="en-US" sz="2800" dirty="0"/>
              <a:t>it is more intrinsically efficacious at the opioid receptor, the absolute doses used are much smaller compared to other less potent drugs </a:t>
            </a:r>
          </a:p>
        </p:txBody>
      </p:sp>
    </p:spTree>
    <p:extLst>
      <p:ext uri="{BB962C8B-B14F-4D97-AF65-F5344CB8AC3E}">
        <p14:creationId xmlns:p14="http://schemas.microsoft.com/office/powerpoint/2010/main" val="42562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sufentanil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doses – cardiac anesthesia – </a:t>
            </a:r>
          </a:p>
          <a:p>
            <a:r>
              <a:rPr lang="en-US" dirty="0"/>
              <a:t>The fat solubility of </a:t>
            </a:r>
            <a:r>
              <a:rPr lang="en-US" dirty="0" err="1"/>
              <a:t>sufentanil</a:t>
            </a:r>
            <a:r>
              <a:rPr lang="en-US" dirty="0"/>
              <a:t> allows it to be absorbed rapidly through intact skin and mucous membranes. </a:t>
            </a:r>
          </a:p>
          <a:p>
            <a:r>
              <a:rPr lang="en-US" dirty="0"/>
              <a:t>Although it has been used </a:t>
            </a:r>
            <a:r>
              <a:rPr lang="en-US" dirty="0" err="1"/>
              <a:t>epidurally</a:t>
            </a:r>
            <a:r>
              <a:rPr lang="en-US" dirty="0"/>
              <a:t>, its rapid absorption by spinal cord and vertebral plexus result in a very short duration.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Sufentanil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single dose of </a:t>
            </a:r>
            <a:r>
              <a:rPr lang="en-US" dirty="0" err="1"/>
              <a:t>sufentanil</a:t>
            </a:r>
            <a:r>
              <a:rPr lang="en-US" dirty="0"/>
              <a:t>, </a:t>
            </a:r>
            <a:r>
              <a:rPr lang="en-US" b="1" dirty="0"/>
              <a:t>0.1 to 0.4 µg/kg IV, </a:t>
            </a:r>
            <a:r>
              <a:rPr lang="en-US" dirty="0"/>
              <a:t>produces a longer period of analgesia and less depression of ventilation than does a comparable dose of fentanyl (1 to 4 µg/kg IV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Onset – 1 – 4min. Duration – 30 -60m</a:t>
            </a:r>
          </a:p>
          <a:p>
            <a:r>
              <a:rPr lang="en-US" dirty="0" smtClean="0"/>
              <a:t>Skeletal muscle rigidity </a:t>
            </a:r>
          </a:p>
          <a:p>
            <a:r>
              <a:rPr lang="en-US" dirty="0" err="1" smtClean="0"/>
              <a:t>Bradycardia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Resp. depression remain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Pentazocine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Pentazocine</a:t>
            </a:r>
            <a:r>
              <a:rPr lang="en-US" sz="2800" dirty="0" smtClean="0"/>
              <a:t> </a:t>
            </a:r>
            <a:r>
              <a:rPr lang="en-US" sz="2800" dirty="0"/>
              <a:t>is a synthetically-prepared prototypical mixed agonist–antagonist </a:t>
            </a:r>
            <a:r>
              <a:rPr lang="en-US" sz="2800" dirty="0" smtClean="0"/>
              <a:t>(</a:t>
            </a:r>
            <a:r>
              <a:rPr lang="en-US" sz="2800" dirty="0"/>
              <a:t>opioid analgesic) drug of the </a:t>
            </a:r>
            <a:r>
              <a:rPr lang="en-US" sz="2800" dirty="0" err="1"/>
              <a:t>benzomorphan</a:t>
            </a:r>
            <a:r>
              <a:rPr lang="en-US" sz="2800" dirty="0"/>
              <a:t> class of opioids used to treat moderate to moderately </a:t>
            </a:r>
            <a:r>
              <a:rPr lang="en-US" sz="2800" dirty="0" smtClean="0"/>
              <a:t>severe pain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Talwin</a:t>
            </a:r>
            <a:r>
              <a:rPr lang="en-US" sz="2800" dirty="0"/>
              <a:t> -- </a:t>
            </a:r>
            <a:r>
              <a:rPr lang="en-US" sz="2800" dirty="0" err="1"/>
              <a:t>Ts</a:t>
            </a:r>
            <a:r>
              <a:rPr lang="en-US" sz="2800" dirty="0"/>
              <a:t> as recreation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0.3 mg / kg  IV available as 30 mg/ ml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Miosis</a:t>
            </a:r>
            <a:r>
              <a:rPr lang="en-US" sz="2800" dirty="0" smtClean="0"/>
              <a:t> and IOP – no effect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Psychotomimetic effects , tachycardia , hypertension 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1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Buprenorphine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Buprenorphine appears to </a:t>
            </a:r>
            <a:r>
              <a:rPr lang="en-US" dirty="0"/>
              <a:t>be </a:t>
            </a:r>
            <a:r>
              <a:rPr lang="en-US" dirty="0" smtClean="0"/>
              <a:t>a partial agonist at mu </a:t>
            </a:r>
            <a:r>
              <a:rPr lang="en-US" dirty="0"/>
              <a:t>and K receptors</a:t>
            </a:r>
            <a:r>
              <a:rPr lang="en-US" dirty="0" smtClean="0"/>
              <a:t>;</a:t>
            </a:r>
          </a:p>
          <a:p>
            <a:r>
              <a:rPr lang="en-US" dirty="0" smtClean="0"/>
              <a:t>to </a:t>
            </a:r>
            <a:r>
              <a:rPr lang="en-US" dirty="0"/>
              <a:t>this extent it resembles the </a:t>
            </a:r>
            <a:r>
              <a:rPr lang="en-US" dirty="0" err="1"/>
              <a:t>nalorphine</a:t>
            </a:r>
            <a:r>
              <a:rPr lang="en-US" dirty="0"/>
              <a:t>-like drugs.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slow </a:t>
            </a:r>
            <a:r>
              <a:rPr lang="en-US" dirty="0" smtClean="0"/>
              <a:t>dissociation from mu  receptors and an </a:t>
            </a:r>
            <a:r>
              <a:rPr lang="en-US" dirty="0" err="1" smtClean="0"/>
              <a:t>unusual"bell</a:t>
            </a:r>
            <a:r>
              <a:rPr lang="en-US" dirty="0" smtClean="0"/>
              <a:t>-</a:t>
            </a:r>
            <a:r>
              <a:rPr lang="en-US" dirty="0" err="1" smtClean="0"/>
              <a:t>shaped"dose</a:t>
            </a:r>
            <a:r>
              <a:rPr lang="en-US" dirty="0" smtClean="0"/>
              <a:t>-response curve give buprenorphine a unique pharmacologic profile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5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a simple notes but not a high profile lecture by a bearded scientist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2066925"/>
            <a:ext cx="439578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4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Buprenorphine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828800"/>
            <a:ext cx="3867150" cy="329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2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nalbuphine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Agonist antagonist </a:t>
            </a:r>
          </a:p>
          <a:p>
            <a:r>
              <a:rPr lang="en-US" sz="2800" dirty="0" smtClean="0"/>
              <a:t>10 mg iv bolus – 3 minutes – 3-6 hours </a:t>
            </a:r>
          </a:p>
          <a:p>
            <a:r>
              <a:rPr lang="en-US" sz="2800" dirty="0" smtClean="0"/>
              <a:t>5 mg/ hour </a:t>
            </a:r>
          </a:p>
          <a:p>
            <a:r>
              <a:rPr lang="en-US" sz="2800" dirty="0" smtClean="0"/>
              <a:t>Analgesia – acceptable – comparable with 5 mg morphine </a:t>
            </a:r>
          </a:p>
          <a:p>
            <a:r>
              <a:rPr lang="en-US" sz="2800" dirty="0" smtClean="0"/>
              <a:t>No itching </a:t>
            </a:r>
          </a:p>
          <a:p>
            <a:r>
              <a:rPr lang="en-US" sz="2800" dirty="0" smtClean="0"/>
              <a:t>Less nausea </a:t>
            </a:r>
          </a:p>
          <a:p>
            <a:r>
              <a:rPr lang="en-US" sz="2800" dirty="0" smtClean="0"/>
              <a:t>Less spasm </a:t>
            </a:r>
          </a:p>
          <a:p>
            <a:r>
              <a:rPr lang="en-US" sz="2800" dirty="0" smtClean="0"/>
              <a:t>Cardiac stability </a:t>
            </a:r>
          </a:p>
          <a:p>
            <a:r>
              <a:rPr lang="en-US" sz="2800" dirty="0" smtClean="0"/>
              <a:t>“Buddy” – head injury cases OK !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5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Antagonist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Treatment of opioid depression of respiration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Sedation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Reverses analgesia also but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neuraxial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– no </a:t>
            </a: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0.4 – 2 mg –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upto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10 mg – 2-3 hours –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renarcotization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nausea, pruritus 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Pruritus of cholestasis also </a:t>
            </a:r>
          </a:p>
        </p:txBody>
      </p:sp>
    </p:spTree>
    <p:extLst>
      <p:ext uri="{BB962C8B-B14F-4D97-AF65-F5344CB8AC3E}">
        <p14:creationId xmlns:p14="http://schemas.microsoft.com/office/powerpoint/2010/main" val="8306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naloxone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For neonatal resuscitation, naloxone (0.1 mg/kg) is specifically indicated in infants with severe respiratory depression whose mothers received opioids within 4 hours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delivery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Pulmonary edema </a:t>
            </a:r>
          </a:p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Arrhythmias reported </a:t>
            </a:r>
            <a:endParaRPr lang="en-US" b="1" u="sng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Sepsis induced hypotension ? Use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 </a:t>
            </a:r>
            <a:r>
              <a:rPr lang="en-US" sz="2800" dirty="0"/>
              <a:t>new use for naloxone, </a:t>
            </a:r>
            <a:r>
              <a:rPr lang="en-US" sz="2800" dirty="0" err="1"/>
              <a:t>ultrarapid</a:t>
            </a:r>
            <a:r>
              <a:rPr lang="en-US" sz="2800" dirty="0"/>
              <a:t> detoxification, involves administration of the drug to opioid-dependent patients under general anesthesia to provoke acute withdrawal. This process allows for controlled management of withdrawal symptoms, reduces patient discomfort, and avoids the need for a prolonged opioid wean.</a:t>
            </a:r>
          </a:p>
        </p:txBody>
      </p:sp>
    </p:spTree>
    <p:extLst>
      <p:ext uri="{BB962C8B-B14F-4D97-AF65-F5344CB8AC3E}">
        <p14:creationId xmlns:p14="http://schemas.microsoft.com/office/powerpoint/2010/main" val="21116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Naloxone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shown </a:t>
            </a:r>
            <a:r>
              <a:rPr lang="en-US" sz="2800" dirty="0"/>
              <a:t>to be useful in the reversal of CNS depression induced by overdoses of several non-opioid drugs, including </a:t>
            </a:r>
            <a:r>
              <a:rPr lang="en-US" sz="2800" b="1" u="sng" dirty="0"/>
              <a:t>ibuprofen, </a:t>
            </a:r>
            <a:r>
              <a:rPr lang="en-US" sz="2800" b="1" u="sng" dirty="0" smtClean="0"/>
              <a:t>clonidine and </a:t>
            </a:r>
            <a:r>
              <a:rPr lang="en-US" sz="2800" b="1" u="sng" dirty="0" err="1"/>
              <a:t>valproic</a:t>
            </a:r>
            <a:r>
              <a:rPr lang="en-US" sz="2800" b="1" u="sng" dirty="0"/>
              <a:t> acid</a:t>
            </a:r>
            <a:r>
              <a:rPr lang="en-US" sz="2800" dirty="0"/>
              <a:t>. It has been suggested that the mechanism for naloxone in treating </a:t>
            </a:r>
            <a:r>
              <a:rPr lang="en-US" sz="2800" dirty="0" err="1"/>
              <a:t>valproic</a:t>
            </a:r>
            <a:r>
              <a:rPr lang="en-US" sz="2800" dirty="0"/>
              <a:t> acid overdose may be antagonism of gamma-</a:t>
            </a:r>
            <a:r>
              <a:rPr lang="en-US" sz="2800" dirty="0" err="1"/>
              <a:t>aminobutyric</a:t>
            </a:r>
            <a:r>
              <a:rPr lang="en-US" sz="2800" dirty="0"/>
              <a:t> acid (GABA), as well as reversal of endogenous opioid effects</a:t>
            </a:r>
          </a:p>
        </p:txBody>
      </p:sp>
    </p:spTree>
    <p:extLst>
      <p:ext uri="{BB962C8B-B14F-4D97-AF65-F5344CB8AC3E}">
        <p14:creationId xmlns:p14="http://schemas.microsoft.com/office/powerpoint/2010/main" val="11934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pearls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Slow onset – no problem about duration – post op ventilation--  cost ?? </a:t>
            </a:r>
          </a:p>
          <a:p>
            <a:r>
              <a:rPr lang="en-US" b="1" i="1" dirty="0" smtClean="0"/>
              <a:t>Morphine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Retrobulbar</a:t>
            </a:r>
            <a:r>
              <a:rPr lang="en-US" dirty="0" smtClean="0"/>
              <a:t> block – one shot for sedation –</a:t>
            </a:r>
          </a:p>
          <a:p>
            <a:r>
              <a:rPr lang="en-US" b="1" i="1" dirty="0" smtClean="0"/>
              <a:t> </a:t>
            </a:r>
            <a:r>
              <a:rPr lang="en-US" b="1" i="1" dirty="0" err="1" smtClean="0"/>
              <a:t>alfentanil</a:t>
            </a:r>
            <a:r>
              <a:rPr lang="en-US" b="1" i="1" dirty="0" smtClean="0"/>
              <a:t> </a:t>
            </a:r>
          </a:p>
          <a:p>
            <a:r>
              <a:rPr lang="en-US" dirty="0" smtClean="0"/>
              <a:t>FESS under IVA</a:t>
            </a:r>
          </a:p>
          <a:p>
            <a:r>
              <a:rPr lang="en-US" dirty="0" smtClean="0"/>
              <a:t> </a:t>
            </a:r>
            <a:r>
              <a:rPr lang="en-US" b="1" i="1" dirty="0" err="1" smtClean="0"/>
              <a:t>remifentanil</a:t>
            </a:r>
            <a:r>
              <a:rPr lang="en-US" b="1" i="1" dirty="0" smtClean="0"/>
              <a:t> </a:t>
            </a:r>
          </a:p>
          <a:p>
            <a:r>
              <a:rPr lang="en-US" dirty="0" err="1" smtClean="0"/>
              <a:t>Intraop</a:t>
            </a:r>
            <a:r>
              <a:rPr lang="en-US" dirty="0" smtClean="0"/>
              <a:t> </a:t>
            </a:r>
            <a:r>
              <a:rPr lang="en-US" dirty="0" err="1" smtClean="0"/>
              <a:t>cholangiogram</a:t>
            </a:r>
            <a:r>
              <a:rPr lang="en-US" dirty="0" smtClean="0"/>
              <a:t> </a:t>
            </a:r>
          </a:p>
          <a:p>
            <a:r>
              <a:rPr lang="en-US" b="1" i="1" dirty="0" err="1" smtClean="0"/>
              <a:t>Nalbuphine</a:t>
            </a:r>
            <a:r>
              <a:rPr lang="en-US" b="1" i="1" dirty="0" smtClean="0"/>
              <a:t> </a:t>
            </a:r>
          </a:p>
          <a:p>
            <a:r>
              <a:rPr lang="en-US" dirty="0" smtClean="0"/>
              <a:t>Opioid </a:t>
            </a:r>
            <a:r>
              <a:rPr lang="en-US" dirty="0" err="1" smtClean="0"/>
              <a:t>intrathecal</a:t>
            </a:r>
            <a:r>
              <a:rPr lang="en-US" dirty="0" smtClean="0"/>
              <a:t> – </a:t>
            </a:r>
          </a:p>
          <a:p>
            <a:r>
              <a:rPr lang="en-US" b="1" i="1" dirty="0" smtClean="0"/>
              <a:t>fentanyl </a:t>
            </a:r>
          </a:p>
          <a:p>
            <a:r>
              <a:rPr lang="en-US" dirty="0" smtClean="0"/>
              <a:t>Opioid in blocks – </a:t>
            </a:r>
          </a:p>
          <a:p>
            <a:r>
              <a:rPr lang="en-US" b="1" i="1" dirty="0" smtClean="0"/>
              <a:t>buprenorphine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3124200"/>
            <a:ext cx="3124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5791200"/>
            <a:ext cx="3124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Penta</a:t>
            </a:r>
            <a:r>
              <a:rPr lang="en-US" dirty="0" smtClean="0"/>
              <a:t>, </a:t>
            </a:r>
            <a:r>
              <a:rPr lang="en-US" dirty="0" err="1" smtClean="0"/>
              <a:t>butodol</a:t>
            </a:r>
            <a:r>
              <a:rPr lang="en-US" dirty="0" smtClean="0"/>
              <a:t>, and </a:t>
            </a:r>
            <a:r>
              <a:rPr lang="en-US" dirty="0" err="1" smtClean="0"/>
              <a:t>bupre</a:t>
            </a:r>
            <a:r>
              <a:rPr lang="en-US" dirty="0" smtClean="0"/>
              <a:t> for IV  use in small hospitals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Opioid uptake by the lung has a significant implication in opioid pharmacokinetics.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time necessary to reach the peak concentration of an opioid is influenced by the degree of pulmonary uptake. </a:t>
            </a:r>
            <a:endParaRPr lang="en-US" b="1" dirty="0" smtClean="0"/>
          </a:p>
          <a:p>
            <a:r>
              <a:rPr lang="en-US" b="1" dirty="0" smtClean="0"/>
              <a:t>Pulmonary </a:t>
            </a:r>
            <a:r>
              <a:rPr lang="en-US" b="1" dirty="0"/>
              <a:t>uptake of fentanyl is more extensive than the pulmonary uptake of </a:t>
            </a:r>
            <a:r>
              <a:rPr lang="en-US" b="1" dirty="0" err="1"/>
              <a:t>alfentanil</a:t>
            </a:r>
            <a:r>
              <a:rPr lang="en-US" b="1" dirty="0"/>
              <a:t>, which may be explained by the difference in sequestration into pulmonary endothelial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Neonate – less doses – pharmacokinetic reason </a:t>
            </a:r>
          </a:p>
          <a:p>
            <a:r>
              <a:rPr lang="en-US" dirty="0" smtClean="0"/>
              <a:t>Old age – low doses – </a:t>
            </a:r>
            <a:r>
              <a:rPr lang="en-US" dirty="0" err="1" smtClean="0"/>
              <a:t>pharmaco</a:t>
            </a:r>
            <a:r>
              <a:rPr lang="en-US" dirty="0" smtClean="0"/>
              <a:t> dynamic reason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17621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Lean body mass </a:t>
            </a:r>
          </a:p>
          <a:p>
            <a:r>
              <a:rPr lang="en-US" dirty="0" smtClean="0"/>
              <a:t>Ideal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closed academic purpose only – figures from internet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33550"/>
            <a:ext cx="4953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Greek word – for poppy head </a:t>
            </a:r>
            <a:endParaRPr lang="ta-IN" dirty="0"/>
          </a:p>
          <a:p>
            <a:r>
              <a:rPr lang="en-US" dirty="0" smtClean="0"/>
              <a:t>Codeine is actually a </a:t>
            </a:r>
            <a:r>
              <a:rPr lang="en-US" dirty="0" err="1" smtClean="0"/>
              <a:t>prodrug</a:t>
            </a:r>
            <a:r>
              <a:rPr lang="en-US" dirty="0" smtClean="0"/>
              <a:t> that is metabolized in part  by O-</a:t>
            </a:r>
            <a:r>
              <a:rPr lang="en-US" dirty="0" err="1" smtClean="0"/>
              <a:t>demethylation</a:t>
            </a:r>
            <a:r>
              <a:rPr lang="en-US" dirty="0" smtClean="0"/>
              <a:t> into morphine, a metabolic process.</a:t>
            </a:r>
          </a:p>
          <a:p>
            <a:r>
              <a:rPr lang="en-US" dirty="0" smtClean="0"/>
              <a:t>Antitussive , </a:t>
            </a:r>
            <a:r>
              <a:rPr lang="en-US" dirty="0" err="1" smtClean="0"/>
              <a:t>antidiarheal</a:t>
            </a:r>
            <a:r>
              <a:rPr lang="en-US" dirty="0" smtClean="0"/>
              <a:t> , analgesic </a:t>
            </a:r>
            <a:endParaRPr lang="en-US" dirty="0"/>
          </a:p>
          <a:p>
            <a:r>
              <a:rPr lang="en-US" dirty="0" err="1" smtClean="0"/>
              <a:t>Pharmaco</a:t>
            </a:r>
            <a:r>
              <a:rPr lang="en-US" dirty="0" smtClean="0"/>
              <a:t> genetic nuance ?? </a:t>
            </a:r>
          </a:p>
        </p:txBody>
      </p:sp>
    </p:spTree>
    <p:extLst>
      <p:ext uri="{BB962C8B-B14F-4D97-AF65-F5344CB8AC3E}">
        <p14:creationId xmlns:p14="http://schemas.microsoft.com/office/powerpoint/2010/main" val="37957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Renal Failure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dobe Caslon Pro Bold" pitchFamily="18" charset="0"/>
              </a:rPr>
              <a:t>Renal </a:t>
            </a:r>
            <a:r>
              <a:rPr lang="en-US" sz="2800" dirty="0">
                <a:latin typeface="Adobe Caslon Pro Bold" pitchFamily="18" charset="0"/>
              </a:rPr>
              <a:t>failure has implications of major clinical importance with respect to morphine and </a:t>
            </a:r>
            <a:r>
              <a:rPr lang="en-US" sz="2800" dirty="0" err="1" smtClean="0">
                <a:latin typeface="Adobe Caslon Pro Bold" pitchFamily="18" charset="0"/>
              </a:rPr>
              <a:t>meperidine</a:t>
            </a:r>
            <a:endParaRPr lang="en-US" sz="2800" dirty="0" smtClean="0">
              <a:latin typeface="Adobe Caslon Pro Bold" pitchFamily="18" charset="0"/>
            </a:endParaRPr>
          </a:p>
          <a:p>
            <a:r>
              <a:rPr lang="en-US" sz="2800" dirty="0" smtClean="0">
                <a:latin typeface="Adobe Caslon Pro Bold" pitchFamily="18" charset="0"/>
              </a:rPr>
              <a:t>For </a:t>
            </a:r>
            <a:r>
              <a:rPr lang="en-US" sz="2800" dirty="0">
                <a:latin typeface="Adobe Caslon Pro Bold" pitchFamily="18" charset="0"/>
              </a:rPr>
              <a:t>the fentanyl congeners, the clinical importance of renal failure is less marked</a:t>
            </a:r>
            <a:r>
              <a:rPr lang="en-US" sz="2800" dirty="0" smtClean="0">
                <a:latin typeface="Adobe Caslon Pro Bold" pitchFamily="18" charset="0"/>
              </a:rPr>
              <a:t>.</a:t>
            </a:r>
          </a:p>
          <a:p>
            <a:endParaRPr lang="en-US" sz="2800" dirty="0">
              <a:latin typeface="Adobe Caslon Pro Bold" pitchFamily="18" charset="0"/>
            </a:endParaRPr>
          </a:p>
          <a:p>
            <a:r>
              <a:rPr lang="en-US" sz="2800" dirty="0" smtClean="0">
                <a:latin typeface="Adobe Caslon Pro Bold" pitchFamily="18" charset="0"/>
              </a:rPr>
              <a:t>Why – ?   think of metabolites </a:t>
            </a:r>
            <a:endParaRPr lang="en-US" sz="2800" dirty="0">
              <a:latin typeface="Adobe Caslon Pro Bold" pitchFamily="18" charset="0"/>
            </a:endParaRPr>
          </a:p>
          <a:p>
            <a:endParaRPr lang="en-US" sz="28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liver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is the metabolic organ primarily responsible for opioid biotransformation,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-- still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degree of liver failure typically observed in perioperative patients, with the exception of patients undergoing liver transplantation, does not have a major impact on the pharmacokinetics of most opioids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Morphine and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pethidine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– mild but others no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54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Century" pitchFamily="18" charset="0"/>
              </a:rPr>
              <a:t>Changes in pH influence the protein binding of fentanyl, </a:t>
            </a:r>
            <a:r>
              <a:rPr lang="en-US" sz="2800" dirty="0" err="1">
                <a:latin typeface="Century" pitchFamily="18" charset="0"/>
              </a:rPr>
              <a:t>sufentanil</a:t>
            </a:r>
            <a:r>
              <a:rPr lang="en-US" sz="2800" dirty="0">
                <a:latin typeface="Century" pitchFamily="18" charset="0"/>
              </a:rPr>
              <a:t>, and </a:t>
            </a:r>
            <a:r>
              <a:rPr lang="en-US" sz="2800" dirty="0" err="1">
                <a:latin typeface="Century" pitchFamily="18" charset="0"/>
              </a:rPr>
              <a:t>alfentanil</a:t>
            </a:r>
            <a:r>
              <a:rPr lang="en-US" sz="2800" dirty="0">
                <a:latin typeface="Century" pitchFamily="18" charset="0"/>
              </a:rPr>
              <a:t> such that protein binding increases with alkalosis and decreases with </a:t>
            </a:r>
            <a:r>
              <a:rPr lang="en-US" sz="2800" dirty="0" smtClean="0">
                <a:latin typeface="Century" pitchFamily="18" charset="0"/>
              </a:rPr>
              <a:t>acidosis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entury" pitchFamily="18" charset="0"/>
              </a:rPr>
              <a:t>It is common practice to administer reduced doses of opioids to patients suffering from hemorrhagic shock to minimize any adverse hemodynamic consequences and prevent prolonged opioid effect.</a:t>
            </a:r>
          </a:p>
        </p:txBody>
      </p:sp>
    </p:spTree>
    <p:extLst>
      <p:ext uri="{BB962C8B-B14F-4D97-AF65-F5344CB8AC3E}">
        <p14:creationId xmlns:p14="http://schemas.microsoft.com/office/powerpoint/2010/main" val="39186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" y="533400"/>
            <a:ext cx="8648244" cy="50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728355" y="1572491"/>
            <a:ext cx="381000" cy="45720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1572491"/>
            <a:ext cx="381000" cy="45720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3505200"/>
            <a:ext cx="381000" cy="45720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11582" y="4572000"/>
            <a:ext cx="512618" cy="45720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6200" y="4267200"/>
            <a:ext cx="685800" cy="38100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1537855"/>
            <a:ext cx="533400" cy="45720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28355" y="3435927"/>
            <a:ext cx="381000" cy="45720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791200"/>
            <a:ext cx="830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Pictures taken and modified from internet for closed academic purpose only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943725" y="4800600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four hour infusion – CSHL in minutes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1000" y="1828800"/>
            <a:ext cx="838200" cy="4343400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7315200" y="3124200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419975" y="5410200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Agonist (Low level)+ agonist Antagonist </a:t>
            </a:r>
          </a:p>
          <a:p>
            <a:endParaRPr lang="en-US" dirty="0"/>
          </a:p>
          <a:p>
            <a:r>
              <a:rPr lang="en-US" dirty="0" smtClean="0"/>
              <a:t>Increased action </a:t>
            </a:r>
          </a:p>
          <a:p>
            <a:endParaRPr lang="en-US" dirty="0" smtClean="0"/>
          </a:p>
          <a:p>
            <a:r>
              <a:rPr lang="en-US" dirty="0" smtClean="0"/>
              <a:t>Agonist (high level</a:t>
            </a:r>
            <a:r>
              <a:rPr lang="en-US" dirty="0"/>
              <a:t>)+ agonist Antagonist </a:t>
            </a:r>
          </a:p>
          <a:p>
            <a:endParaRPr lang="en-US" dirty="0"/>
          </a:p>
          <a:p>
            <a:r>
              <a:rPr lang="en-US" dirty="0" smtClean="0"/>
              <a:t>Decreased action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அப்பா முடிஞ்சுதா ?? 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552825" cy="32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4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Codeine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80" y="1143000"/>
            <a:ext cx="5742940" cy="560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124200" y="3429000"/>
            <a:ext cx="1447800" cy="609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Ethiopians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Have we replaced morphine in effectiveness ??</a:t>
            </a:r>
          </a:p>
          <a:p>
            <a:r>
              <a:rPr lang="en-US" dirty="0" smtClean="0"/>
              <a:t>Less </a:t>
            </a:r>
            <a:r>
              <a:rPr lang="en-US" dirty="0" err="1" smtClean="0"/>
              <a:t>lipopholic</a:t>
            </a:r>
            <a:r>
              <a:rPr lang="en-US" dirty="0" smtClean="0"/>
              <a:t> – slow onset – multiple doses toxicity </a:t>
            </a:r>
          </a:p>
          <a:p>
            <a:r>
              <a:rPr lang="en-US" dirty="0" smtClean="0"/>
              <a:t>5 minutes after IV ?? </a:t>
            </a:r>
          </a:p>
          <a:p>
            <a:r>
              <a:rPr lang="en-US" dirty="0" smtClean="0"/>
              <a:t>Respiratory depression safety factor is there because of slow onset </a:t>
            </a:r>
          </a:p>
          <a:p>
            <a:r>
              <a:rPr lang="en-US" dirty="0" smtClean="0"/>
              <a:t>Less lipophilic – late respiratory depression with morphine </a:t>
            </a:r>
          </a:p>
          <a:p>
            <a:r>
              <a:rPr lang="en-US" dirty="0" smtClean="0"/>
              <a:t>Liver converts Morphine 3 G. and M6G – excreted by kidneys </a:t>
            </a:r>
          </a:p>
          <a:p>
            <a:r>
              <a:rPr lang="en-US" dirty="0" smtClean="0"/>
              <a:t>Morphine 6G is active </a:t>
            </a:r>
          </a:p>
          <a:p>
            <a:r>
              <a:rPr lang="en-US" dirty="0" smtClean="0"/>
              <a:t>Routes – oral , IM, SC, epidural, </a:t>
            </a:r>
            <a:r>
              <a:rPr lang="en-US" dirty="0" err="1" smtClean="0"/>
              <a:t>intrathecal</a:t>
            </a:r>
            <a:r>
              <a:rPr lang="en-US" dirty="0" smtClean="0"/>
              <a:t>,  IV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Local injection – iliac crest grafting </a:t>
            </a:r>
          </a:p>
          <a:p>
            <a:r>
              <a:rPr lang="en-US" dirty="0" smtClean="0"/>
              <a:t>M6G is potent than morphine ( 650 times )  </a:t>
            </a:r>
          </a:p>
          <a:p>
            <a:r>
              <a:rPr lang="en-US" dirty="0" smtClean="0"/>
              <a:t>Increases in renal failure </a:t>
            </a:r>
          </a:p>
          <a:p>
            <a:endParaRPr lang="en-US" dirty="0"/>
          </a:p>
          <a:p>
            <a:r>
              <a:rPr lang="en-US" dirty="0" smtClean="0"/>
              <a:t>0.1 mg/kg dose IV </a:t>
            </a:r>
          </a:p>
          <a:p>
            <a:r>
              <a:rPr lang="en-US" dirty="0" smtClean="0"/>
              <a:t>1-2 mg epidural </a:t>
            </a:r>
          </a:p>
          <a:p>
            <a:r>
              <a:rPr lang="en-US" dirty="0" smtClean="0"/>
              <a:t>0.1 mg </a:t>
            </a:r>
            <a:r>
              <a:rPr lang="en-US" dirty="0" err="1" smtClean="0"/>
              <a:t>intrathecal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mic</a:t>
            </a:r>
            <a:r>
              <a:rPr lang="en-US" dirty="0" smtClean="0"/>
              <a:t>/ kg in </a:t>
            </a:r>
            <a:r>
              <a:rPr lang="en-US" dirty="0" err="1" smtClean="0"/>
              <a:t>paediatric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caudal </a:t>
            </a:r>
          </a:p>
          <a:p>
            <a:r>
              <a:rPr lang="en-US" dirty="0" smtClean="0"/>
              <a:t>30 mg/ day tablets </a:t>
            </a:r>
            <a:endParaRPr lang="en-US" dirty="0" smtClean="0"/>
          </a:p>
          <a:p>
            <a:r>
              <a:rPr lang="en-US" dirty="0" err="1" smtClean="0"/>
              <a:t>Intraarticular</a:t>
            </a:r>
            <a:r>
              <a:rPr lang="en-US" dirty="0" smtClean="0"/>
              <a:t> – better ??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15741"/>
            <a:ext cx="3657600" cy="304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3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Fentanyl – with </a:t>
            </a:r>
            <a:r>
              <a:rPr lang="en-US" dirty="0" err="1" smtClean="0"/>
              <a:t>droperidol</a:t>
            </a:r>
            <a:r>
              <a:rPr lang="en-US" dirty="0" smtClean="0"/>
              <a:t> for </a:t>
            </a:r>
            <a:r>
              <a:rPr lang="en-US" dirty="0" err="1" smtClean="0"/>
              <a:t>neuroleptanalgesia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53440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Innovar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2.5 mg of </a:t>
            </a:r>
            <a:r>
              <a:rPr lang="en-US" dirty="0" err="1" smtClean="0"/>
              <a:t>droperidol</a:t>
            </a:r>
            <a:r>
              <a:rPr lang="en-US" dirty="0" smtClean="0"/>
              <a:t> with 50 </a:t>
            </a:r>
            <a:r>
              <a:rPr lang="en-US" dirty="0" err="1" smtClean="0"/>
              <a:t>mic</a:t>
            </a:r>
            <a:r>
              <a:rPr lang="en-US" dirty="0" smtClean="0"/>
              <a:t> of fentanyl in one ml of </a:t>
            </a:r>
            <a:r>
              <a:rPr lang="en-US" dirty="0" err="1" smtClean="0"/>
              <a:t>innovar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Artificial hibernation, </a:t>
            </a:r>
            <a:r>
              <a:rPr lang="en-US" dirty="0" err="1" smtClean="0"/>
              <a:t>neurovegetation</a:t>
            </a:r>
            <a:r>
              <a:rPr lang="en-US" dirty="0" smtClean="0"/>
              <a:t> and </a:t>
            </a:r>
            <a:r>
              <a:rPr lang="en-US" dirty="0" err="1" smtClean="0"/>
              <a:t>ataralgesia</a:t>
            </a:r>
            <a:endParaRPr lang="en-US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0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Fentanyl –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 ionized is only 10 % but high lipid solubility overcomes </a:t>
            </a:r>
          </a:p>
          <a:p>
            <a:r>
              <a:rPr lang="en-US" dirty="0"/>
              <a:t>1- 2 </a:t>
            </a:r>
            <a:r>
              <a:rPr lang="en-US" dirty="0" err="1"/>
              <a:t>mic.</a:t>
            </a:r>
            <a:r>
              <a:rPr lang="en-US" dirty="0"/>
              <a:t> Kg – Iv intra op analgesia </a:t>
            </a:r>
          </a:p>
          <a:p>
            <a:r>
              <a:rPr lang="en-US" dirty="0"/>
              <a:t>2 – 10 </a:t>
            </a:r>
            <a:r>
              <a:rPr lang="en-US" dirty="0" err="1"/>
              <a:t>mic</a:t>
            </a:r>
            <a:r>
              <a:rPr lang="en-US" dirty="0"/>
              <a:t> total for blunting intubation response</a:t>
            </a:r>
          </a:p>
          <a:p>
            <a:r>
              <a:rPr lang="en-US" dirty="0"/>
              <a:t>IV , PCA PCEA  infusions epidural, </a:t>
            </a:r>
            <a:r>
              <a:rPr lang="en-US" dirty="0" err="1"/>
              <a:t>intrathecal</a:t>
            </a:r>
            <a:r>
              <a:rPr lang="en-US" dirty="0"/>
              <a:t> , TTS, OTFC, etc..</a:t>
            </a:r>
          </a:p>
          <a:p>
            <a:r>
              <a:rPr lang="en-US" dirty="0"/>
              <a:t>Faster onset less duration than morphine but infusions – stoppage does not reduce the risk of </a:t>
            </a:r>
            <a:r>
              <a:rPr lang="en-US" dirty="0" err="1"/>
              <a:t>ventilatory</a:t>
            </a:r>
            <a:r>
              <a:rPr lang="en-US" dirty="0"/>
              <a:t> depression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OTFC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562600"/>
          </a:xfrm>
        </p:spPr>
        <p:txBody>
          <a:bodyPr>
            <a:noAutofit/>
          </a:bodyPr>
          <a:lstStyle/>
          <a:p>
            <a:r>
              <a:rPr lang="en-US" sz="2800" dirty="0"/>
              <a:t>Oral </a:t>
            </a:r>
            <a:r>
              <a:rPr lang="en-US" sz="2800" dirty="0" err="1"/>
              <a:t>transmucosal</a:t>
            </a:r>
            <a:r>
              <a:rPr lang="en-US" sz="2800" dirty="0"/>
              <a:t> fentanyl citrate (OTFC, </a:t>
            </a:r>
            <a:r>
              <a:rPr lang="en-US" sz="2800" dirty="0" err="1"/>
              <a:t>ActiqÔ</a:t>
            </a:r>
            <a:r>
              <a:rPr lang="en-US" sz="2800" dirty="0"/>
              <a:t>) is a solid formulation of fentanyl that resembles a lozenge on a handle.  </a:t>
            </a:r>
          </a:p>
          <a:p>
            <a:r>
              <a:rPr lang="en-US" sz="2800" dirty="0"/>
              <a:t>rapid onset of analgesia, (fentanyl begins to cross the blood-brain barrier in as little as 3-5 minutes), peak effect at 20-40 minutes</a:t>
            </a:r>
          </a:p>
          <a:p>
            <a:r>
              <a:rPr lang="en-US" sz="2800" dirty="0"/>
              <a:t>Total duration of activity is 2 to 3 hours. </a:t>
            </a:r>
          </a:p>
          <a:p>
            <a:r>
              <a:rPr lang="en-US" sz="2800" dirty="0"/>
              <a:t>OTFC is available in 200, 400, 600, 800, 1200, &amp; 1600 mcg dosage strengths.</a:t>
            </a:r>
          </a:p>
          <a:p>
            <a:r>
              <a:rPr lang="en-US" sz="2800" dirty="0"/>
              <a:t>Give 200 and wait 15 minutes and add </a:t>
            </a:r>
          </a:p>
          <a:p>
            <a:r>
              <a:rPr lang="en-US" sz="2800" dirty="0"/>
              <a:t>Breakthrough pain – cancer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74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1455</Words>
  <Application>Microsoft Office PowerPoint</Application>
  <PresentationFormat>On-screen Show (4:3)</PresentationFormat>
  <Paragraphs>190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Opioids - UNIQUE FEATURES OF INDIVIDUAL AGENTS </vt:lpstr>
      <vt:lpstr>Just a simple notes but not a high profile lecture by a bearded scientist </vt:lpstr>
      <vt:lpstr>Codeine </vt:lpstr>
      <vt:lpstr>Codeine </vt:lpstr>
      <vt:lpstr>Morphine </vt:lpstr>
      <vt:lpstr>PowerPoint Presentation</vt:lpstr>
      <vt:lpstr>Fentanyl – with droperidol for neuroleptanalgesia  </vt:lpstr>
      <vt:lpstr>Fentanyl – contd.</vt:lpstr>
      <vt:lpstr>OTFC </vt:lpstr>
      <vt:lpstr>TTS  --  Fentanyl </vt:lpstr>
      <vt:lpstr>Alfentanil</vt:lpstr>
      <vt:lpstr>Alfentanil </vt:lpstr>
      <vt:lpstr>Meperidine(Pethidine) </vt:lpstr>
      <vt:lpstr>Pethidine </vt:lpstr>
      <vt:lpstr>Sufentanil</vt:lpstr>
      <vt:lpstr>sufentanil</vt:lpstr>
      <vt:lpstr>Sufentanil</vt:lpstr>
      <vt:lpstr>Pentazocine</vt:lpstr>
      <vt:lpstr>Buprenorphine </vt:lpstr>
      <vt:lpstr>Buprenorphine </vt:lpstr>
      <vt:lpstr>nalbuphine </vt:lpstr>
      <vt:lpstr>Naloxone </vt:lpstr>
      <vt:lpstr>naloxone</vt:lpstr>
      <vt:lpstr>Naloxone </vt:lpstr>
      <vt:lpstr>Naloxone</vt:lpstr>
      <vt:lpstr>Clinical pearls </vt:lpstr>
      <vt:lpstr>PowerPoint Presentation</vt:lpstr>
      <vt:lpstr>Age </vt:lpstr>
      <vt:lpstr>Obesity </vt:lpstr>
      <vt:lpstr>Renal Failure  </vt:lpstr>
      <vt:lpstr>Liver </vt:lpstr>
      <vt:lpstr>Others </vt:lpstr>
      <vt:lpstr>PowerPoint Presentation</vt:lpstr>
      <vt:lpstr>After four hour infusion – CSHL in minutes </vt:lpstr>
      <vt:lpstr>PowerPoint Presentation</vt:lpstr>
      <vt:lpstr>அப்பா முடிஞ்சுதா ??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Opioids - UNIQUE FEATURES OF INDIVIDUAL AGENTS </dc:title>
  <dc:creator>parthasarathy</dc:creator>
  <cp:lastModifiedBy>parthasarathy</cp:lastModifiedBy>
  <cp:revision>51</cp:revision>
  <dcterms:created xsi:type="dcterms:W3CDTF">2016-09-21T16:11:56Z</dcterms:created>
  <dcterms:modified xsi:type="dcterms:W3CDTF">2016-09-24T17:45:33Z</dcterms:modified>
</cp:coreProperties>
</file>