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9" r:id="rId6"/>
    <p:sldId id="260" r:id="rId7"/>
    <p:sldId id="261" r:id="rId8"/>
    <p:sldId id="262" r:id="rId9"/>
    <p:sldId id="263" r:id="rId10"/>
    <p:sldId id="264" r:id="rId11"/>
    <p:sldId id="266" r:id="rId12"/>
    <p:sldId id="265" r:id="rId13"/>
    <p:sldId id="288" r:id="rId14"/>
    <p:sldId id="267" r:id="rId15"/>
    <p:sldId id="268" r:id="rId16"/>
    <p:sldId id="271" r:id="rId17"/>
    <p:sldId id="270" r:id="rId18"/>
    <p:sldId id="274" r:id="rId19"/>
    <p:sldId id="272" r:id="rId20"/>
    <p:sldId id="273" r:id="rId21"/>
    <p:sldId id="280" r:id="rId22"/>
    <p:sldId id="283" r:id="rId23"/>
    <p:sldId id="290" r:id="rId24"/>
    <p:sldId id="291" r:id="rId25"/>
    <p:sldId id="281" r:id="rId26"/>
    <p:sldId id="284" r:id="rId27"/>
    <p:sldId id="287" r:id="rId28"/>
    <p:sldId id="286" r:id="rId29"/>
    <p:sldId id="276" r:id="rId30"/>
    <p:sldId id="275" r:id="rId31"/>
    <p:sldId id="277" r:id="rId32"/>
    <p:sldId id="278" r:id="rId33"/>
    <p:sldId id="279" r:id="rId34"/>
    <p:sldId id="282" r:id="rId35"/>
    <p:sldId id="292"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83" d="100"/>
          <a:sy n="83" d="100"/>
        </p:scale>
        <p:origin x="-144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56EF462-7921-4E06-84B2-71645A501448}" type="datetimeFigureOut">
              <a:rPr lang="en-IN" smtClean="0"/>
              <a:t>03-06-2018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276093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56EF462-7921-4E06-84B2-71645A501448}" type="datetimeFigureOut">
              <a:rPr lang="en-IN" smtClean="0"/>
              <a:t>03-06-2018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189946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56EF462-7921-4E06-84B2-71645A501448}" type="datetimeFigureOut">
              <a:rPr lang="en-IN" smtClean="0"/>
              <a:t>03-06-2018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407009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56EF462-7921-4E06-84B2-71645A501448}" type="datetimeFigureOut">
              <a:rPr lang="en-IN" smtClean="0"/>
              <a:t>03-06-2018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251182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EF462-7921-4E06-84B2-71645A501448}" type="datetimeFigureOut">
              <a:rPr lang="en-IN" smtClean="0"/>
              <a:t>03-06-2018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126756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56EF462-7921-4E06-84B2-71645A501448}" type="datetimeFigureOut">
              <a:rPr lang="en-IN" smtClean="0"/>
              <a:t>03-06-2018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228495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56EF462-7921-4E06-84B2-71645A501448}" type="datetimeFigureOut">
              <a:rPr lang="en-IN" smtClean="0"/>
              <a:t>03-06-2018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72818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56EF462-7921-4E06-84B2-71645A501448}" type="datetimeFigureOut">
              <a:rPr lang="en-IN" smtClean="0"/>
              <a:t>03-06-2018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67035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EF462-7921-4E06-84B2-71645A501448}" type="datetimeFigureOut">
              <a:rPr lang="en-IN" smtClean="0"/>
              <a:t>03-06-2018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19271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EF462-7921-4E06-84B2-71645A501448}" type="datetimeFigureOut">
              <a:rPr lang="en-IN" smtClean="0"/>
              <a:t>03-06-2018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66009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EF462-7921-4E06-84B2-71645A501448}" type="datetimeFigureOut">
              <a:rPr lang="en-IN" smtClean="0"/>
              <a:t>03-06-2018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D2323C-12CD-480D-8FAB-E3D97FBCDE4B}" type="slidenum">
              <a:rPr lang="en-IN" smtClean="0"/>
              <a:t>‹#›</a:t>
            </a:fld>
            <a:endParaRPr lang="en-IN"/>
          </a:p>
        </p:txBody>
      </p:sp>
    </p:spTree>
    <p:extLst>
      <p:ext uri="{BB962C8B-B14F-4D97-AF65-F5344CB8AC3E}">
        <p14:creationId xmlns:p14="http://schemas.microsoft.com/office/powerpoint/2010/main" val="139611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EF462-7921-4E06-84B2-71645A501448}" type="datetimeFigureOut">
              <a:rPr lang="en-IN" smtClean="0"/>
              <a:t>03-06-2018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2323C-12CD-480D-8FAB-E3D97FBCDE4B}" type="slidenum">
              <a:rPr lang="en-IN" smtClean="0"/>
              <a:t>‹#›</a:t>
            </a:fld>
            <a:endParaRPr lang="en-IN"/>
          </a:p>
        </p:txBody>
      </p:sp>
    </p:spTree>
    <p:extLst>
      <p:ext uri="{BB962C8B-B14F-4D97-AF65-F5344CB8AC3E}">
        <p14:creationId xmlns:p14="http://schemas.microsoft.com/office/powerpoint/2010/main" val="413644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bi.nlm.nih.gov/pubmed/1290419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1"/>
            <a:ext cx="7772400" cy="1800200"/>
          </a:xfrm>
        </p:spPr>
        <p:txBody>
          <a:bodyPr/>
          <a:lstStyle/>
          <a:p>
            <a:r>
              <a:rPr lang="en-US" dirty="0" smtClean="0"/>
              <a:t>Clonidine </a:t>
            </a:r>
            <a:endParaRPr lang="en-IN" dirty="0"/>
          </a:p>
        </p:txBody>
      </p:sp>
      <p:sp>
        <p:nvSpPr>
          <p:cNvPr id="3" name="Subtitle 2"/>
          <p:cNvSpPr>
            <a:spLocks noGrp="1"/>
          </p:cNvSpPr>
          <p:nvPr>
            <p:ph type="subTitle" idx="1"/>
          </p:nvPr>
        </p:nvSpPr>
        <p:spPr>
          <a:xfrm>
            <a:off x="899592" y="3356992"/>
            <a:ext cx="6872808" cy="2808312"/>
          </a:xfrm>
        </p:spPr>
        <p:txBody>
          <a:bodyPr>
            <a:normAutofit/>
          </a:bodyPr>
          <a:lstStyle/>
          <a:p>
            <a:r>
              <a:rPr lang="en-US" b="1" dirty="0" smtClean="0">
                <a:solidFill>
                  <a:srgbClr val="002060"/>
                </a:solidFill>
              </a:rPr>
              <a:t>Dr. S. </a:t>
            </a:r>
            <a:r>
              <a:rPr lang="en-US" b="1" dirty="0" err="1" smtClean="0">
                <a:solidFill>
                  <a:srgbClr val="002060"/>
                </a:solidFill>
              </a:rPr>
              <a:t>Parthasarathy</a:t>
            </a:r>
            <a:r>
              <a:rPr lang="en-US" b="1" dirty="0" smtClean="0">
                <a:solidFill>
                  <a:srgbClr val="002060"/>
                </a:solidFill>
              </a:rPr>
              <a:t> </a:t>
            </a:r>
          </a:p>
          <a:p>
            <a:r>
              <a:rPr lang="en-US" b="1" dirty="0" smtClean="0">
                <a:solidFill>
                  <a:srgbClr val="002060"/>
                </a:solidFill>
              </a:rPr>
              <a:t>MD., DA., DNB, MD (</a:t>
            </a:r>
            <a:r>
              <a:rPr lang="en-US" b="1" dirty="0" err="1" smtClean="0">
                <a:solidFill>
                  <a:srgbClr val="002060"/>
                </a:solidFill>
              </a:rPr>
              <a:t>Acu</a:t>
            </a:r>
            <a:r>
              <a:rPr lang="en-US" b="1" dirty="0" smtClean="0">
                <a:solidFill>
                  <a:srgbClr val="002060"/>
                </a:solidFill>
              </a:rPr>
              <a:t>), Dip. </a:t>
            </a:r>
            <a:r>
              <a:rPr lang="en-US" b="1" dirty="0" err="1" smtClean="0">
                <a:solidFill>
                  <a:srgbClr val="002060"/>
                </a:solidFill>
              </a:rPr>
              <a:t>Diab</a:t>
            </a:r>
            <a:r>
              <a:rPr lang="en-US" b="1" dirty="0" smtClean="0">
                <a:solidFill>
                  <a:srgbClr val="002060"/>
                </a:solidFill>
              </a:rPr>
              <a:t>. DCA, Dip. Software statistics- </a:t>
            </a:r>
          </a:p>
          <a:p>
            <a:r>
              <a:rPr lang="en-US" b="1" dirty="0" smtClean="0">
                <a:solidFill>
                  <a:srgbClr val="002060"/>
                </a:solidFill>
              </a:rPr>
              <a:t>PhD ( physiology), IDRA,  FICA </a:t>
            </a:r>
            <a:endParaRPr lang="fr-FR" b="1" dirty="0" smtClean="0">
              <a:solidFill>
                <a:srgbClr val="002060"/>
              </a:solidFill>
            </a:endParaRPr>
          </a:p>
          <a:p>
            <a:endParaRPr lang="en-IN" dirty="0"/>
          </a:p>
        </p:txBody>
      </p:sp>
    </p:spTree>
    <p:extLst>
      <p:ext uri="{BB962C8B-B14F-4D97-AF65-F5344CB8AC3E}">
        <p14:creationId xmlns:p14="http://schemas.microsoft.com/office/powerpoint/2010/main" val="4293047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To the CVS ! </a:t>
            </a:r>
            <a:endParaRPr lang="en-IN"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800" dirty="0"/>
              <a:t>In the supine position, clonidine </a:t>
            </a:r>
            <a:r>
              <a:rPr lang="en-US" sz="2800" b="1" i="1" dirty="0" smtClean="0">
                <a:solidFill>
                  <a:srgbClr val="002060"/>
                </a:solidFill>
              </a:rPr>
              <a:t>reduces</a:t>
            </a:r>
            <a:r>
              <a:rPr lang="en-US" sz="2800" b="1" i="1" dirty="0" smtClean="0"/>
              <a:t> </a:t>
            </a:r>
            <a:r>
              <a:rPr lang="en-US" sz="2800" dirty="0" smtClean="0"/>
              <a:t>mean </a:t>
            </a:r>
            <a:r>
              <a:rPr lang="en-US" sz="2800" dirty="0"/>
              <a:t>arterial pressure (MAP) (</a:t>
            </a:r>
            <a:r>
              <a:rPr lang="en-US" sz="2800" dirty="0" smtClean="0"/>
              <a:t>average 17</a:t>
            </a:r>
            <a:r>
              <a:rPr lang="en-US" sz="2800" dirty="0"/>
              <a:t>%) </a:t>
            </a:r>
            <a:r>
              <a:rPr lang="en-US" sz="2800" dirty="0" smtClean="0"/>
              <a:t>, </a:t>
            </a:r>
          </a:p>
          <a:p>
            <a:pPr marL="514350" indent="-514350">
              <a:buFont typeface="+mj-lt"/>
              <a:buAutoNum type="arabicPeriod"/>
            </a:pPr>
            <a:r>
              <a:rPr lang="en-US" sz="2800" dirty="0" smtClean="0"/>
              <a:t>cardiac </a:t>
            </a:r>
            <a:r>
              <a:rPr lang="en-US" sz="2800" dirty="0"/>
              <a:t>output (CO) (</a:t>
            </a:r>
            <a:r>
              <a:rPr lang="en-US" sz="2800" dirty="0" smtClean="0"/>
              <a:t>average 21 </a:t>
            </a:r>
            <a:r>
              <a:rPr lang="en-US" sz="2800" dirty="0"/>
              <a:t>%) </a:t>
            </a:r>
            <a:r>
              <a:rPr lang="en-US" sz="2800" dirty="0" smtClean="0"/>
              <a:t>,</a:t>
            </a:r>
          </a:p>
          <a:p>
            <a:pPr marL="514350" indent="-514350">
              <a:buFont typeface="+mj-lt"/>
              <a:buAutoNum type="arabicPeriod"/>
            </a:pPr>
            <a:r>
              <a:rPr lang="en-US" sz="2800" dirty="0" smtClean="0"/>
              <a:t>heart </a:t>
            </a:r>
            <a:r>
              <a:rPr lang="en-US" sz="2800" dirty="0"/>
              <a:t>rate (HR) (</a:t>
            </a:r>
            <a:r>
              <a:rPr lang="en-US" sz="2800" dirty="0" smtClean="0"/>
              <a:t>average </a:t>
            </a:r>
            <a:r>
              <a:rPr lang="pt-BR" sz="2800" dirty="0" smtClean="0"/>
              <a:t>1O </a:t>
            </a:r>
            <a:r>
              <a:rPr lang="pt-BR" sz="2800" dirty="0"/>
              <a:t>%), </a:t>
            </a:r>
            <a:r>
              <a:rPr lang="pt-BR" sz="2800" dirty="0" smtClean="0"/>
              <a:t> </a:t>
            </a:r>
          </a:p>
          <a:p>
            <a:pPr marL="514350" indent="-514350">
              <a:buFont typeface="+mj-lt"/>
              <a:buAutoNum type="arabicPeriod"/>
            </a:pPr>
            <a:r>
              <a:rPr lang="pt-BR" sz="2800" dirty="0" smtClean="0"/>
              <a:t>stroke </a:t>
            </a:r>
            <a:r>
              <a:rPr lang="pt-BR" sz="2800" dirty="0"/>
              <a:t>volume (SV) (</a:t>
            </a:r>
            <a:r>
              <a:rPr lang="pt-BR" sz="2800" dirty="0" smtClean="0"/>
              <a:t>average </a:t>
            </a:r>
            <a:r>
              <a:rPr lang="en-US" sz="2800" dirty="0" smtClean="0"/>
              <a:t>15%) </a:t>
            </a:r>
          </a:p>
          <a:p>
            <a:pPr marL="514350" indent="-514350">
              <a:buFont typeface="+mj-lt"/>
              <a:buAutoNum type="arabicPeriod"/>
            </a:pPr>
            <a:r>
              <a:rPr lang="en-US" sz="2800" dirty="0" smtClean="0"/>
              <a:t>with </a:t>
            </a:r>
            <a:r>
              <a:rPr lang="en-US" sz="2800" dirty="0"/>
              <a:t>no consistent change in </a:t>
            </a:r>
            <a:r>
              <a:rPr lang="en-US" sz="2800" dirty="0" smtClean="0"/>
              <a:t>total </a:t>
            </a:r>
            <a:r>
              <a:rPr lang="en-IN" sz="2800" dirty="0" smtClean="0"/>
              <a:t>peripheral </a:t>
            </a:r>
            <a:r>
              <a:rPr lang="en-IN" sz="2800" dirty="0"/>
              <a:t>resistance (TPR</a:t>
            </a:r>
            <a:r>
              <a:rPr lang="en-IN" sz="2800" dirty="0" smtClean="0"/>
              <a:t>)</a:t>
            </a:r>
          </a:p>
          <a:p>
            <a:pPr marL="514350" indent="-514350">
              <a:buFont typeface="+mj-lt"/>
              <a:buAutoNum type="arabicPeriod"/>
            </a:pPr>
            <a:r>
              <a:rPr lang="en-US" sz="2800" dirty="0" smtClean="0"/>
              <a:t>The decrease in </a:t>
            </a:r>
            <a:r>
              <a:rPr lang="en-US" sz="2800" b="1" dirty="0" smtClean="0"/>
              <a:t>systolic blood pressure </a:t>
            </a:r>
            <a:r>
              <a:rPr lang="en-US" sz="2800" dirty="0" smtClean="0"/>
              <a:t>produced by clonidine is more prominent than the decrease in diastolic blood pressure.</a:t>
            </a:r>
          </a:p>
          <a:p>
            <a:pPr marL="514350" indent="-514350">
              <a:buFont typeface="+mj-lt"/>
              <a:buAutoNum type="arabicPeriod"/>
            </a:pPr>
            <a:endParaRPr lang="en-IN" sz="2800" dirty="0"/>
          </a:p>
        </p:txBody>
      </p:sp>
      <p:sp>
        <p:nvSpPr>
          <p:cNvPr id="4" name="Down Arrow 3"/>
          <p:cNvSpPr/>
          <p:nvPr/>
        </p:nvSpPr>
        <p:spPr>
          <a:xfrm>
            <a:off x="8172400" y="1268760"/>
            <a:ext cx="792088" cy="28083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Left-Right Arrow 4"/>
          <p:cNvSpPr/>
          <p:nvPr/>
        </p:nvSpPr>
        <p:spPr>
          <a:xfrm>
            <a:off x="3419872" y="4581128"/>
            <a:ext cx="1728192"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580112" y="6237312"/>
            <a:ext cx="33123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Alpha 1 and initial BP rise ? </a:t>
            </a:r>
            <a:endParaRPr lang="en-IN" dirty="0"/>
          </a:p>
        </p:txBody>
      </p:sp>
    </p:spTree>
    <p:extLst>
      <p:ext uri="{BB962C8B-B14F-4D97-AF65-F5344CB8AC3E}">
        <p14:creationId xmlns:p14="http://schemas.microsoft.com/office/powerpoint/2010/main" val="344977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Other actions </a:t>
            </a:r>
            <a:endParaRPr lang="en-IN" dirty="0"/>
          </a:p>
        </p:txBody>
      </p:sp>
      <p:sp>
        <p:nvSpPr>
          <p:cNvPr id="3" name="Content Placeholder 2"/>
          <p:cNvSpPr>
            <a:spLocks noGrp="1"/>
          </p:cNvSpPr>
          <p:nvPr>
            <p:ph idx="1"/>
          </p:nvPr>
        </p:nvSpPr>
        <p:spPr/>
        <p:txBody>
          <a:bodyPr/>
          <a:lstStyle/>
          <a:p>
            <a:r>
              <a:rPr lang="en-US" dirty="0" smtClean="0"/>
              <a:t>The α2-agonists have minimal depressant effects on ventilation, and these agonists do not potentiate </a:t>
            </a:r>
            <a:r>
              <a:rPr lang="en-US" dirty="0" err="1" smtClean="0"/>
              <a:t>ventilatory</a:t>
            </a:r>
            <a:r>
              <a:rPr lang="en-US" dirty="0" smtClean="0"/>
              <a:t> depressant effects of opioids.</a:t>
            </a:r>
          </a:p>
          <a:p>
            <a:r>
              <a:rPr lang="en-US" dirty="0" smtClean="0"/>
              <a:t>Sodium and water retention </a:t>
            </a:r>
          </a:p>
          <a:p>
            <a:r>
              <a:rPr lang="en-US" dirty="0" smtClean="0"/>
              <a:t>Dry mouth ! </a:t>
            </a:r>
            <a:endParaRPr lang="en-IN" dirty="0" smtClean="0"/>
          </a:p>
          <a:p>
            <a:endParaRPr lang="en-US" dirty="0" smtClean="0"/>
          </a:p>
          <a:p>
            <a:endParaRPr lang="en-IN" dirty="0"/>
          </a:p>
        </p:txBody>
      </p:sp>
    </p:spTree>
    <p:extLst>
      <p:ext uri="{BB962C8B-B14F-4D97-AF65-F5344CB8AC3E}">
        <p14:creationId xmlns:p14="http://schemas.microsoft.com/office/powerpoint/2010/main" val="441168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Clinical uses in </a:t>
            </a:r>
            <a:r>
              <a:rPr lang="en-IN" dirty="0" err="1" smtClean="0"/>
              <a:t>anesthesia</a:t>
            </a:r>
            <a:r>
              <a:rPr lang="en-IN" dirty="0" smtClean="0"/>
              <a:t> </a:t>
            </a:r>
            <a:endParaRPr lang="en-IN" dirty="0"/>
          </a:p>
        </p:txBody>
      </p:sp>
      <p:sp>
        <p:nvSpPr>
          <p:cNvPr id="3" name="Content Placeholder 2"/>
          <p:cNvSpPr>
            <a:spLocks noGrp="1"/>
          </p:cNvSpPr>
          <p:nvPr>
            <p:ph idx="1"/>
          </p:nvPr>
        </p:nvSpPr>
        <p:spPr/>
        <p:txBody>
          <a:bodyPr/>
          <a:lstStyle/>
          <a:p>
            <a:r>
              <a:rPr lang="en-US" dirty="0" err="1" smtClean="0"/>
              <a:t>Preanesthetic</a:t>
            </a:r>
            <a:r>
              <a:rPr lang="en-US" dirty="0" smtClean="0"/>
              <a:t> medication (5 µg/kg) orally blunts cardiovascular responses to sympathetic nervous system stimulation and decreases anesthetic requirements..</a:t>
            </a:r>
          </a:p>
          <a:p>
            <a:r>
              <a:rPr lang="en-US" dirty="0" smtClean="0"/>
              <a:t>Intubation response </a:t>
            </a:r>
          </a:p>
          <a:p>
            <a:r>
              <a:rPr lang="en-US" dirty="0" smtClean="0"/>
              <a:t>Decreased perioperative ischemia</a:t>
            </a:r>
          </a:p>
          <a:p>
            <a:r>
              <a:rPr lang="en-US" dirty="0" smtClean="0"/>
              <a:t>Decreased anesthesia requirements   </a:t>
            </a:r>
          </a:p>
          <a:p>
            <a:endParaRPr lang="en-US" dirty="0"/>
          </a:p>
        </p:txBody>
      </p:sp>
    </p:spTree>
    <p:extLst>
      <p:ext uri="{BB962C8B-B14F-4D97-AF65-F5344CB8AC3E}">
        <p14:creationId xmlns:p14="http://schemas.microsoft.com/office/powerpoint/2010/main" val="2775195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it occur ? </a:t>
            </a:r>
            <a:endParaRPr lang="en-IN" dirty="0"/>
          </a:p>
        </p:txBody>
      </p:sp>
      <p:sp>
        <p:nvSpPr>
          <p:cNvPr id="3" name="Content Placeholder 2"/>
          <p:cNvSpPr>
            <a:spLocks noGrp="1"/>
          </p:cNvSpPr>
          <p:nvPr>
            <p:ph idx="1"/>
          </p:nvPr>
        </p:nvSpPr>
        <p:spPr/>
        <p:txBody>
          <a:bodyPr>
            <a:normAutofit/>
          </a:bodyPr>
          <a:lstStyle/>
          <a:p>
            <a:r>
              <a:rPr lang="en-US" sz="2800" dirty="0"/>
              <a:t>The </a:t>
            </a:r>
            <a:r>
              <a:rPr lang="en-US" sz="2800" dirty="0" smtClean="0"/>
              <a:t>maximum </a:t>
            </a:r>
            <a:r>
              <a:rPr lang="en-US" sz="2800" dirty="0"/>
              <a:t>effect of intravenous clonidine occurs approximately 15 minutes after administration and is slow compared to other agents used for this purpose</a:t>
            </a:r>
            <a:r>
              <a:rPr lang="en-US" sz="2800" dirty="0" smtClean="0"/>
              <a:t>.</a:t>
            </a:r>
          </a:p>
          <a:p>
            <a:r>
              <a:rPr lang="en-US" sz="2800" dirty="0" smtClean="0"/>
              <a:t>When to time the injection ?  </a:t>
            </a:r>
          </a:p>
          <a:p>
            <a:endParaRPr lang="en-US" sz="2800" dirty="0"/>
          </a:p>
          <a:p>
            <a:r>
              <a:rPr lang="en-US" sz="2800" dirty="0" smtClean="0"/>
              <a:t>Many times after intrathecal the fall in HR will be around 45 – 50 minutes – beware </a:t>
            </a:r>
            <a:endParaRPr lang="en-IN" sz="2800" dirty="0"/>
          </a:p>
        </p:txBody>
      </p:sp>
    </p:spTree>
    <p:extLst>
      <p:ext uri="{BB962C8B-B14F-4D97-AF65-F5344CB8AC3E}">
        <p14:creationId xmlns:p14="http://schemas.microsoft.com/office/powerpoint/2010/main" val="217474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8640"/>
            <a:ext cx="6120680" cy="224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708920"/>
            <a:ext cx="406845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04048" y="3212976"/>
            <a:ext cx="3168352"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solidFill>
                  <a:srgbClr val="002060"/>
                </a:solidFill>
              </a:rPr>
              <a:t>Probable reduction of MAC by 25 – 30 % </a:t>
            </a:r>
            <a:endParaRPr lang="en-IN" sz="3200" dirty="0">
              <a:solidFill>
                <a:srgbClr val="002060"/>
              </a:solidFill>
            </a:endParaRPr>
          </a:p>
        </p:txBody>
      </p:sp>
      <p:sp>
        <p:nvSpPr>
          <p:cNvPr id="5" name="Rectangle 4"/>
          <p:cNvSpPr/>
          <p:nvPr/>
        </p:nvSpPr>
        <p:spPr>
          <a:xfrm>
            <a:off x="323528" y="5085184"/>
            <a:ext cx="453650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err="1" smtClean="0"/>
              <a:t>Propofol</a:t>
            </a:r>
            <a:r>
              <a:rPr lang="en-IN" sz="2800" b="1" dirty="0" smtClean="0"/>
              <a:t> requirements are decreased by 20 % </a:t>
            </a:r>
            <a:endParaRPr lang="en-IN" sz="2800" b="1" dirty="0"/>
          </a:p>
        </p:txBody>
      </p:sp>
    </p:spTree>
    <p:extLst>
      <p:ext uri="{BB962C8B-B14F-4D97-AF65-F5344CB8AC3E}">
        <p14:creationId xmlns:p14="http://schemas.microsoft.com/office/powerpoint/2010/main" val="249165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116590" cy="19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83568" y="2780928"/>
            <a:ext cx="7344816" cy="2880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Perioperative clonidine has some advantages over perioperative beta-blockers because it has less risk of bronchospasm in asthmatics and it comes in a transcutaneous form that can be used in patients who are not taking oral medications ('NPO').</a:t>
            </a:r>
            <a:endParaRPr lang="en-IN" sz="2400" dirty="0"/>
          </a:p>
        </p:txBody>
      </p:sp>
      <p:sp>
        <p:nvSpPr>
          <p:cNvPr id="5" name="Rectangle 4"/>
          <p:cNvSpPr/>
          <p:nvPr/>
        </p:nvSpPr>
        <p:spPr>
          <a:xfrm>
            <a:off x="1475656" y="6021288"/>
            <a:ext cx="6480720" cy="5760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Transdermal patch 0.1 mg/ 24 hours for seven days </a:t>
            </a:r>
            <a:endParaRPr lang="en-IN" dirty="0"/>
          </a:p>
        </p:txBody>
      </p:sp>
    </p:spTree>
    <p:extLst>
      <p:ext uri="{BB962C8B-B14F-4D97-AF65-F5344CB8AC3E}">
        <p14:creationId xmlns:p14="http://schemas.microsoft.com/office/powerpoint/2010/main" val="4036771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Other uses in general </a:t>
            </a:r>
            <a:r>
              <a:rPr lang="en-IN" dirty="0" err="1" smtClean="0"/>
              <a:t>anesthesia</a:t>
            </a:r>
            <a:r>
              <a:rPr lang="en-IN" dirty="0" smtClean="0"/>
              <a:t> </a:t>
            </a:r>
            <a:endParaRPr lang="en-IN" dirty="0"/>
          </a:p>
        </p:txBody>
      </p:sp>
      <p:sp>
        <p:nvSpPr>
          <p:cNvPr id="3" name="Content Placeholder 2"/>
          <p:cNvSpPr>
            <a:spLocks noGrp="1"/>
          </p:cNvSpPr>
          <p:nvPr>
            <p:ph idx="1"/>
          </p:nvPr>
        </p:nvSpPr>
        <p:spPr/>
        <p:txBody>
          <a:bodyPr/>
          <a:lstStyle/>
          <a:p>
            <a:r>
              <a:rPr lang="en-IN" dirty="0" smtClean="0"/>
              <a:t>Clonidine decreased </a:t>
            </a:r>
            <a:r>
              <a:rPr lang="en-IN" dirty="0" err="1" smtClean="0"/>
              <a:t>anesthetic</a:t>
            </a:r>
            <a:r>
              <a:rPr lang="en-IN" dirty="0" smtClean="0"/>
              <a:t> requirements but does not delay recovery </a:t>
            </a:r>
          </a:p>
          <a:p>
            <a:r>
              <a:rPr lang="en-IN" dirty="0" smtClean="0"/>
              <a:t>Clonidine decreased postoperative oxygen requirements </a:t>
            </a:r>
          </a:p>
          <a:p>
            <a:r>
              <a:rPr lang="en-IN" dirty="0" err="1" smtClean="0"/>
              <a:t>Preinduction</a:t>
            </a:r>
            <a:r>
              <a:rPr lang="en-IN" dirty="0" smtClean="0"/>
              <a:t> clonidine decreased post operative shivering </a:t>
            </a:r>
            <a:endParaRPr lang="en-IN" dirty="0"/>
          </a:p>
        </p:txBody>
      </p:sp>
    </p:spTree>
    <p:extLst>
      <p:ext uri="{BB962C8B-B14F-4D97-AF65-F5344CB8AC3E}">
        <p14:creationId xmlns:p14="http://schemas.microsoft.com/office/powerpoint/2010/main" val="2608645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Hypertensive emergencies </a:t>
            </a:r>
            <a:endParaRPr lang="en-IN" dirty="0"/>
          </a:p>
        </p:txBody>
      </p:sp>
      <p:sp>
        <p:nvSpPr>
          <p:cNvPr id="3" name="Content Placeholder 2"/>
          <p:cNvSpPr>
            <a:spLocks noGrp="1"/>
          </p:cNvSpPr>
          <p:nvPr>
            <p:ph idx="1"/>
          </p:nvPr>
        </p:nvSpPr>
        <p:spPr/>
        <p:txBody>
          <a:bodyPr>
            <a:normAutofit/>
          </a:bodyPr>
          <a:lstStyle/>
          <a:p>
            <a:pPr algn="just">
              <a:lnSpc>
                <a:spcPct val="150000"/>
              </a:lnSpc>
            </a:pPr>
            <a:r>
              <a:rPr lang="en-US" sz="2800" dirty="0"/>
              <a:t>An initial oral dose of 0.1 to 0.2 mg of clonidine hydrochloride followed by hourly doses of 0.05 or 0.1 mg until goal blood pressure is attained that does not reduce perfusion to critical organs, </a:t>
            </a:r>
            <a:endParaRPr lang="en-US" sz="2800" dirty="0" smtClean="0"/>
          </a:p>
          <a:p>
            <a:pPr algn="just">
              <a:lnSpc>
                <a:spcPct val="150000"/>
              </a:lnSpc>
            </a:pPr>
            <a:r>
              <a:rPr lang="en-US" sz="2800" dirty="0" smtClean="0"/>
              <a:t>a </a:t>
            </a:r>
            <a:r>
              <a:rPr lang="en-US" sz="2800" dirty="0"/>
              <a:t>total of 0.7 mg is given, will achieve a significant reduction in blood pressure in 93% of patients. </a:t>
            </a:r>
            <a:endParaRPr lang="en-IN" sz="2800" dirty="0"/>
          </a:p>
        </p:txBody>
      </p:sp>
    </p:spTree>
    <p:extLst>
      <p:ext uri="{BB962C8B-B14F-4D97-AF65-F5344CB8AC3E}">
        <p14:creationId xmlns:p14="http://schemas.microsoft.com/office/powerpoint/2010/main" val="550010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Neurosurgery </a:t>
            </a:r>
            <a:endParaRPr lang="en-IN" dirty="0"/>
          </a:p>
        </p:txBody>
      </p:sp>
      <p:sp>
        <p:nvSpPr>
          <p:cNvPr id="3" name="Content Placeholder 2"/>
          <p:cNvSpPr>
            <a:spLocks noGrp="1"/>
          </p:cNvSpPr>
          <p:nvPr>
            <p:ph idx="1"/>
          </p:nvPr>
        </p:nvSpPr>
        <p:spPr/>
        <p:txBody>
          <a:bodyPr>
            <a:normAutofit lnSpcReduction="10000"/>
          </a:bodyPr>
          <a:lstStyle/>
          <a:p>
            <a:r>
              <a:rPr lang="en-IN" dirty="0"/>
              <a:t>Oral clonidine premedication provides optimal hemodynamic stability and good neuro-surgical comprising heart rate, mean arterial pressure and </a:t>
            </a:r>
            <a:r>
              <a:rPr lang="en-IN" dirty="0" err="1"/>
              <a:t>dural</a:t>
            </a:r>
            <a:r>
              <a:rPr lang="en-IN" dirty="0"/>
              <a:t> </a:t>
            </a:r>
            <a:r>
              <a:rPr lang="en-IN" dirty="0" smtClean="0"/>
              <a:t>tightness.</a:t>
            </a:r>
          </a:p>
          <a:p>
            <a:r>
              <a:rPr lang="en-IN" dirty="0" err="1" smtClean="0"/>
              <a:t>Anaesth</a:t>
            </a:r>
            <a:r>
              <a:rPr lang="en-IN" dirty="0" smtClean="0"/>
              <a:t> </a:t>
            </a:r>
            <a:r>
              <a:rPr lang="en-IN" dirty="0"/>
              <a:t>Pain &amp; Intensive Care </a:t>
            </a:r>
            <a:r>
              <a:rPr lang="en-IN" dirty="0" smtClean="0"/>
              <a:t>2015;19(3)233-239</a:t>
            </a:r>
          </a:p>
          <a:p>
            <a:pPr marL="0" indent="0">
              <a:buNone/>
            </a:pPr>
            <a:endParaRPr lang="en-IN" dirty="0" smtClean="0"/>
          </a:p>
          <a:p>
            <a:r>
              <a:rPr lang="en-IN" b="1" dirty="0"/>
              <a:t>Low dose oral clonidine for </a:t>
            </a:r>
            <a:r>
              <a:rPr lang="en-IN" b="1" dirty="0" err="1"/>
              <a:t>ophthal</a:t>
            </a:r>
            <a:r>
              <a:rPr lang="en-IN" b="1" dirty="0"/>
              <a:t> </a:t>
            </a:r>
            <a:r>
              <a:rPr lang="en-IN" b="1" dirty="0" err="1"/>
              <a:t>anesthesia</a:t>
            </a:r>
            <a:r>
              <a:rPr lang="en-IN" b="1" dirty="0"/>
              <a:t> </a:t>
            </a:r>
          </a:p>
          <a:p>
            <a:endParaRPr lang="en-IN" dirty="0"/>
          </a:p>
          <a:p>
            <a:endParaRPr lang="en-IN" dirty="0"/>
          </a:p>
        </p:txBody>
      </p:sp>
    </p:spTree>
    <p:extLst>
      <p:ext uri="{BB962C8B-B14F-4D97-AF65-F5344CB8AC3E}">
        <p14:creationId xmlns:p14="http://schemas.microsoft.com/office/powerpoint/2010/main" val="2578481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For deliberate hypotension </a:t>
            </a:r>
            <a:endParaRPr lang="en-IN" dirty="0"/>
          </a:p>
        </p:txBody>
      </p:sp>
      <p:sp>
        <p:nvSpPr>
          <p:cNvPr id="3" name="Content Placeholder 2"/>
          <p:cNvSpPr>
            <a:spLocks noGrp="1"/>
          </p:cNvSpPr>
          <p:nvPr>
            <p:ph idx="1"/>
          </p:nvPr>
        </p:nvSpPr>
        <p:spPr/>
        <p:txBody>
          <a:bodyPr/>
          <a:lstStyle/>
          <a:p>
            <a:r>
              <a:rPr lang="en-US" b="1" dirty="0"/>
              <a:t>Intravenous clonidine as a part of balanced </a:t>
            </a:r>
            <a:r>
              <a:rPr lang="en-US" b="1" dirty="0" err="1"/>
              <a:t>anaesthesia</a:t>
            </a:r>
            <a:r>
              <a:rPr lang="en-US" b="1" dirty="0"/>
              <a:t> for controlled hypotension in functional endoscopic sinus surgery: A </a:t>
            </a:r>
            <a:r>
              <a:rPr lang="en-US" b="1" dirty="0" err="1"/>
              <a:t>randomised</a:t>
            </a:r>
            <a:r>
              <a:rPr lang="en-US" b="1" dirty="0"/>
              <a:t> </a:t>
            </a:r>
            <a:r>
              <a:rPr lang="en-US" b="1" dirty="0" smtClean="0"/>
              <a:t>controlled trial</a:t>
            </a:r>
          </a:p>
          <a:p>
            <a:endParaRPr lang="en-US" b="1" dirty="0" smtClean="0"/>
          </a:p>
          <a:p>
            <a:r>
              <a:rPr lang="en-US" dirty="0" smtClean="0"/>
              <a:t>3μg/kg ??  </a:t>
            </a:r>
            <a:r>
              <a:rPr lang="en-US" dirty="0"/>
              <a:t>of clonidine intravenously, 30 min prior to induction of </a:t>
            </a:r>
            <a:r>
              <a:rPr lang="en-US" dirty="0" err="1"/>
              <a:t>anaesthesia</a:t>
            </a:r>
            <a:r>
              <a:rPr lang="en-US" dirty="0"/>
              <a:t>. </a:t>
            </a:r>
            <a:endParaRPr lang="en-IN" dirty="0"/>
          </a:p>
        </p:txBody>
      </p:sp>
    </p:spTree>
    <p:extLst>
      <p:ext uri="{BB962C8B-B14F-4D97-AF65-F5344CB8AC3E}">
        <p14:creationId xmlns:p14="http://schemas.microsoft.com/office/powerpoint/2010/main" val="351615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IN" dirty="0"/>
          </a:p>
        </p:txBody>
      </p:sp>
      <p:sp>
        <p:nvSpPr>
          <p:cNvPr id="3" name="Content Placeholder 2"/>
          <p:cNvSpPr>
            <a:spLocks noGrp="1"/>
          </p:cNvSpPr>
          <p:nvPr>
            <p:ph idx="1"/>
          </p:nvPr>
        </p:nvSpPr>
        <p:spPr/>
        <p:txBody>
          <a:bodyPr>
            <a:normAutofit lnSpcReduction="10000"/>
          </a:bodyPr>
          <a:lstStyle/>
          <a:p>
            <a:pPr marL="0" indent="0" algn="just">
              <a:lnSpc>
                <a:spcPct val="150000"/>
              </a:lnSpc>
              <a:buNone/>
            </a:pPr>
            <a:r>
              <a:rPr lang="en-US" sz="2800" dirty="0"/>
              <a:t>Clonidine was first discovered </a:t>
            </a:r>
            <a:r>
              <a:rPr lang="en-US" sz="2800" dirty="0" smtClean="0"/>
              <a:t>serendipitously in </a:t>
            </a:r>
            <a:r>
              <a:rPr lang="en-US" sz="2800" dirty="0"/>
              <a:t>1962 when Dr. M. Wolf administered </a:t>
            </a:r>
            <a:r>
              <a:rPr lang="en-US" sz="2800" dirty="0" smtClean="0"/>
              <a:t>to himself </a:t>
            </a:r>
            <a:r>
              <a:rPr lang="en-US" sz="2800" dirty="0"/>
              <a:t>and his secretary a few drops of a </a:t>
            </a:r>
            <a:r>
              <a:rPr lang="en-US" sz="2800" dirty="0" smtClean="0"/>
              <a:t>0.3% solution </a:t>
            </a:r>
            <a:r>
              <a:rPr lang="en-US" sz="2800" dirty="0"/>
              <a:t>(1-2 mg) of </a:t>
            </a:r>
            <a:r>
              <a:rPr lang="en-US" sz="2800" dirty="0" smtClean="0"/>
              <a:t>clonidine  ? For decongestant properties.</a:t>
            </a:r>
            <a:endParaRPr lang="en-IN" sz="2800" dirty="0" smtClean="0"/>
          </a:p>
          <a:p>
            <a:pPr marL="0" indent="0" algn="just">
              <a:lnSpc>
                <a:spcPct val="150000"/>
              </a:lnSpc>
              <a:buNone/>
            </a:pPr>
            <a:r>
              <a:rPr lang="en-US" sz="2800" dirty="0" smtClean="0"/>
              <a:t>But found its </a:t>
            </a:r>
            <a:r>
              <a:rPr lang="en-US" sz="2800" dirty="0"/>
              <a:t>sedative, bradycardic, and </a:t>
            </a:r>
            <a:r>
              <a:rPr lang="en-US" sz="2800" dirty="0" smtClean="0"/>
              <a:t>hypotensive effects– </a:t>
            </a:r>
          </a:p>
          <a:p>
            <a:pPr marL="0" indent="0" algn="just">
              <a:lnSpc>
                <a:spcPct val="150000"/>
              </a:lnSpc>
              <a:buNone/>
            </a:pPr>
            <a:r>
              <a:rPr lang="en-US" sz="2800" dirty="0" smtClean="0"/>
              <a:t>Antihypertensive ! </a:t>
            </a:r>
            <a:endParaRPr lang="en-IN" dirty="0"/>
          </a:p>
        </p:txBody>
      </p:sp>
    </p:spTree>
    <p:extLst>
      <p:ext uri="{BB962C8B-B14F-4D97-AF65-F5344CB8AC3E}">
        <p14:creationId xmlns:p14="http://schemas.microsoft.com/office/powerpoint/2010/main" val="2683152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Regional </a:t>
            </a:r>
            <a:r>
              <a:rPr lang="en-IN" dirty="0" err="1" smtClean="0"/>
              <a:t>anesthesia</a:t>
            </a:r>
            <a:r>
              <a:rPr lang="en-IN" dirty="0" smtClean="0"/>
              <a:t> and clonidine </a:t>
            </a:r>
            <a:endParaRPr lang="en-IN" dirty="0"/>
          </a:p>
        </p:txBody>
      </p:sp>
      <p:sp>
        <p:nvSpPr>
          <p:cNvPr id="3" name="Content Placeholder 2"/>
          <p:cNvSpPr>
            <a:spLocks noGrp="1"/>
          </p:cNvSpPr>
          <p:nvPr>
            <p:ph idx="1"/>
          </p:nvPr>
        </p:nvSpPr>
        <p:spPr/>
        <p:txBody>
          <a:bodyPr/>
          <a:lstStyle/>
          <a:p>
            <a:r>
              <a:rPr lang="en-IN" u="sng" dirty="0" err="1">
                <a:hlinkClick r:id="rId2" tooltip="Acta anaesthesiologica Scandinavica."/>
              </a:rPr>
              <a:t>Acta</a:t>
            </a:r>
            <a:r>
              <a:rPr lang="en-IN" u="sng" dirty="0">
                <a:hlinkClick r:id="rId2" tooltip="Acta anaesthesiologica Scandinavica."/>
              </a:rPr>
              <a:t> </a:t>
            </a:r>
            <a:r>
              <a:rPr lang="en-IN" u="sng" dirty="0" err="1">
                <a:hlinkClick r:id="rId2" tooltip="Acta anaesthesiologica Scandinavica."/>
              </a:rPr>
              <a:t>Anaesthesiol</a:t>
            </a:r>
            <a:r>
              <a:rPr lang="en-IN" u="sng" dirty="0">
                <a:hlinkClick r:id="rId2" tooltip="Acta anaesthesiologica Scandinavica."/>
              </a:rPr>
              <a:t> Scand.</a:t>
            </a:r>
            <a:r>
              <a:rPr lang="en-IN" dirty="0"/>
              <a:t> 2003 Sep;47(8):1001-5.</a:t>
            </a:r>
          </a:p>
          <a:p>
            <a:r>
              <a:rPr lang="en-IN" b="1" u="sng" dirty="0"/>
              <a:t>Intravenous</a:t>
            </a:r>
            <a:r>
              <a:rPr lang="en-IN" b="1" dirty="0"/>
              <a:t> clonidine prolongs bupivacaine spinal </a:t>
            </a:r>
            <a:r>
              <a:rPr lang="en-IN" b="1" dirty="0" err="1" smtClean="0"/>
              <a:t>anesthesia</a:t>
            </a:r>
            <a:r>
              <a:rPr lang="en-IN" b="1" dirty="0" smtClean="0"/>
              <a:t>. both 30 mic and 60 mic are useful .. Not significant side effect change profile</a:t>
            </a:r>
          </a:p>
          <a:p>
            <a:endParaRPr lang="en-US" b="1" dirty="0"/>
          </a:p>
          <a:p>
            <a:r>
              <a:rPr lang="en-US" b="1" dirty="0" smtClean="0"/>
              <a:t>Not prolonged this much </a:t>
            </a:r>
            <a:endParaRPr lang="en-IN" b="1" dirty="0" smtClean="0"/>
          </a:p>
          <a:p>
            <a:endParaRPr lang="en-IN" b="1" dirty="0" smtClean="0"/>
          </a:p>
          <a:p>
            <a:endParaRPr lang="en-IN" b="1" dirty="0" smtClean="0"/>
          </a:p>
          <a:p>
            <a:endParaRPr lang="en-IN" b="1" dirty="0"/>
          </a:p>
          <a:p>
            <a:endParaRPr lang="en-IN" dirty="0"/>
          </a:p>
          <a:p>
            <a:endParaRPr lang="en-IN"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509120"/>
            <a:ext cx="3312368" cy="186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10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Subarachnoid additives </a:t>
            </a:r>
            <a:endParaRPr lang="en-IN" dirty="0"/>
          </a:p>
        </p:txBody>
      </p:sp>
      <p:sp>
        <p:nvSpPr>
          <p:cNvPr id="3" name="Content Placeholder 2"/>
          <p:cNvSpPr>
            <a:spLocks noGrp="1"/>
          </p:cNvSpPr>
          <p:nvPr>
            <p:ph idx="1"/>
          </p:nvPr>
        </p:nvSpPr>
        <p:spPr/>
        <p:txBody>
          <a:bodyPr/>
          <a:lstStyle/>
          <a:p>
            <a:r>
              <a:rPr lang="en-IN" dirty="0" smtClean="0"/>
              <a:t>Even a small dose of </a:t>
            </a:r>
            <a:r>
              <a:rPr lang="en-IN" b="1" dirty="0" smtClean="0"/>
              <a:t>15 mic </a:t>
            </a:r>
            <a:r>
              <a:rPr lang="en-IN" dirty="0" smtClean="0"/>
              <a:t>improves and increases blockade with spinal bupivacaine.. </a:t>
            </a:r>
          </a:p>
          <a:p>
            <a:r>
              <a:rPr lang="en-IN" dirty="0" smtClean="0"/>
              <a:t>( </a:t>
            </a:r>
            <a:r>
              <a:rPr lang="en-IN" dirty="0" err="1" smtClean="0"/>
              <a:t>couzon</a:t>
            </a:r>
            <a:r>
              <a:rPr lang="en-IN" dirty="0" smtClean="0"/>
              <a:t> textbook of regional </a:t>
            </a:r>
            <a:r>
              <a:rPr lang="en-IN" dirty="0" err="1" smtClean="0"/>
              <a:t>anesthesia</a:t>
            </a:r>
            <a:r>
              <a:rPr lang="en-IN" dirty="0" smtClean="0"/>
              <a:t>)  </a:t>
            </a:r>
          </a:p>
          <a:p>
            <a:r>
              <a:rPr lang="en-IN" dirty="0" smtClean="0"/>
              <a:t>High doses </a:t>
            </a:r>
            <a:r>
              <a:rPr lang="en-IN" dirty="0" err="1" smtClean="0"/>
              <a:t>i.e</a:t>
            </a:r>
            <a:r>
              <a:rPr lang="en-IN" dirty="0" smtClean="0"/>
              <a:t> 15 mg </a:t>
            </a:r>
            <a:r>
              <a:rPr lang="en-IN" dirty="0" err="1" smtClean="0"/>
              <a:t>bupi</a:t>
            </a:r>
            <a:r>
              <a:rPr lang="en-IN" dirty="0" smtClean="0"/>
              <a:t> -- prolongation may be </a:t>
            </a:r>
            <a:r>
              <a:rPr lang="en-IN" dirty="0" err="1" smtClean="0"/>
              <a:t>upto</a:t>
            </a:r>
            <a:r>
              <a:rPr lang="en-IN" dirty="0" smtClean="0"/>
              <a:t> one hour</a:t>
            </a:r>
          </a:p>
          <a:p>
            <a:r>
              <a:rPr lang="en-IN" b="1" dirty="0" smtClean="0"/>
              <a:t>Traditional dose 15 – 45 mic.  </a:t>
            </a:r>
            <a:endParaRPr lang="en-IN" b="1" dirty="0"/>
          </a:p>
          <a:p>
            <a:r>
              <a:rPr lang="en-IN" dirty="0" smtClean="0"/>
              <a:t>150 to a maximum of 300 mic used - Side effects are very high </a:t>
            </a:r>
            <a:endParaRPr lang="en-IN" dirty="0"/>
          </a:p>
        </p:txBody>
      </p:sp>
    </p:spTree>
    <p:extLst>
      <p:ext uri="{BB962C8B-B14F-4D97-AF65-F5344CB8AC3E}">
        <p14:creationId xmlns:p14="http://schemas.microsoft.com/office/powerpoint/2010/main" val="3091186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Epidural </a:t>
            </a:r>
            <a:endParaRPr lang="en-IN" dirty="0"/>
          </a:p>
        </p:txBody>
      </p:sp>
      <p:sp>
        <p:nvSpPr>
          <p:cNvPr id="3" name="Content Placeholder 2"/>
          <p:cNvSpPr>
            <a:spLocks noGrp="1"/>
          </p:cNvSpPr>
          <p:nvPr>
            <p:ph idx="1"/>
          </p:nvPr>
        </p:nvSpPr>
        <p:spPr>
          <a:xfrm>
            <a:off x="323528" y="1412776"/>
            <a:ext cx="8363272" cy="4968552"/>
          </a:xfrm>
        </p:spPr>
        <p:txBody>
          <a:bodyPr>
            <a:normAutofit fontScale="92500"/>
          </a:bodyPr>
          <a:lstStyle/>
          <a:p>
            <a:r>
              <a:rPr lang="en-IN" dirty="0" smtClean="0"/>
              <a:t>1 mic / kg – addition prolongs post op pain relief </a:t>
            </a:r>
          </a:p>
          <a:p>
            <a:r>
              <a:rPr lang="en-IN" dirty="0" smtClean="0"/>
              <a:t>3 mic / kg also used </a:t>
            </a:r>
          </a:p>
          <a:p>
            <a:r>
              <a:rPr lang="en-IN" dirty="0" smtClean="0"/>
              <a:t>Probable duration - 6 hours </a:t>
            </a:r>
          </a:p>
          <a:p>
            <a:r>
              <a:rPr lang="en-IN" dirty="0" smtClean="0"/>
              <a:t>1 mic/ kg/hour infusion also used </a:t>
            </a:r>
          </a:p>
          <a:p>
            <a:r>
              <a:rPr lang="en-IN" b="1" dirty="0" smtClean="0"/>
              <a:t>Variable results with side effects</a:t>
            </a:r>
          </a:p>
          <a:p>
            <a:r>
              <a:rPr lang="en-IN" b="1" dirty="0" smtClean="0"/>
              <a:t>Along with morphine or fentanyl – also given  </a:t>
            </a:r>
          </a:p>
          <a:p>
            <a:r>
              <a:rPr lang="en-IN" b="1" dirty="0" smtClean="0"/>
              <a:t>Almost all studies are a decade ago </a:t>
            </a:r>
          </a:p>
          <a:p>
            <a:r>
              <a:rPr lang="en-IN" b="1" dirty="0" smtClean="0"/>
              <a:t>Careful in elderly </a:t>
            </a:r>
          </a:p>
          <a:p>
            <a:pPr marL="0" indent="0">
              <a:buNone/>
            </a:pPr>
            <a:r>
              <a:rPr lang="en-IN" dirty="0"/>
              <a:t> </a:t>
            </a:r>
          </a:p>
        </p:txBody>
      </p:sp>
    </p:spTree>
    <p:extLst>
      <p:ext uri="{BB962C8B-B14F-4D97-AF65-F5344CB8AC3E}">
        <p14:creationId xmlns:p14="http://schemas.microsoft.com/office/powerpoint/2010/main" val="61739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plexus !! </a:t>
            </a:r>
            <a:endParaRPr lang="en-IN" dirty="0"/>
          </a:p>
        </p:txBody>
      </p:sp>
      <p:sp>
        <p:nvSpPr>
          <p:cNvPr id="3" name="Content Placeholder 2"/>
          <p:cNvSpPr>
            <a:spLocks noGrp="1"/>
          </p:cNvSpPr>
          <p:nvPr>
            <p:ph idx="1"/>
          </p:nvPr>
        </p:nvSpPr>
        <p:spPr>
          <a:xfrm>
            <a:off x="395536" y="1600200"/>
            <a:ext cx="8291264" cy="4853136"/>
          </a:xfrm>
        </p:spPr>
        <p:txBody>
          <a:bodyPr>
            <a:normAutofit fontScale="92500"/>
          </a:bodyPr>
          <a:lstStyle/>
          <a:p>
            <a:r>
              <a:rPr lang="en-US" dirty="0" err="1"/>
              <a:t>Perineural</a:t>
            </a:r>
            <a:r>
              <a:rPr lang="en-US" dirty="0"/>
              <a:t> Clonidine Reduces Mechanical Hypersensitivity and Cytokine Production in Established Nerve </a:t>
            </a:r>
            <a:r>
              <a:rPr lang="en-US" dirty="0" smtClean="0"/>
              <a:t>Injury– </a:t>
            </a:r>
          </a:p>
          <a:p>
            <a:r>
              <a:rPr lang="en-US" dirty="0" smtClean="0"/>
              <a:t>Addition in BPB - 2 mic/ kg increases duration of analgesia –</a:t>
            </a:r>
          </a:p>
          <a:p>
            <a:r>
              <a:rPr lang="en-US" dirty="0" smtClean="0"/>
              <a:t>Doubts in healthy volunteers </a:t>
            </a:r>
          </a:p>
          <a:p>
            <a:r>
              <a:rPr lang="en-US" dirty="0" smtClean="0"/>
              <a:t>15 studies pro and 12 con for addition in blocks </a:t>
            </a:r>
          </a:p>
          <a:p>
            <a:r>
              <a:rPr lang="en-US" b="1" dirty="0" smtClean="0"/>
              <a:t>Intraarticular clonidine – conflicting positive results </a:t>
            </a:r>
            <a:endParaRPr lang="en-IN" b="1" dirty="0"/>
          </a:p>
        </p:txBody>
      </p:sp>
    </p:spTree>
    <p:extLst>
      <p:ext uri="{BB962C8B-B14F-4D97-AF65-F5344CB8AC3E}">
        <p14:creationId xmlns:p14="http://schemas.microsoft.com/office/powerpoint/2010/main" val="186675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ambulatory surgery – think </a:t>
            </a:r>
            <a:endParaRPr lang="en-IN"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Orthostatic hypotension ? (Not like alpha 1 antagonists) </a:t>
            </a:r>
            <a:r>
              <a:rPr lang="en-US" dirty="0"/>
              <a:t>and fainting are more serious adverse effects; they may delay ambulation.</a:t>
            </a:r>
            <a:endParaRPr lang="en-IN" dirty="0"/>
          </a:p>
        </p:txBody>
      </p:sp>
    </p:spTree>
    <p:extLst>
      <p:ext uri="{BB962C8B-B14F-4D97-AF65-F5344CB8AC3E}">
        <p14:creationId xmlns:p14="http://schemas.microsoft.com/office/powerpoint/2010/main" val="1599057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ICU sedation </a:t>
            </a:r>
            <a:endParaRPr lang="en-IN" dirty="0"/>
          </a:p>
        </p:txBody>
      </p:sp>
      <p:sp>
        <p:nvSpPr>
          <p:cNvPr id="3" name="Content Placeholder 2"/>
          <p:cNvSpPr>
            <a:spLocks noGrp="1"/>
          </p:cNvSpPr>
          <p:nvPr>
            <p:ph idx="1"/>
          </p:nvPr>
        </p:nvSpPr>
        <p:spPr/>
        <p:txBody>
          <a:bodyPr>
            <a:normAutofit/>
          </a:bodyPr>
          <a:lstStyle/>
          <a:p>
            <a:r>
              <a:rPr lang="en-IN" sz="2800" dirty="0" smtClean="0"/>
              <a:t>clonidine</a:t>
            </a:r>
            <a:r>
              <a:rPr lang="en-IN" sz="2800" dirty="0"/>
              <a:t>, the prototype of alpha 2 agonists has been used as an </a:t>
            </a:r>
            <a:r>
              <a:rPr lang="en-IN" sz="2800" dirty="0" err="1"/>
              <a:t>analgosedative</a:t>
            </a:r>
            <a:r>
              <a:rPr lang="en-IN" sz="2800" dirty="0"/>
              <a:t> in intensive care both in ventilated and spontaneously breathing </a:t>
            </a:r>
            <a:r>
              <a:rPr lang="en-IN" sz="2800" dirty="0" smtClean="0"/>
              <a:t>patients.. </a:t>
            </a:r>
          </a:p>
          <a:p>
            <a:r>
              <a:rPr lang="en-IN" sz="2800" dirty="0" smtClean="0"/>
              <a:t>Used in tetanus patients </a:t>
            </a:r>
          </a:p>
          <a:p>
            <a:r>
              <a:rPr lang="en-IN" sz="2800" dirty="0" smtClean="0"/>
              <a:t>100 mic/ hour </a:t>
            </a:r>
          </a:p>
          <a:p>
            <a:r>
              <a:rPr lang="en-IN" sz="2800" dirty="0" smtClean="0"/>
              <a:t>But hypo, late bradycardia and withdrawal rebound hypertension, arrival of </a:t>
            </a:r>
            <a:r>
              <a:rPr lang="en-IN" sz="2800" dirty="0" err="1" smtClean="0"/>
              <a:t>dexmed</a:t>
            </a:r>
            <a:r>
              <a:rPr lang="en-IN" sz="2800" dirty="0" smtClean="0"/>
              <a:t>  - ? ? Sedative in ICU </a:t>
            </a:r>
            <a:endParaRPr lang="en-IN" sz="2800" dirty="0"/>
          </a:p>
        </p:txBody>
      </p:sp>
    </p:spTree>
    <p:extLst>
      <p:ext uri="{BB962C8B-B14F-4D97-AF65-F5344CB8AC3E}">
        <p14:creationId xmlns:p14="http://schemas.microsoft.com/office/powerpoint/2010/main" val="36050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Chronic pain </a:t>
            </a:r>
            <a:endParaRPr lang="en-IN" dirty="0"/>
          </a:p>
        </p:txBody>
      </p:sp>
      <p:sp>
        <p:nvSpPr>
          <p:cNvPr id="3" name="Content Placeholder 2"/>
          <p:cNvSpPr>
            <a:spLocks noGrp="1"/>
          </p:cNvSpPr>
          <p:nvPr>
            <p:ph idx="1"/>
          </p:nvPr>
        </p:nvSpPr>
        <p:spPr/>
        <p:txBody>
          <a:bodyPr>
            <a:normAutofit/>
          </a:bodyPr>
          <a:lstStyle/>
          <a:p>
            <a:r>
              <a:rPr lang="en-IN" sz="2800" dirty="0" smtClean="0"/>
              <a:t>Intrathecal 150 mic clonidine decreases capsaicin induced hyperalgesia </a:t>
            </a:r>
          </a:p>
          <a:p>
            <a:r>
              <a:rPr lang="en-IN" sz="2800" dirty="0" smtClean="0"/>
              <a:t>Epidural 150 and 750 mic used With side effects </a:t>
            </a:r>
          </a:p>
          <a:p>
            <a:r>
              <a:rPr lang="en-IN" sz="2800" dirty="0" smtClean="0"/>
              <a:t>Useful in many chronic pain conditions where neuropathic component is predominant</a:t>
            </a:r>
          </a:p>
          <a:p>
            <a:r>
              <a:rPr lang="en-IN" sz="2800" dirty="0" smtClean="0"/>
              <a:t>Clonidine infusion through implantable pumps for cancer pain relief </a:t>
            </a:r>
          </a:p>
          <a:p>
            <a:r>
              <a:rPr lang="en-IN" sz="2800" dirty="0"/>
              <a:t>T</a:t>
            </a:r>
            <a:r>
              <a:rPr lang="en-IN" sz="2800" dirty="0" smtClean="0"/>
              <a:t>opical </a:t>
            </a:r>
            <a:r>
              <a:rPr lang="en-IN" sz="2800" dirty="0"/>
              <a:t>clonidine </a:t>
            </a:r>
            <a:r>
              <a:rPr lang="en-IN" sz="2800" dirty="0" smtClean="0"/>
              <a:t>gel </a:t>
            </a:r>
            <a:r>
              <a:rPr lang="en-US" sz="2800" dirty="0" smtClean="0"/>
              <a:t>has </a:t>
            </a:r>
            <a:r>
              <a:rPr lang="en-US" sz="2800" dirty="0"/>
              <a:t>been used with good success rate in painful </a:t>
            </a:r>
            <a:r>
              <a:rPr lang="en-US" sz="2800" dirty="0" smtClean="0"/>
              <a:t>diabetic </a:t>
            </a:r>
            <a:r>
              <a:rPr lang="en-IN" sz="2800" dirty="0" smtClean="0"/>
              <a:t>neuropathy</a:t>
            </a:r>
            <a:r>
              <a:rPr lang="en-IN" sz="2800" dirty="0"/>
              <a:t>.</a:t>
            </a:r>
            <a:r>
              <a:rPr lang="en-IN" sz="2800" dirty="0" smtClean="0"/>
              <a:t> </a:t>
            </a:r>
            <a:endParaRPr lang="en-IN" sz="2800" dirty="0"/>
          </a:p>
        </p:txBody>
      </p:sp>
    </p:spTree>
    <p:extLst>
      <p:ext uri="{BB962C8B-B14F-4D97-AF65-F5344CB8AC3E}">
        <p14:creationId xmlns:p14="http://schemas.microsoft.com/office/powerpoint/2010/main" val="2929326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uses of IV, epidural  and intrathecal clonidine </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717960"/>
            <a:ext cx="5472608" cy="513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1719120"/>
            <a:ext cx="54006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nip Single Corner Rectangle 4"/>
          <p:cNvSpPr/>
          <p:nvPr/>
        </p:nvSpPr>
        <p:spPr>
          <a:xfrm>
            <a:off x="6516216" y="2276872"/>
            <a:ext cx="1944216" cy="302433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Still lack good clinical trials to establish facts </a:t>
            </a:r>
            <a:endParaRPr lang="en-IN" sz="2400" dirty="0"/>
          </a:p>
        </p:txBody>
      </p:sp>
    </p:spTree>
    <p:extLst>
      <p:ext uri="{BB962C8B-B14F-4D97-AF65-F5344CB8AC3E}">
        <p14:creationId xmlns:p14="http://schemas.microsoft.com/office/powerpoint/2010/main" val="24524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Other uses </a:t>
            </a:r>
            <a:endParaRPr lang="en-IN" dirty="0"/>
          </a:p>
        </p:txBody>
      </p:sp>
      <p:sp>
        <p:nvSpPr>
          <p:cNvPr id="3" name="Content Placeholder 2"/>
          <p:cNvSpPr>
            <a:spLocks noGrp="1"/>
          </p:cNvSpPr>
          <p:nvPr>
            <p:ph idx="1"/>
          </p:nvPr>
        </p:nvSpPr>
        <p:spPr>
          <a:xfrm>
            <a:off x="251520" y="1600200"/>
            <a:ext cx="8435280" cy="4925144"/>
          </a:xfrm>
        </p:spPr>
        <p:txBody>
          <a:bodyPr>
            <a:normAutofit fontScale="92500" lnSpcReduction="10000"/>
          </a:bodyPr>
          <a:lstStyle/>
          <a:p>
            <a:r>
              <a:rPr lang="en-IN" dirty="0" smtClean="0"/>
              <a:t>Migraine </a:t>
            </a:r>
          </a:p>
          <a:p>
            <a:r>
              <a:rPr lang="en-IN" dirty="0" smtClean="0"/>
              <a:t>Menopausal flushing </a:t>
            </a:r>
          </a:p>
          <a:p>
            <a:r>
              <a:rPr lang="en-IN" dirty="0" smtClean="0"/>
              <a:t>Shivering</a:t>
            </a:r>
          </a:p>
          <a:p>
            <a:r>
              <a:rPr lang="en-IN" dirty="0" smtClean="0"/>
              <a:t>Attention deficit disorder </a:t>
            </a:r>
          </a:p>
          <a:p>
            <a:r>
              <a:rPr lang="en-IN" dirty="0" smtClean="0"/>
              <a:t>Opioid addiction </a:t>
            </a:r>
          </a:p>
          <a:p>
            <a:r>
              <a:rPr lang="en-IN" dirty="0" smtClean="0"/>
              <a:t>Anxiety </a:t>
            </a:r>
          </a:p>
          <a:p>
            <a:r>
              <a:rPr lang="en-IN" dirty="0" smtClean="0"/>
              <a:t>Alcohol withdrawal</a:t>
            </a:r>
          </a:p>
          <a:p>
            <a:r>
              <a:rPr lang="en-US" dirty="0"/>
              <a:t>Diagnosis of </a:t>
            </a:r>
            <a:r>
              <a:rPr lang="en-US" dirty="0" err="1"/>
              <a:t>pheochromocytoma</a:t>
            </a:r>
            <a:r>
              <a:rPr lang="en-US" dirty="0"/>
              <a:t>; failure of the “clonidine suppression </a:t>
            </a:r>
            <a:r>
              <a:rPr lang="en-US" dirty="0" smtClean="0"/>
              <a:t>test” to </a:t>
            </a:r>
            <a:r>
              <a:rPr lang="en-US" dirty="0"/>
              <a:t>↓ catecholamine release suggests diagnosis</a:t>
            </a:r>
            <a:r>
              <a:rPr lang="en-IN" dirty="0" smtClean="0"/>
              <a:t>  </a:t>
            </a:r>
            <a:endParaRPr lang="en-IN" dirty="0"/>
          </a:p>
        </p:txBody>
      </p:sp>
    </p:spTree>
    <p:extLst>
      <p:ext uri="{BB962C8B-B14F-4D97-AF65-F5344CB8AC3E}">
        <p14:creationId xmlns:p14="http://schemas.microsoft.com/office/powerpoint/2010/main" val="671951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Clonidine in </a:t>
            </a:r>
            <a:r>
              <a:rPr lang="en-IN" dirty="0" err="1" smtClean="0"/>
              <a:t>pediatrics</a:t>
            </a:r>
            <a:r>
              <a:rPr lang="en-IN" dirty="0" smtClean="0"/>
              <a:t>  </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6173" y="1600200"/>
            <a:ext cx="345165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43808" y="1628800"/>
            <a:ext cx="1512168"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79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 </a:t>
            </a: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2924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20072" y="260649"/>
            <a:ext cx="3600400"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Imidazoline</a:t>
            </a:r>
            <a:r>
              <a:rPr lang="en-US" sz="2800" dirty="0" smtClean="0"/>
              <a:t> derivative similar to </a:t>
            </a:r>
            <a:r>
              <a:rPr lang="en-US" sz="2800" dirty="0" err="1" smtClean="0"/>
              <a:t>tolazoline</a:t>
            </a:r>
            <a:r>
              <a:rPr lang="en-US" sz="2800" dirty="0" smtClean="0"/>
              <a:t> </a:t>
            </a:r>
          </a:p>
          <a:p>
            <a:pPr algn="ctr"/>
            <a:r>
              <a:rPr lang="en-US" sz="2800" dirty="0" smtClean="0"/>
              <a:t>Alpha receptor </a:t>
            </a:r>
            <a:r>
              <a:rPr lang="en-US" sz="2800" dirty="0" err="1" smtClean="0"/>
              <a:t>agonism</a:t>
            </a:r>
            <a:r>
              <a:rPr lang="en-US" sz="2800" dirty="0" smtClean="0"/>
              <a:t> </a:t>
            </a:r>
          </a:p>
          <a:p>
            <a:pPr algn="ctr"/>
            <a:r>
              <a:rPr lang="en-US" sz="2800" dirty="0" smtClean="0"/>
              <a:t>Alpha 2 :1 = 200 :1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3573016"/>
            <a:ext cx="4392488" cy="311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a:off x="4139952" y="5373216"/>
            <a:ext cx="4680520"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Similar shape !!</a:t>
            </a:r>
            <a:endParaRPr lang="en-IN" dirty="0"/>
          </a:p>
        </p:txBody>
      </p:sp>
    </p:spTree>
    <p:extLst>
      <p:ext uri="{BB962C8B-B14F-4D97-AF65-F5344CB8AC3E}">
        <p14:creationId xmlns:p14="http://schemas.microsoft.com/office/powerpoint/2010/main" val="1576331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Premedication </a:t>
            </a:r>
            <a:endParaRPr lang="en-IN" dirty="0"/>
          </a:p>
        </p:txBody>
      </p:sp>
      <p:sp>
        <p:nvSpPr>
          <p:cNvPr id="3" name="Content Placeholder 2"/>
          <p:cNvSpPr>
            <a:spLocks noGrp="1"/>
          </p:cNvSpPr>
          <p:nvPr>
            <p:ph idx="1"/>
          </p:nvPr>
        </p:nvSpPr>
        <p:spPr/>
        <p:txBody>
          <a:bodyPr/>
          <a:lstStyle/>
          <a:p>
            <a:r>
              <a:rPr lang="en-US" dirty="0"/>
              <a:t>Clonidine in doses of 4 mcg.kg-1 orally or </a:t>
            </a:r>
            <a:r>
              <a:rPr lang="en-US" dirty="0" err="1" smtClean="0"/>
              <a:t>intranasally</a:t>
            </a:r>
            <a:r>
              <a:rPr lang="en-US" dirty="0" smtClean="0"/>
              <a:t> and </a:t>
            </a:r>
            <a:r>
              <a:rPr lang="en-US" dirty="0"/>
              <a:t>in doses of 5 mcg.kg-1 rectally </a:t>
            </a:r>
            <a:r>
              <a:rPr lang="en-US" dirty="0" smtClean="0"/>
              <a:t>provides </a:t>
            </a:r>
            <a:r>
              <a:rPr lang="en-IN" dirty="0" smtClean="0"/>
              <a:t>adequate sedation</a:t>
            </a:r>
          </a:p>
          <a:p>
            <a:endParaRPr lang="en-IN" dirty="0"/>
          </a:p>
          <a:p>
            <a:r>
              <a:rPr lang="en-IN" dirty="0" smtClean="0"/>
              <a:t>Atropine decreases side effects </a:t>
            </a:r>
            <a:endParaRPr lang="en-IN" dirty="0"/>
          </a:p>
        </p:txBody>
      </p:sp>
    </p:spTree>
    <p:extLst>
      <p:ext uri="{BB962C8B-B14F-4D97-AF65-F5344CB8AC3E}">
        <p14:creationId xmlns:p14="http://schemas.microsoft.com/office/powerpoint/2010/main" val="683844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Yes ! in nerve blocks </a:t>
            </a:r>
            <a:endParaRPr lang="en-IN" dirty="0"/>
          </a:p>
        </p:txBody>
      </p:sp>
      <p:sp>
        <p:nvSpPr>
          <p:cNvPr id="3" name="Content Placeholder 2"/>
          <p:cNvSpPr>
            <a:spLocks noGrp="1"/>
          </p:cNvSpPr>
          <p:nvPr>
            <p:ph idx="1"/>
          </p:nvPr>
        </p:nvSpPr>
        <p:spPr/>
        <p:txBody>
          <a:bodyPr>
            <a:normAutofit/>
          </a:bodyPr>
          <a:lstStyle/>
          <a:p>
            <a:r>
              <a:rPr lang="en-US" dirty="0"/>
              <a:t>A continuous infusion of 0.2% </a:t>
            </a:r>
            <a:r>
              <a:rPr lang="en-US" dirty="0" err="1"/>
              <a:t>ropivacaine</a:t>
            </a:r>
            <a:r>
              <a:rPr lang="en-US" dirty="0"/>
              <a:t> 0.4 </a:t>
            </a:r>
            <a:r>
              <a:rPr lang="en-US" dirty="0" smtClean="0"/>
              <a:t>mg/kg/hour </a:t>
            </a:r>
            <a:r>
              <a:rPr lang="en-US" dirty="0"/>
              <a:t>with clonidine 0.12 mcg/kg/hour through a </a:t>
            </a:r>
            <a:r>
              <a:rPr lang="en-US" dirty="0" smtClean="0"/>
              <a:t>sciatic nerve </a:t>
            </a:r>
            <a:r>
              <a:rPr lang="en-US" dirty="0"/>
              <a:t>catheter offered complete pain relief in a </a:t>
            </a:r>
            <a:r>
              <a:rPr lang="en-US" dirty="0" smtClean="0"/>
              <a:t>three year </a:t>
            </a:r>
            <a:r>
              <a:rPr lang="en-US" dirty="0"/>
              <a:t>old boy who had a subtotal amputation of </a:t>
            </a:r>
            <a:r>
              <a:rPr lang="en-US" dirty="0" smtClean="0"/>
              <a:t>his </a:t>
            </a:r>
            <a:r>
              <a:rPr lang="en-IN" dirty="0" smtClean="0"/>
              <a:t>foot</a:t>
            </a:r>
          </a:p>
          <a:p>
            <a:r>
              <a:rPr lang="en-IN" dirty="0" smtClean="0"/>
              <a:t>2 – 4 mic / kg single dose </a:t>
            </a:r>
            <a:endParaRPr lang="en-IN" dirty="0"/>
          </a:p>
        </p:txBody>
      </p:sp>
    </p:spTree>
    <p:extLst>
      <p:ext uri="{BB962C8B-B14F-4D97-AF65-F5344CB8AC3E}">
        <p14:creationId xmlns:p14="http://schemas.microsoft.com/office/powerpoint/2010/main" val="2874189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Pediatrics</a:t>
            </a:r>
            <a:r>
              <a:rPr lang="en-IN" dirty="0" smtClean="0"/>
              <a:t> – continued </a:t>
            </a:r>
            <a:endParaRPr lang="en-IN" dirty="0"/>
          </a:p>
        </p:txBody>
      </p:sp>
      <p:sp>
        <p:nvSpPr>
          <p:cNvPr id="3" name="Content Placeholder 2"/>
          <p:cNvSpPr>
            <a:spLocks noGrp="1"/>
          </p:cNvSpPr>
          <p:nvPr>
            <p:ph idx="1"/>
          </p:nvPr>
        </p:nvSpPr>
        <p:spPr/>
        <p:txBody>
          <a:bodyPr/>
          <a:lstStyle/>
          <a:p>
            <a:r>
              <a:rPr lang="en-IN" dirty="0" smtClean="0"/>
              <a:t>Decreased MAC,</a:t>
            </a:r>
          </a:p>
          <a:p>
            <a:r>
              <a:rPr lang="en-IN" dirty="0" smtClean="0"/>
              <a:t>Emergence agitation -  decreased </a:t>
            </a:r>
          </a:p>
          <a:p>
            <a:r>
              <a:rPr lang="en-IN" dirty="0" smtClean="0"/>
              <a:t>Better recovery in CTVS surgery </a:t>
            </a:r>
          </a:p>
          <a:p>
            <a:r>
              <a:rPr lang="en-US" dirty="0"/>
              <a:t>Both oral and caudal clonidine has been </a:t>
            </a:r>
            <a:r>
              <a:rPr lang="en-US" dirty="0" smtClean="0"/>
              <a:t>reported to </a:t>
            </a:r>
            <a:r>
              <a:rPr lang="en-US" dirty="0"/>
              <a:t>reduce the incidence of postoperative vomiting </a:t>
            </a:r>
            <a:r>
              <a:rPr lang="en-US" dirty="0" smtClean="0"/>
              <a:t>in </a:t>
            </a:r>
            <a:r>
              <a:rPr lang="en-IN" dirty="0" smtClean="0"/>
              <a:t>children.</a:t>
            </a:r>
          </a:p>
          <a:p>
            <a:r>
              <a:rPr lang="en-IN" dirty="0" smtClean="0"/>
              <a:t>1.5 </a:t>
            </a:r>
            <a:r>
              <a:rPr lang="en-IN" dirty="0" err="1" smtClean="0"/>
              <a:t>mkic</a:t>
            </a:r>
            <a:r>
              <a:rPr lang="en-IN" dirty="0" smtClean="0"/>
              <a:t>/ kg for shivering control ? Prevention</a:t>
            </a:r>
          </a:p>
          <a:p>
            <a:r>
              <a:rPr lang="en-IN" dirty="0" smtClean="0"/>
              <a:t>Sedation in ICU  </a:t>
            </a:r>
            <a:endParaRPr lang="en-IN" dirty="0"/>
          </a:p>
        </p:txBody>
      </p:sp>
    </p:spTree>
    <p:extLst>
      <p:ext uri="{BB962C8B-B14F-4D97-AF65-F5344CB8AC3E}">
        <p14:creationId xmlns:p14="http://schemas.microsoft.com/office/powerpoint/2010/main" val="2637816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Hypovolemia, </a:t>
            </a:r>
            <a:endParaRPr lang="en-IN" dirty="0" smtClean="0"/>
          </a:p>
          <a:p>
            <a:r>
              <a:rPr lang="en-IN" dirty="0" smtClean="0"/>
              <a:t>A-V </a:t>
            </a:r>
            <a:r>
              <a:rPr lang="en-IN" dirty="0"/>
              <a:t>block, </a:t>
            </a:r>
            <a:endParaRPr lang="en-IN" dirty="0" smtClean="0"/>
          </a:p>
          <a:p>
            <a:r>
              <a:rPr lang="en-IN" dirty="0" smtClean="0"/>
              <a:t>prolonged </a:t>
            </a:r>
            <a:r>
              <a:rPr lang="en-IN" dirty="0"/>
              <a:t>P-R </a:t>
            </a:r>
            <a:r>
              <a:rPr lang="en-IN" dirty="0" smtClean="0"/>
              <a:t>interval </a:t>
            </a:r>
          </a:p>
          <a:p>
            <a:r>
              <a:rPr lang="en-IN" dirty="0" smtClean="0"/>
              <a:t>spontaneous bradycardia</a:t>
            </a:r>
          </a:p>
          <a:p>
            <a:endParaRPr lang="en-IN" dirty="0"/>
          </a:p>
          <a:p>
            <a:r>
              <a:rPr lang="en-IN" dirty="0" smtClean="0"/>
              <a:t>Cautious  use </a:t>
            </a:r>
            <a:endParaRPr lang="en-IN" dirty="0"/>
          </a:p>
        </p:txBody>
      </p:sp>
    </p:spTree>
    <p:extLst>
      <p:ext uri="{BB962C8B-B14F-4D97-AF65-F5344CB8AC3E}">
        <p14:creationId xmlns:p14="http://schemas.microsoft.com/office/powerpoint/2010/main" val="28773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Clonidine </a:t>
            </a:r>
            <a:r>
              <a:rPr lang="en-IN" dirty="0" err="1" smtClean="0"/>
              <a:t>overdosage</a:t>
            </a:r>
            <a:r>
              <a:rPr lang="en-IN" dirty="0" smtClean="0"/>
              <a:t> </a:t>
            </a:r>
            <a:endParaRPr lang="en-IN" dirty="0"/>
          </a:p>
        </p:txBody>
      </p:sp>
      <p:sp>
        <p:nvSpPr>
          <p:cNvPr id="3" name="Content Placeholder 2"/>
          <p:cNvSpPr>
            <a:spLocks noGrp="1"/>
          </p:cNvSpPr>
          <p:nvPr>
            <p:ph idx="1"/>
          </p:nvPr>
        </p:nvSpPr>
        <p:spPr/>
        <p:txBody>
          <a:bodyPr/>
          <a:lstStyle/>
          <a:p>
            <a:r>
              <a:rPr lang="en-US" dirty="0"/>
              <a:t>Gastric lavage, fluids, and </a:t>
            </a:r>
            <a:r>
              <a:rPr lang="en-US" dirty="0" smtClean="0"/>
              <a:t>vasopressors should be </a:t>
            </a:r>
            <a:r>
              <a:rPr lang="en-US" dirty="0"/>
              <a:t>used in treatment of clonidine overdose</a:t>
            </a:r>
            <a:r>
              <a:rPr lang="en-US" dirty="0" smtClean="0"/>
              <a:t>.</a:t>
            </a:r>
          </a:p>
          <a:p>
            <a:r>
              <a:rPr lang="en-US" dirty="0" smtClean="0"/>
              <a:t> </a:t>
            </a:r>
            <a:r>
              <a:rPr lang="en-US" dirty="0" err="1" smtClean="0"/>
              <a:t>Tolazoline</a:t>
            </a:r>
            <a:r>
              <a:rPr lang="en-US" dirty="0" smtClean="0"/>
              <a:t>, 10 </a:t>
            </a:r>
            <a:r>
              <a:rPr lang="en-US" dirty="0"/>
              <a:t>mg intravenously every 30 min, is </a:t>
            </a:r>
            <a:r>
              <a:rPr lang="en-US" dirty="0" smtClean="0"/>
              <a:t>the treatment </a:t>
            </a:r>
            <a:r>
              <a:rPr lang="en-US" dirty="0"/>
              <a:t>of choice and usually reverses </a:t>
            </a:r>
            <a:r>
              <a:rPr lang="en-US" dirty="0" smtClean="0"/>
              <a:t>the effects </a:t>
            </a:r>
            <a:r>
              <a:rPr lang="en-US" dirty="0"/>
              <a:t>of clonidine overdose promptly</a:t>
            </a:r>
            <a:endParaRPr lang="en-IN" dirty="0"/>
          </a:p>
        </p:txBody>
      </p:sp>
    </p:spTree>
    <p:extLst>
      <p:ext uri="{BB962C8B-B14F-4D97-AF65-F5344CB8AC3E}">
        <p14:creationId xmlns:p14="http://schemas.microsoft.com/office/powerpoint/2010/main" val="597433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Mivazerol</a:t>
            </a:r>
            <a:endParaRPr lang="en-IN" dirty="0"/>
          </a:p>
        </p:txBody>
      </p:sp>
      <p:sp>
        <p:nvSpPr>
          <p:cNvPr id="3" name="Content Placeholder 2"/>
          <p:cNvSpPr>
            <a:spLocks noGrp="1"/>
          </p:cNvSpPr>
          <p:nvPr>
            <p:ph idx="1"/>
          </p:nvPr>
        </p:nvSpPr>
        <p:spPr/>
        <p:txBody>
          <a:bodyPr/>
          <a:lstStyle/>
          <a:p>
            <a:r>
              <a:rPr lang="en-IN" dirty="0" err="1"/>
              <a:t>Mivazerol</a:t>
            </a:r>
            <a:r>
              <a:rPr lang="en-IN" dirty="0"/>
              <a:t>, another intravenous </a:t>
            </a:r>
            <a:r>
              <a:rPr lang="el-GR" dirty="0"/>
              <a:t>α2-</a:t>
            </a:r>
            <a:r>
              <a:rPr lang="en-IN" dirty="0" smtClean="0"/>
              <a:t>agonist </a:t>
            </a:r>
            <a:r>
              <a:rPr lang="en-US" dirty="0" smtClean="0"/>
              <a:t>that </a:t>
            </a:r>
            <a:r>
              <a:rPr lang="en-US" dirty="0"/>
              <a:t>is administered by </a:t>
            </a:r>
            <a:r>
              <a:rPr lang="en-US" dirty="0" smtClean="0"/>
              <a:t>continuous infusion </a:t>
            </a:r>
            <a:r>
              <a:rPr lang="en-US" dirty="0"/>
              <a:t>(α2-to-α1 receptor selectivity </a:t>
            </a:r>
            <a:r>
              <a:rPr lang="en-US" dirty="0" smtClean="0"/>
              <a:t>of 119:1</a:t>
            </a:r>
            <a:r>
              <a:rPr lang="en-US" dirty="0"/>
              <a:t>), also has been studied for </a:t>
            </a:r>
            <a:r>
              <a:rPr lang="en-US" dirty="0" smtClean="0"/>
              <a:t>perioperative </a:t>
            </a:r>
            <a:r>
              <a:rPr lang="en-IN" dirty="0" smtClean="0"/>
              <a:t>myocardial protection</a:t>
            </a:r>
          </a:p>
          <a:p>
            <a:r>
              <a:rPr lang="en-IN" dirty="0" smtClean="0"/>
              <a:t>3 mic/kg/hour – but </a:t>
            </a:r>
            <a:r>
              <a:rPr lang="en-IN" smtClean="0"/>
              <a:t>found inferior </a:t>
            </a:r>
            <a:r>
              <a:rPr lang="en-IN" dirty="0" smtClean="0"/>
              <a:t>to </a:t>
            </a:r>
            <a:r>
              <a:rPr lang="en-IN" dirty="0" err="1" smtClean="0"/>
              <a:t>dexmed</a:t>
            </a:r>
            <a:r>
              <a:rPr lang="en-IN" dirty="0" smtClean="0"/>
              <a:t> in hemodynamic stability </a:t>
            </a:r>
            <a:endParaRPr lang="en-IN" dirty="0"/>
          </a:p>
        </p:txBody>
      </p:sp>
    </p:spTree>
    <p:extLst>
      <p:ext uri="{BB962C8B-B14F-4D97-AF65-F5344CB8AC3E}">
        <p14:creationId xmlns:p14="http://schemas.microsoft.com/office/powerpoint/2010/main" val="282346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Summary </a:t>
            </a:r>
            <a:endParaRPr lang="en-IN" dirty="0"/>
          </a:p>
        </p:txBody>
      </p:sp>
      <p:sp>
        <p:nvSpPr>
          <p:cNvPr id="3" name="Content Placeholder 2"/>
          <p:cNvSpPr>
            <a:spLocks noGrp="1"/>
          </p:cNvSpPr>
          <p:nvPr>
            <p:ph idx="1"/>
          </p:nvPr>
        </p:nvSpPr>
        <p:spPr>
          <a:xfrm>
            <a:off x="395536" y="1600200"/>
            <a:ext cx="8291264" cy="4925144"/>
          </a:xfrm>
        </p:spPr>
        <p:txBody>
          <a:bodyPr>
            <a:normAutofit fontScale="92500" lnSpcReduction="10000"/>
          </a:bodyPr>
          <a:lstStyle/>
          <a:p>
            <a:r>
              <a:rPr lang="en-IN" dirty="0" smtClean="0"/>
              <a:t>Structure , Routes </a:t>
            </a:r>
          </a:p>
          <a:p>
            <a:r>
              <a:rPr lang="en-IN" dirty="0" smtClean="0"/>
              <a:t>Mechanism </a:t>
            </a:r>
          </a:p>
          <a:p>
            <a:r>
              <a:rPr lang="en-IN" dirty="0" smtClean="0"/>
              <a:t>Effects </a:t>
            </a:r>
          </a:p>
          <a:p>
            <a:r>
              <a:rPr lang="en-IN" dirty="0" smtClean="0"/>
              <a:t>Uses – </a:t>
            </a:r>
            <a:r>
              <a:rPr lang="en-IN" dirty="0" err="1" smtClean="0"/>
              <a:t>anesthesia</a:t>
            </a:r>
            <a:r>
              <a:rPr lang="en-IN" dirty="0" smtClean="0"/>
              <a:t> ( general and regional) </a:t>
            </a:r>
          </a:p>
          <a:p>
            <a:r>
              <a:rPr lang="en-IN" dirty="0" smtClean="0"/>
              <a:t>Pain and ICU  </a:t>
            </a:r>
          </a:p>
          <a:p>
            <a:r>
              <a:rPr lang="en-IN" dirty="0" smtClean="0"/>
              <a:t>Others </a:t>
            </a:r>
          </a:p>
          <a:p>
            <a:r>
              <a:rPr lang="en-IN" dirty="0" smtClean="0"/>
              <a:t>Side effects </a:t>
            </a:r>
          </a:p>
          <a:p>
            <a:r>
              <a:rPr lang="en-IN" dirty="0" smtClean="0"/>
              <a:t>Contraindications </a:t>
            </a:r>
          </a:p>
          <a:p>
            <a:r>
              <a:rPr lang="en-IN" dirty="0" smtClean="0"/>
              <a:t>Toxicity </a:t>
            </a:r>
          </a:p>
          <a:p>
            <a:endParaRPr lang="en-IN" dirty="0"/>
          </a:p>
        </p:txBody>
      </p:sp>
      <p:pic>
        <p:nvPicPr>
          <p:cNvPr id="1026" name="Picture 2" descr="F:\pen drive\New folder\pictures\actress 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789040"/>
            <a:ext cx="3712824" cy="276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1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685800"/>
          </a:xfrm>
        </p:spPr>
        <p:txBody>
          <a:bodyPr>
            <a:normAutofit/>
          </a:bodyPr>
          <a:lstStyle/>
          <a:p>
            <a:r>
              <a:rPr lang="en-US" sz="3200" dirty="0" smtClean="0">
                <a:solidFill>
                  <a:srgbClr val="002060"/>
                </a:solidFill>
              </a:rPr>
              <a:t>Adrenergic agonists</a:t>
            </a:r>
            <a:endParaRPr lang="en-US" sz="3200" dirty="0">
              <a:solidFill>
                <a:srgbClr val="002060"/>
              </a:solidFill>
            </a:endParaRPr>
          </a:p>
        </p:txBody>
      </p:sp>
      <p:graphicFrame>
        <p:nvGraphicFramePr>
          <p:cNvPr id="4" name="Content Placeholder 3"/>
          <p:cNvGraphicFramePr>
            <a:graphicFrameLocks noGrp="1"/>
          </p:cNvGraphicFramePr>
          <p:nvPr>
            <p:ph idx="1"/>
          </p:nvPr>
        </p:nvGraphicFramePr>
        <p:xfrm>
          <a:off x="457200" y="3810000"/>
          <a:ext cx="7620000" cy="762000"/>
        </p:xfrm>
        <a:graphic>
          <a:graphicData uri="http://schemas.openxmlformats.org/drawingml/2006/table">
            <a:tbl>
              <a:tblPr firstRow="1" bandRow="1">
                <a:tableStyleId>{5C22544A-7EE6-4342-B048-85BDC9FD1C3A}</a:tableStyleId>
              </a:tblPr>
              <a:tblGrid>
                <a:gridCol w="3810000"/>
                <a:gridCol w="3810000"/>
              </a:tblGrid>
              <a:tr h="762000">
                <a:tc>
                  <a:txBody>
                    <a:bodyPr/>
                    <a:lstStyle/>
                    <a:p>
                      <a:r>
                        <a:rPr lang="en-US" sz="2800" dirty="0" smtClean="0">
                          <a:solidFill>
                            <a:schemeClr val="bg1"/>
                          </a:solidFill>
                        </a:rPr>
                        <a:t>Alpha </a:t>
                      </a:r>
                      <a:endParaRPr lang="en-US" sz="2800" dirty="0">
                        <a:solidFill>
                          <a:schemeClr val="bg1"/>
                        </a:solidFill>
                      </a:endParaRPr>
                    </a:p>
                  </a:txBody>
                  <a:tcPr/>
                </a:tc>
                <a:tc>
                  <a:txBody>
                    <a:bodyPr/>
                    <a:lstStyle/>
                    <a:p>
                      <a:r>
                        <a:rPr lang="en-US" sz="2800" dirty="0" smtClean="0">
                          <a:solidFill>
                            <a:srgbClr val="008000"/>
                          </a:solidFill>
                        </a:rPr>
                        <a:t>Beta </a:t>
                      </a:r>
                      <a:endParaRPr lang="en-US" sz="2800" dirty="0">
                        <a:solidFill>
                          <a:srgbClr val="008000"/>
                        </a:solidFill>
                      </a:endParaRPr>
                    </a:p>
                  </a:txBody>
                  <a:tcPr/>
                </a:tc>
              </a:tr>
            </a:tbl>
          </a:graphicData>
        </a:graphic>
      </p:graphicFrame>
      <p:graphicFrame>
        <p:nvGraphicFramePr>
          <p:cNvPr id="6" name="Table 5"/>
          <p:cNvGraphicFramePr>
            <a:graphicFrameLocks noGrp="1"/>
          </p:cNvGraphicFramePr>
          <p:nvPr/>
        </p:nvGraphicFramePr>
        <p:xfrm>
          <a:off x="533400" y="4724400"/>
          <a:ext cx="3657600" cy="365760"/>
        </p:xfrm>
        <a:graphic>
          <a:graphicData uri="http://schemas.openxmlformats.org/drawingml/2006/table">
            <a:tbl>
              <a:tblPr firstRow="1" bandRow="1">
                <a:tableStyleId>{5C22544A-7EE6-4342-B048-85BDC9FD1C3A}</a:tableStyleId>
              </a:tblPr>
              <a:tblGrid>
                <a:gridCol w="1828800"/>
                <a:gridCol w="1828800"/>
              </a:tblGrid>
              <a:tr h="0">
                <a:tc>
                  <a:txBody>
                    <a:bodyPr/>
                    <a:lstStyle/>
                    <a:p>
                      <a:r>
                        <a:rPr lang="en-US" dirty="0" smtClean="0">
                          <a:solidFill>
                            <a:schemeClr val="bg1"/>
                          </a:solidFill>
                        </a:rPr>
                        <a:t>Alpha   1</a:t>
                      </a:r>
                      <a:endParaRPr lang="en-US" dirty="0">
                        <a:solidFill>
                          <a:schemeClr val="bg1"/>
                        </a:solidFill>
                      </a:endParaRPr>
                    </a:p>
                  </a:txBody>
                  <a:tcPr/>
                </a:tc>
                <a:tc>
                  <a:txBody>
                    <a:bodyPr/>
                    <a:lstStyle/>
                    <a:p>
                      <a:r>
                        <a:rPr lang="en-US" dirty="0" smtClean="0">
                          <a:solidFill>
                            <a:schemeClr val="bg1"/>
                          </a:solidFill>
                        </a:rPr>
                        <a:t>Alpha  2</a:t>
                      </a:r>
                      <a:endParaRPr lang="en-US" dirty="0">
                        <a:solidFill>
                          <a:schemeClr val="bg1"/>
                        </a:solidFill>
                      </a:endParaRPr>
                    </a:p>
                  </a:txBody>
                  <a:tcPr/>
                </a:tc>
              </a:tr>
            </a:tbl>
          </a:graphicData>
        </a:graphic>
      </p:graphicFrame>
      <p:graphicFrame>
        <p:nvGraphicFramePr>
          <p:cNvPr id="7" name="Table 6"/>
          <p:cNvGraphicFramePr>
            <a:graphicFrameLocks noGrp="1"/>
          </p:cNvGraphicFramePr>
          <p:nvPr/>
        </p:nvGraphicFramePr>
        <p:xfrm>
          <a:off x="4343400" y="4724400"/>
          <a:ext cx="3733800" cy="370840"/>
        </p:xfrm>
        <a:graphic>
          <a:graphicData uri="http://schemas.openxmlformats.org/drawingml/2006/table">
            <a:tbl>
              <a:tblPr firstRow="1" bandRow="1">
                <a:tableStyleId>{5C22544A-7EE6-4342-B048-85BDC9FD1C3A}</a:tableStyleId>
              </a:tblPr>
              <a:tblGrid>
                <a:gridCol w="1244600"/>
                <a:gridCol w="1244600"/>
                <a:gridCol w="1244600"/>
              </a:tblGrid>
              <a:tr h="370840">
                <a:tc>
                  <a:txBody>
                    <a:bodyPr/>
                    <a:lstStyle/>
                    <a:p>
                      <a:r>
                        <a:rPr lang="en-US" dirty="0" smtClean="0">
                          <a:solidFill>
                            <a:schemeClr val="bg1"/>
                          </a:solidFill>
                        </a:rPr>
                        <a:t>Beta</a:t>
                      </a:r>
                      <a:r>
                        <a:rPr lang="en-US" baseline="0" dirty="0" smtClean="0">
                          <a:solidFill>
                            <a:schemeClr val="bg1"/>
                          </a:solidFill>
                        </a:rPr>
                        <a:t> 1</a:t>
                      </a:r>
                      <a:endParaRPr lang="en-US" dirty="0">
                        <a:solidFill>
                          <a:schemeClr val="bg1"/>
                        </a:solidFill>
                      </a:endParaRPr>
                    </a:p>
                  </a:txBody>
                  <a:tcPr/>
                </a:tc>
                <a:tc>
                  <a:txBody>
                    <a:bodyPr/>
                    <a:lstStyle/>
                    <a:p>
                      <a:r>
                        <a:rPr lang="en-US" dirty="0" smtClean="0">
                          <a:solidFill>
                            <a:srgbClr val="008000"/>
                          </a:solidFill>
                        </a:rPr>
                        <a:t>Beta 2</a:t>
                      </a:r>
                      <a:endParaRPr lang="en-US" dirty="0">
                        <a:solidFill>
                          <a:srgbClr val="008000"/>
                        </a:solidFill>
                      </a:endParaRPr>
                    </a:p>
                  </a:txBody>
                  <a:tcPr/>
                </a:tc>
                <a:tc>
                  <a:txBody>
                    <a:bodyPr/>
                    <a:lstStyle/>
                    <a:p>
                      <a:r>
                        <a:rPr lang="en-US" dirty="0" smtClean="0">
                          <a:solidFill>
                            <a:srgbClr val="008000"/>
                          </a:solidFill>
                        </a:rPr>
                        <a:t>Beta 3</a:t>
                      </a:r>
                      <a:endParaRPr lang="en-US" dirty="0">
                        <a:solidFill>
                          <a:srgbClr val="008000"/>
                        </a:solidFill>
                      </a:endParaRPr>
                    </a:p>
                  </a:txBody>
                  <a:tcPr/>
                </a:tc>
              </a:tr>
            </a:tbl>
          </a:graphicData>
        </a:graphic>
      </p:graphicFrame>
      <p:sp>
        <p:nvSpPr>
          <p:cNvPr id="8" name="Left-Right Arrow 7"/>
          <p:cNvSpPr/>
          <p:nvPr/>
        </p:nvSpPr>
        <p:spPr>
          <a:xfrm>
            <a:off x="381000" y="3276600"/>
            <a:ext cx="6629400" cy="484632"/>
          </a:xfrm>
          <a:prstGeom prst="leftRightArrow">
            <a:avLst/>
          </a:prstGeom>
          <a:solidFill>
            <a:srgbClr val="34F0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Adrenaline </a:t>
            </a:r>
            <a:endParaRPr lang="en-US" b="1" dirty="0">
              <a:solidFill>
                <a:schemeClr val="bg1"/>
              </a:solidFill>
            </a:endParaRPr>
          </a:p>
        </p:txBody>
      </p:sp>
      <p:sp>
        <p:nvSpPr>
          <p:cNvPr id="9" name="Left-Right Arrow 8"/>
          <p:cNvSpPr/>
          <p:nvPr/>
        </p:nvSpPr>
        <p:spPr>
          <a:xfrm>
            <a:off x="457200" y="2743200"/>
            <a:ext cx="5105400" cy="484632"/>
          </a:xfrm>
          <a:prstGeom prst="leftRightArrow">
            <a:avLst/>
          </a:prstGeom>
          <a:solidFill>
            <a:srgbClr val="34CCEA">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Noradrenaline</a:t>
            </a:r>
            <a:r>
              <a:rPr lang="en-US" dirty="0" smtClean="0">
                <a:solidFill>
                  <a:srgbClr val="002060"/>
                </a:solidFill>
              </a:rPr>
              <a:t> </a:t>
            </a:r>
            <a:endParaRPr lang="en-US" dirty="0">
              <a:solidFill>
                <a:srgbClr val="002060"/>
              </a:solidFill>
            </a:endParaRPr>
          </a:p>
        </p:txBody>
      </p:sp>
      <p:sp>
        <p:nvSpPr>
          <p:cNvPr id="10" name="Left-Right Arrow 9"/>
          <p:cNvSpPr/>
          <p:nvPr/>
        </p:nvSpPr>
        <p:spPr>
          <a:xfrm>
            <a:off x="381000" y="1676400"/>
            <a:ext cx="1828800" cy="484632"/>
          </a:xfrm>
          <a:prstGeom prst="leftRightArrow">
            <a:avLst/>
          </a:prstGeom>
          <a:solidFill>
            <a:srgbClr val="EA34BA">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Phenyleph</a:t>
            </a:r>
            <a:r>
              <a:rPr lang="en-US" dirty="0" smtClean="0"/>
              <a:t> </a:t>
            </a:r>
            <a:endParaRPr lang="en-US" dirty="0"/>
          </a:p>
        </p:txBody>
      </p:sp>
      <p:sp>
        <p:nvSpPr>
          <p:cNvPr id="12" name="Left-Right Arrow 11"/>
          <p:cNvSpPr/>
          <p:nvPr/>
        </p:nvSpPr>
        <p:spPr>
          <a:xfrm>
            <a:off x="2286000" y="1676400"/>
            <a:ext cx="17526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Clonidine</a:t>
            </a:r>
            <a:r>
              <a:rPr lang="en-US" dirty="0" smtClean="0">
                <a:solidFill>
                  <a:srgbClr val="002060"/>
                </a:solidFill>
              </a:rPr>
              <a:t> </a:t>
            </a:r>
            <a:endParaRPr lang="en-US" dirty="0">
              <a:solidFill>
                <a:srgbClr val="002060"/>
              </a:solidFill>
            </a:endParaRPr>
          </a:p>
        </p:txBody>
      </p:sp>
      <p:sp>
        <p:nvSpPr>
          <p:cNvPr id="13" name="Left-Right Arrow 12"/>
          <p:cNvSpPr/>
          <p:nvPr/>
        </p:nvSpPr>
        <p:spPr>
          <a:xfrm>
            <a:off x="4267200" y="1676400"/>
            <a:ext cx="2057400" cy="484632"/>
          </a:xfrm>
          <a:prstGeom prst="leftRightArrow">
            <a:avLst/>
          </a:prstGeom>
          <a:solidFill>
            <a:srgbClr val="6C5EC0">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lumMod val="20000"/>
                    <a:lumOff val="80000"/>
                  </a:schemeClr>
                </a:solidFill>
              </a:rPr>
              <a:t>Dobutamine</a:t>
            </a:r>
            <a:r>
              <a:rPr lang="en-US" dirty="0" smtClean="0">
                <a:solidFill>
                  <a:schemeClr val="accent1">
                    <a:lumMod val="20000"/>
                    <a:lumOff val="80000"/>
                  </a:schemeClr>
                </a:solidFill>
              </a:rPr>
              <a:t> </a:t>
            </a:r>
            <a:endParaRPr lang="en-US" dirty="0">
              <a:solidFill>
                <a:schemeClr val="accent1">
                  <a:lumMod val="20000"/>
                  <a:lumOff val="80000"/>
                </a:schemeClr>
              </a:solidFill>
            </a:endParaRPr>
          </a:p>
        </p:txBody>
      </p:sp>
      <p:sp>
        <p:nvSpPr>
          <p:cNvPr id="14" name="Left-Right Arrow 13"/>
          <p:cNvSpPr/>
          <p:nvPr/>
        </p:nvSpPr>
        <p:spPr>
          <a:xfrm>
            <a:off x="5562600" y="2743200"/>
            <a:ext cx="1447800" cy="484632"/>
          </a:xfrm>
          <a:prstGeom prst="leftRightArrow">
            <a:avLst/>
          </a:prstGeom>
          <a:solidFill>
            <a:srgbClr val="EC32C4">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Terbutalin</a:t>
            </a:r>
            <a:r>
              <a:rPr lang="en-US" dirty="0" smtClean="0"/>
              <a:t> </a:t>
            </a:r>
            <a:endParaRPr lang="en-US" dirty="0"/>
          </a:p>
        </p:txBody>
      </p:sp>
      <p:sp>
        <p:nvSpPr>
          <p:cNvPr id="15" name="Left-Right Arrow 14"/>
          <p:cNvSpPr/>
          <p:nvPr/>
        </p:nvSpPr>
        <p:spPr>
          <a:xfrm>
            <a:off x="4267200" y="2209800"/>
            <a:ext cx="3886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2060"/>
                </a:solidFill>
              </a:rPr>
              <a:t>Isoprenaline</a:t>
            </a:r>
            <a:r>
              <a:rPr lang="en-US" dirty="0" smtClean="0">
                <a:solidFill>
                  <a:srgbClr val="002060"/>
                </a:solidFill>
              </a:rPr>
              <a:t> </a:t>
            </a:r>
            <a:endParaRPr lang="en-US" dirty="0">
              <a:solidFill>
                <a:srgbClr val="002060"/>
              </a:solidFill>
            </a:endParaRPr>
          </a:p>
        </p:txBody>
      </p:sp>
      <p:sp>
        <p:nvSpPr>
          <p:cNvPr id="16" name="Left-Right Arrow 15"/>
          <p:cNvSpPr/>
          <p:nvPr/>
        </p:nvSpPr>
        <p:spPr>
          <a:xfrm>
            <a:off x="7010400" y="2819400"/>
            <a:ext cx="1216152" cy="3322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norad</a:t>
            </a:r>
            <a:endParaRPr lang="en-US" dirty="0">
              <a:solidFill>
                <a:srgbClr val="002060"/>
              </a:solidFill>
            </a:endParaRPr>
          </a:p>
        </p:txBody>
      </p:sp>
      <p:sp>
        <p:nvSpPr>
          <p:cNvPr id="17" name="Left-Right Arrow 16"/>
          <p:cNvSpPr/>
          <p:nvPr/>
        </p:nvSpPr>
        <p:spPr>
          <a:xfrm>
            <a:off x="609600" y="2209800"/>
            <a:ext cx="33528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Oxymetazoline</a:t>
            </a:r>
            <a:r>
              <a:rPr lang="en-US" dirty="0" smtClean="0">
                <a:solidFill>
                  <a:srgbClr val="002060"/>
                </a:solidFill>
              </a:rPr>
              <a:t> </a:t>
            </a:r>
            <a:endParaRPr lang="en-US" dirty="0">
              <a:solidFill>
                <a:srgbClr val="002060"/>
              </a:solidFill>
            </a:endParaRPr>
          </a:p>
        </p:txBody>
      </p:sp>
      <p:sp>
        <p:nvSpPr>
          <p:cNvPr id="18" name="Left-Right Arrow 17"/>
          <p:cNvSpPr/>
          <p:nvPr/>
        </p:nvSpPr>
        <p:spPr>
          <a:xfrm>
            <a:off x="533400" y="1143000"/>
            <a:ext cx="1447800" cy="484632"/>
          </a:xfrm>
          <a:prstGeom prst="leftRightArrow">
            <a:avLst/>
          </a:prstGeom>
          <a:solidFill>
            <a:schemeClr val="accent6">
              <a:lumMod val="40000"/>
              <a:lumOff val="6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Dopamine </a:t>
            </a:r>
            <a:endParaRPr lang="en-US" dirty="0">
              <a:solidFill>
                <a:srgbClr val="002060"/>
              </a:solidFill>
            </a:endParaRPr>
          </a:p>
        </p:txBody>
      </p:sp>
      <p:sp>
        <p:nvSpPr>
          <p:cNvPr id="19" name="Left-Right Arrow 18"/>
          <p:cNvSpPr/>
          <p:nvPr/>
        </p:nvSpPr>
        <p:spPr>
          <a:xfrm>
            <a:off x="4267200" y="1143000"/>
            <a:ext cx="1292352" cy="484632"/>
          </a:xfrm>
          <a:prstGeom prst="leftRightArrow">
            <a:avLst/>
          </a:prstGeom>
          <a:solidFill>
            <a:schemeClr val="accent6">
              <a:lumMod val="40000"/>
              <a:lumOff val="6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Dopamin</a:t>
            </a:r>
            <a:r>
              <a:rPr lang="en-US" dirty="0" smtClean="0">
                <a:solidFill>
                  <a:srgbClr val="002060"/>
                </a:solidFill>
              </a:rPr>
              <a:t>e </a:t>
            </a:r>
            <a:endParaRPr lang="en-US" dirty="0">
              <a:solidFill>
                <a:srgbClr val="002060"/>
              </a:solidFill>
            </a:endParaRPr>
          </a:p>
        </p:txBody>
      </p:sp>
      <p:sp>
        <p:nvSpPr>
          <p:cNvPr id="20" name="Left-Right Arrow 19"/>
          <p:cNvSpPr/>
          <p:nvPr/>
        </p:nvSpPr>
        <p:spPr>
          <a:xfrm>
            <a:off x="609600" y="5334000"/>
            <a:ext cx="1752600" cy="48463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Ephedrine </a:t>
            </a:r>
            <a:endParaRPr lang="en-US" dirty="0">
              <a:solidFill>
                <a:schemeClr val="bg1"/>
              </a:solidFill>
            </a:endParaRPr>
          </a:p>
        </p:txBody>
      </p:sp>
      <p:sp>
        <p:nvSpPr>
          <p:cNvPr id="21" name="Left-Right Arrow 20"/>
          <p:cNvSpPr/>
          <p:nvPr/>
        </p:nvSpPr>
        <p:spPr>
          <a:xfrm>
            <a:off x="4343400" y="5257800"/>
            <a:ext cx="2438400" cy="48463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Ephedrine </a:t>
            </a:r>
            <a:endParaRPr lang="en-US" dirty="0">
              <a:solidFill>
                <a:schemeClr val="bg1"/>
              </a:solidFill>
            </a:endParaRPr>
          </a:p>
        </p:txBody>
      </p:sp>
      <p:sp>
        <p:nvSpPr>
          <p:cNvPr id="3" name="Up-Down Arrow 2"/>
          <p:cNvSpPr/>
          <p:nvPr/>
        </p:nvSpPr>
        <p:spPr>
          <a:xfrm>
            <a:off x="2915816" y="2161032"/>
            <a:ext cx="432048" cy="256411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798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lide(from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Bottom)">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lide(fromBottom)">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lide(fromBottom)">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lide(fromBottom)">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 Clear ? </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6752" y="1600200"/>
            <a:ext cx="511049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958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administration </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Oral -- </a:t>
            </a:r>
          </a:p>
          <a:p>
            <a:r>
              <a:rPr lang="en-US" dirty="0" smtClean="0"/>
              <a:t>Intravenous</a:t>
            </a:r>
          </a:p>
          <a:p>
            <a:r>
              <a:rPr lang="en-US" dirty="0"/>
              <a:t>I</a:t>
            </a:r>
            <a:r>
              <a:rPr lang="en-US" dirty="0" smtClean="0"/>
              <a:t>ntramuscular ?? </a:t>
            </a:r>
          </a:p>
          <a:p>
            <a:r>
              <a:rPr lang="en-US" dirty="0" err="1" smtClean="0"/>
              <a:t>Nebulised</a:t>
            </a:r>
            <a:r>
              <a:rPr lang="en-US" dirty="0" smtClean="0"/>
              <a:t> </a:t>
            </a:r>
          </a:p>
          <a:p>
            <a:r>
              <a:rPr lang="en-US" dirty="0" smtClean="0"/>
              <a:t>Nerve blocks </a:t>
            </a:r>
          </a:p>
          <a:p>
            <a:r>
              <a:rPr lang="en-US" dirty="0" smtClean="0"/>
              <a:t>Spinal </a:t>
            </a:r>
          </a:p>
          <a:p>
            <a:r>
              <a:rPr lang="en-US" dirty="0" smtClean="0"/>
              <a:t>epidural </a:t>
            </a:r>
          </a:p>
          <a:p>
            <a:r>
              <a:rPr lang="en-US" dirty="0" smtClean="0"/>
              <a:t>Transdermal clonidine provides a sustained therapeutic level of drug</a:t>
            </a:r>
            <a:endParaRPr lang="en-IN" dirty="0"/>
          </a:p>
        </p:txBody>
      </p:sp>
      <p:sp>
        <p:nvSpPr>
          <p:cNvPr id="4" name="Rounded Rectangle 3"/>
          <p:cNvSpPr/>
          <p:nvPr/>
        </p:nvSpPr>
        <p:spPr>
          <a:xfrm>
            <a:off x="5076056" y="1196752"/>
            <a:ext cx="3240360" cy="3600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Oral initially used as an anti hypertensive </a:t>
            </a:r>
          </a:p>
          <a:p>
            <a:pPr algn="ctr"/>
            <a:r>
              <a:rPr lang="en-US" sz="2400" dirty="0" smtClean="0"/>
              <a:t>Good reduction of BP for 4- 6 hours excreted via urine predominantly after liver metabolism </a:t>
            </a:r>
            <a:endParaRPr lang="en-IN" sz="2400" dirty="0"/>
          </a:p>
        </p:txBody>
      </p:sp>
      <p:sp>
        <p:nvSpPr>
          <p:cNvPr id="5" name="Rectangle 4"/>
          <p:cNvSpPr/>
          <p:nvPr/>
        </p:nvSpPr>
        <p:spPr>
          <a:xfrm>
            <a:off x="3059832" y="5949280"/>
            <a:ext cx="5904656" cy="7920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The peak action occurs in 10 minutes and lasts for 3-7 hours after single intravenous dose.</a:t>
            </a:r>
          </a:p>
        </p:txBody>
      </p:sp>
    </p:spTree>
    <p:extLst>
      <p:ext uri="{BB962C8B-B14F-4D97-AF65-F5344CB8AC3E}">
        <p14:creationId xmlns:p14="http://schemas.microsoft.com/office/powerpoint/2010/main" val="1000039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850106"/>
          </a:xfrm>
        </p:spPr>
        <p:txBody>
          <a:bodyPr>
            <a:normAutofit/>
          </a:bodyPr>
          <a:lstStyle/>
          <a:p>
            <a:r>
              <a:rPr lang="en-US" dirty="0" smtClean="0"/>
              <a:t>Possible mechanisms of action </a:t>
            </a:r>
            <a:endParaRPr lang="en-IN" dirty="0"/>
          </a:p>
        </p:txBody>
      </p:sp>
      <p:sp>
        <p:nvSpPr>
          <p:cNvPr id="3" name="Content Placeholder 2"/>
          <p:cNvSpPr>
            <a:spLocks noGrp="1"/>
          </p:cNvSpPr>
          <p:nvPr>
            <p:ph idx="1"/>
          </p:nvPr>
        </p:nvSpPr>
        <p:spPr>
          <a:xfrm>
            <a:off x="323528" y="1196752"/>
            <a:ext cx="8363272" cy="5256584"/>
          </a:xfrm>
        </p:spPr>
        <p:txBody>
          <a:bodyPr>
            <a:normAutofit/>
          </a:bodyPr>
          <a:lstStyle/>
          <a:p>
            <a:r>
              <a:rPr lang="en-US" sz="2400" dirty="0" smtClean="0"/>
              <a:t>Alpha 2 stimulation </a:t>
            </a:r>
          </a:p>
          <a:p>
            <a:r>
              <a:rPr lang="en-US" sz="2400" dirty="0" smtClean="0"/>
              <a:t>Decreased central sympathetic drive</a:t>
            </a:r>
          </a:p>
          <a:p>
            <a:r>
              <a:rPr lang="en-IN" sz="2400" dirty="0"/>
              <a:t>decreasing noradrenaline release from both central and peripheral sympathetic nerve </a:t>
            </a:r>
            <a:r>
              <a:rPr lang="en-IN" sz="2400" dirty="0" smtClean="0"/>
              <a:t>terminals-</a:t>
            </a:r>
            <a:r>
              <a:rPr lang="en-US" sz="2400" dirty="0" smtClean="0"/>
              <a:t> </a:t>
            </a:r>
          </a:p>
          <a:p>
            <a:r>
              <a:rPr lang="en-US" sz="2400" dirty="0" smtClean="0"/>
              <a:t>Depression of upward thalamic transmission – </a:t>
            </a:r>
            <a:r>
              <a:rPr lang="en-US" sz="2400" b="1" dirty="0" smtClean="0"/>
              <a:t>sedation </a:t>
            </a:r>
          </a:p>
          <a:p>
            <a:r>
              <a:rPr lang="en-US" sz="2400" dirty="0" smtClean="0"/>
              <a:t>Locus </a:t>
            </a:r>
            <a:r>
              <a:rPr lang="en-US" sz="2400" dirty="0" err="1" smtClean="0"/>
              <a:t>ceruleus</a:t>
            </a:r>
            <a:r>
              <a:rPr lang="en-US" sz="2400" dirty="0" smtClean="0"/>
              <a:t> </a:t>
            </a:r>
            <a:r>
              <a:rPr lang="en-US" sz="2400" b="1" dirty="0" smtClean="0"/>
              <a:t>hypotension</a:t>
            </a:r>
            <a:r>
              <a:rPr lang="en-US" sz="2400" dirty="0" smtClean="0"/>
              <a:t> </a:t>
            </a:r>
          </a:p>
          <a:p>
            <a:r>
              <a:rPr lang="en-US" sz="2400" dirty="0" smtClean="0"/>
              <a:t>vagal nucleus </a:t>
            </a:r>
            <a:r>
              <a:rPr lang="en-US" sz="2400" b="1" dirty="0" smtClean="0"/>
              <a:t>bradycardic</a:t>
            </a:r>
            <a:r>
              <a:rPr lang="en-US" sz="2400" dirty="0" smtClean="0"/>
              <a:t> effects.</a:t>
            </a:r>
          </a:p>
          <a:p>
            <a:r>
              <a:rPr lang="en-IN" sz="2400" dirty="0"/>
              <a:t>acts on the cholinergic, purinergic and serotonergic pain systems causing </a:t>
            </a:r>
            <a:r>
              <a:rPr lang="en-IN" sz="2400" b="1" dirty="0" smtClean="0"/>
              <a:t>analgesia</a:t>
            </a:r>
            <a:endParaRPr lang="en-US" sz="2400" b="1" dirty="0" smtClean="0"/>
          </a:p>
          <a:p>
            <a:r>
              <a:rPr lang="en-US" sz="2400" dirty="0" smtClean="0"/>
              <a:t>Decreased PRA </a:t>
            </a:r>
          </a:p>
          <a:p>
            <a:r>
              <a:rPr lang="en-US" sz="2400" dirty="0" smtClean="0"/>
              <a:t>Decreased aldosterone </a:t>
            </a:r>
          </a:p>
          <a:p>
            <a:r>
              <a:rPr lang="en-IN" sz="2400" dirty="0"/>
              <a:t>I2 </a:t>
            </a:r>
            <a:r>
              <a:rPr lang="en-IN" sz="2400" dirty="0" err="1" smtClean="0"/>
              <a:t>imidazoline</a:t>
            </a:r>
            <a:r>
              <a:rPr lang="en-IN" sz="2400" dirty="0" smtClean="0"/>
              <a:t> </a:t>
            </a:r>
            <a:r>
              <a:rPr lang="en-US" sz="2400" dirty="0" smtClean="0"/>
              <a:t>receptor </a:t>
            </a:r>
            <a:r>
              <a:rPr lang="en-US" sz="2400" dirty="0"/>
              <a:t>may interact with opioid </a:t>
            </a:r>
            <a:r>
              <a:rPr lang="en-US" sz="2400" dirty="0" smtClean="0"/>
              <a:t>receptors</a:t>
            </a:r>
            <a:endParaRPr lang="en-IN" sz="2400" dirty="0"/>
          </a:p>
        </p:txBody>
      </p:sp>
    </p:spTree>
    <p:extLst>
      <p:ext uri="{BB962C8B-B14F-4D97-AF65-F5344CB8AC3E}">
        <p14:creationId xmlns:p14="http://schemas.microsoft.com/office/powerpoint/2010/main" val="3438149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Neuraxial</a:t>
            </a:r>
            <a:r>
              <a:rPr lang="en-US" dirty="0" smtClean="0"/>
              <a:t> clonidine – how it acts ? </a:t>
            </a:r>
            <a:endParaRPr lang="en-IN" dirty="0"/>
          </a:p>
        </p:txBody>
      </p:sp>
      <p:sp>
        <p:nvSpPr>
          <p:cNvPr id="3" name="Content Placeholder 2"/>
          <p:cNvSpPr>
            <a:spLocks noGrp="1"/>
          </p:cNvSpPr>
          <p:nvPr>
            <p:ph idx="1"/>
          </p:nvPr>
        </p:nvSpPr>
        <p:spPr>
          <a:xfrm>
            <a:off x="323528" y="1268760"/>
            <a:ext cx="8363272" cy="5184576"/>
          </a:xfrm>
        </p:spPr>
        <p:txBody>
          <a:bodyPr>
            <a:normAutofit/>
          </a:bodyPr>
          <a:lstStyle/>
          <a:p>
            <a:pPr lvl="0" algn="just">
              <a:lnSpc>
                <a:spcPct val="150000"/>
              </a:lnSpc>
            </a:pPr>
            <a:r>
              <a:rPr lang="en-IN" sz="2400" dirty="0"/>
              <a:t>Stimulation of α2-receptors in the dorsal horn diminishes pain transmission (mimics inhibitory descending </a:t>
            </a:r>
            <a:r>
              <a:rPr lang="en-IN" sz="2400" dirty="0" err="1"/>
              <a:t>bulbospinal</a:t>
            </a:r>
            <a:r>
              <a:rPr lang="en-IN" sz="2400" dirty="0"/>
              <a:t> neurons)</a:t>
            </a:r>
          </a:p>
          <a:p>
            <a:pPr lvl="0" algn="just">
              <a:lnSpc>
                <a:spcPct val="150000"/>
              </a:lnSpc>
            </a:pPr>
            <a:r>
              <a:rPr lang="en-IN" sz="2400" dirty="0"/>
              <a:t>Increased </a:t>
            </a:r>
            <a:r>
              <a:rPr lang="en-IN" sz="2400" dirty="0" err="1"/>
              <a:t>ACh</a:t>
            </a:r>
            <a:r>
              <a:rPr lang="en-IN" sz="2400" dirty="0"/>
              <a:t> levels increases analgesia through </a:t>
            </a:r>
            <a:r>
              <a:rPr lang="en-IN" sz="2400" i="1" dirty="0"/>
              <a:t>cholinergic</a:t>
            </a:r>
            <a:r>
              <a:rPr lang="en-IN" sz="2400" dirty="0"/>
              <a:t> mechanisms (</a:t>
            </a:r>
            <a:r>
              <a:rPr lang="en-IN" sz="2400" dirty="0" smtClean="0"/>
              <a:t>neostigmine)</a:t>
            </a:r>
          </a:p>
          <a:p>
            <a:pPr lvl="0" algn="just">
              <a:lnSpc>
                <a:spcPct val="150000"/>
              </a:lnSpc>
            </a:pPr>
            <a:r>
              <a:rPr lang="en-IN" sz="2400" dirty="0" smtClean="0"/>
              <a:t>Intrinsic </a:t>
            </a:r>
            <a:r>
              <a:rPr lang="en-IN" sz="2400" dirty="0"/>
              <a:t>blockade of </a:t>
            </a:r>
            <a:r>
              <a:rPr lang="en-IN" sz="2400" dirty="0" err="1"/>
              <a:t>Aδ</a:t>
            </a:r>
            <a:r>
              <a:rPr lang="en-IN" sz="2400" dirty="0"/>
              <a:t> and C </a:t>
            </a:r>
            <a:r>
              <a:rPr lang="en-IN" sz="2400" dirty="0" err="1"/>
              <a:t>fibers</a:t>
            </a:r>
            <a:endParaRPr lang="en-IN" sz="2400" dirty="0"/>
          </a:p>
          <a:p>
            <a:r>
              <a:rPr lang="en-IN" sz="2400" dirty="0"/>
              <a:t>Local vasoconstriction </a:t>
            </a:r>
            <a:r>
              <a:rPr lang="en-IN" sz="2400" dirty="0" smtClean="0"/>
              <a:t>(? </a:t>
            </a:r>
            <a:r>
              <a:rPr lang="en-IN" sz="2400" dirty="0"/>
              <a:t>effective at clinically used doses</a:t>
            </a:r>
            <a:r>
              <a:rPr lang="en-IN" sz="2400" dirty="0" smtClean="0"/>
              <a:t>)</a:t>
            </a:r>
            <a:endParaRPr lang="en-IN" sz="2400" dirty="0"/>
          </a:p>
        </p:txBody>
      </p:sp>
      <p:sp>
        <p:nvSpPr>
          <p:cNvPr id="4" name="Rectangle 3"/>
          <p:cNvSpPr/>
          <p:nvPr/>
        </p:nvSpPr>
        <p:spPr>
          <a:xfrm>
            <a:off x="539552" y="5445224"/>
            <a:ext cx="8208912" cy="12961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suppresses the generation of action potentials in tonic-firing </a:t>
            </a:r>
            <a:r>
              <a:rPr lang="en-US" sz="2400" dirty="0" smtClean="0"/>
              <a:t>spinal </a:t>
            </a:r>
            <a:r>
              <a:rPr lang="en-IN" sz="2400" dirty="0" smtClean="0"/>
              <a:t>dorsal </a:t>
            </a:r>
            <a:r>
              <a:rPr lang="en-IN" sz="2400" dirty="0"/>
              <a:t>horn </a:t>
            </a:r>
            <a:r>
              <a:rPr lang="en-IN" sz="2400" dirty="0" smtClean="0"/>
              <a:t>neurones. </a:t>
            </a:r>
          </a:p>
          <a:p>
            <a:r>
              <a:rPr lang="en-US" sz="2400" dirty="0" smtClean="0"/>
              <a:t>Potassium channels and hyperpolarization ? </a:t>
            </a:r>
            <a:endParaRPr lang="en-IN" sz="2400" dirty="0"/>
          </a:p>
        </p:txBody>
      </p:sp>
    </p:spTree>
    <p:extLst>
      <p:ext uri="{BB962C8B-B14F-4D97-AF65-F5344CB8AC3E}">
        <p14:creationId xmlns:p14="http://schemas.microsoft.com/office/powerpoint/2010/main" val="27678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nerve blocks ! Is it alpha 2 ? </a:t>
            </a:r>
            <a:endParaRPr lang="en-IN" dirty="0"/>
          </a:p>
        </p:txBody>
      </p:sp>
      <p:sp>
        <p:nvSpPr>
          <p:cNvPr id="3" name="Content Placeholder 2"/>
          <p:cNvSpPr>
            <a:spLocks noGrp="1"/>
          </p:cNvSpPr>
          <p:nvPr>
            <p:ph idx="1"/>
          </p:nvPr>
        </p:nvSpPr>
        <p:spPr>
          <a:xfrm>
            <a:off x="539552" y="1628800"/>
            <a:ext cx="8229600" cy="4525963"/>
          </a:xfrm>
        </p:spPr>
        <p:txBody>
          <a:bodyPr>
            <a:normAutofit fontScale="85000" lnSpcReduction="10000"/>
          </a:bodyPr>
          <a:lstStyle/>
          <a:p>
            <a:pPr algn="just">
              <a:lnSpc>
                <a:spcPct val="150000"/>
              </a:lnSpc>
            </a:pPr>
            <a:r>
              <a:rPr lang="en-IN" sz="2800" dirty="0" smtClean="0"/>
              <a:t>The </a:t>
            </a:r>
            <a:r>
              <a:rPr lang="en-IN" sz="2800" dirty="0"/>
              <a:t>peripheral effects of clonidine are through inhibition of the hyperpolarization-activated cation current (</a:t>
            </a:r>
            <a:r>
              <a:rPr lang="en-IN" sz="2800" dirty="0" err="1"/>
              <a:t>I</a:t>
            </a:r>
            <a:r>
              <a:rPr lang="en-IN" sz="2800" baseline="-25000" dirty="0" err="1"/>
              <a:t>h</a:t>
            </a:r>
            <a:r>
              <a:rPr lang="en-IN" sz="2800" dirty="0"/>
              <a:t> current). </a:t>
            </a:r>
            <a:endParaRPr lang="en-IN" sz="2800" dirty="0" smtClean="0"/>
          </a:p>
          <a:p>
            <a:pPr algn="just">
              <a:lnSpc>
                <a:spcPct val="150000"/>
              </a:lnSpc>
            </a:pPr>
            <a:r>
              <a:rPr lang="en-IN" sz="2800" dirty="0" smtClean="0"/>
              <a:t>This </a:t>
            </a:r>
            <a:r>
              <a:rPr lang="en-IN" sz="2800" dirty="0"/>
              <a:t>current normally functions to restore nerves from a hyperpolarized state to resting potential for a subsequent action potential. </a:t>
            </a:r>
            <a:endParaRPr lang="en-IN" sz="2800" dirty="0" smtClean="0"/>
          </a:p>
          <a:p>
            <a:pPr algn="just">
              <a:lnSpc>
                <a:spcPct val="150000"/>
              </a:lnSpc>
            </a:pPr>
            <a:r>
              <a:rPr lang="en-IN" sz="2800" dirty="0" smtClean="0"/>
              <a:t>The </a:t>
            </a:r>
            <a:r>
              <a:rPr lang="en-IN" sz="2800" dirty="0"/>
              <a:t>effect appears to be more profound on C-</a:t>
            </a:r>
            <a:r>
              <a:rPr lang="en-IN" sz="2800" dirty="0" err="1"/>
              <a:t>fibers</a:t>
            </a:r>
            <a:r>
              <a:rPr lang="en-IN" sz="2800" dirty="0"/>
              <a:t> (pain </a:t>
            </a:r>
            <a:r>
              <a:rPr lang="en-IN" sz="2800" dirty="0" err="1"/>
              <a:t>fibers</a:t>
            </a:r>
            <a:r>
              <a:rPr lang="en-IN" sz="2800" dirty="0"/>
              <a:t>) than A∝-</a:t>
            </a:r>
            <a:r>
              <a:rPr lang="en-IN" sz="2800" dirty="0" err="1"/>
              <a:t>fibers</a:t>
            </a:r>
            <a:r>
              <a:rPr lang="en-IN" sz="2800" dirty="0"/>
              <a:t> (motor </a:t>
            </a:r>
            <a:r>
              <a:rPr lang="en-IN" sz="2800" dirty="0" err="1"/>
              <a:t>fibers</a:t>
            </a:r>
            <a:r>
              <a:rPr lang="en-IN" sz="2800" dirty="0" smtClean="0"/>
              <a:t>),thereby </a:t>
            </a:r>
            <a:r>
              <a:rPr lang="en-IN" sz="2800" dirty="0"/>
              <a:t>making the effects potentially more sensory specific.</a:t>
            </a:r>
          </a:p>
          <a:p>
            <a:endParaRPr lang="en-IN" dirty="0"/>
          </a:p>
        </p:txBody>
      </p:sp>
    </p:spTree>
    <p:extLst>
      <p:ext uri="{BB962C8B-B14F-4D97-AF65-F5344CB8AC3E}">
        <p14:creationId xmlns:p14="http://schemas.microsoft.com/office/powerpoint/2010/main" val="43315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1345</Words>
  <Application>Microsoft Office PowerPoint</Application>
  <PresentationFormat>On-screen Show (4:3)</PresentationFormat>
  <Paragraphs>204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Clonidine </vt:lpstr>
      <vt:lpstr>History </vt:lpstr>
      <vt:lpstr>PowerPoint Presentation</vt:lpstr>
      <vt:lpstr>Adrenergic agonists</vt:lpstr>
      <vt:lpstr>Understand ? Clear ? </vt:lpstr>
      <vt:lpstr>Routes of administration </vt:lpstr>
      <vt:lpstr>Possible mechanisms of action </vt:lpstr>
      <vt:lpstr>Neuraxial clonidine – how it acts ? </vt:lpstr>
      <vt:lpstr>In nerve blocks ! Is it alpha 2 ? </vt:lpstr>
      <vt:lpstr>To the CVS ! </vt:lpstr>
      <vt:lpstr>Other actions </vt:lpstr>
      <vt:lpstr>Clinical uses in anesthesia </vt:lpstr>
      <vt:lpstr>When does it occur ? </vt:lpstr>
      <vt:lpstr>PowerPoint Presentation</vt:lpstr>
      <vt:lpstr>PowerPoint Presentation</vt:lpstr>
      <vt:lpstr>Other uses in general anesthesia </vt:lpstr>
      <vt:lpstr>Hypertensive emergencies </vt:lpstr>
      <vt:lpstr>Neurosurgery </vt:lpstr>
      <vt:lpstr>For deliberate hypotension </vt:lpstr>
      <vt:lpstr>Regional anesthesia and clonidine </vt:lpstr>
      <vt:lpstr>Subarachnoid additives </vt:lpstr>
      <vt:lpstr>Epidural </vt:lpstr>
      <vt:lpstr>In plexus !! </vt:lpstr>
      <vt:lpstr>In ambulatory surgery – think </vt:lpstr>
      <vt:lpstr>ICU sedation </vt:lpstr>
      <vt:lpstr>Chronic pain </vt:lpstr>
      <vt:lpstr>Possible uses of IV, epidural  and intrathecal clonidine </vt:lpstr>
      <vt:lpstr>Other uses </vt:lpstr>
      <vt:lpstr>Clonidine in pediatrics  </vt:lpstr>
      <vt:lpstr>Premedication </vt:lpstr>
      <vt:lpstr>Yes ! in nerve blocks </vt:lpstr>
      <vt:lpstr>Pediatrics – continued </vt:lpstr>
      <vt:lpstr>PowerPoint Presentation</vt:lpstr>
      <vt:lpstr>Clonidine overdosage </vt:lpstr>
      <vt:lpstr>Mivazerol</vt:lpstr>
      <vt:lpstr>Summary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Clonidine</dc:title>
  <dc:creator>HP</dc:creator>
  <cp:lastModifiedBy>HP</cp:lastModifiedBy>
  <cp:revision>36</cp:revision>
  <dcterms:created xsi:type="dcterms:W3CDTF">2018-06-02T10:11:36Z</dcterms:created>
  <dcterms:modified xsi:type="dcterms:W3CDTF">2018-06-03T16:54:50Z</dcterms:modified>
</cp:coreProperties>
</file>