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70" r:id="rId3"/>
    <p:sldId id="257" r:id="rId4"/>
    <p:sldId id="258" r:id="rId5"/>
    <p:sldId id="283" r:id="rId6"/>
    <p:sldId id="296" r:id="rId7"/>
    <p:sldId id="268" r:id="rId8"/>
    <p:sldId id="284" r:id="rId9"/>
    <p:sldId id="292" r:id="rId10"/>
    <p:sldId id="259" r:id="rId11"/>
    <p:sldId id="260" r:id="rId12"/>
    <p:sldId id="261" r:id="rId13"/>
    <p:sldId id="263" r:id="rId14"/>
    <p:sldId id="264" r:id="rId15"/>
    <p:sldId id="266" r:id="rId16"/>
    <p:sldId id="288" r:id="rId17"/>
    <p:sldId id="267" r:id="rId18"/>
    <p:sldId id="274" r:id="rId19"/>
    <p:sldId id="275" r:id="rId20"/>
    <p:sldId id="272" r:id="rId21"/>
    <p:sldId id="273" r:id="rId22"/>
    <p:sldId id="280" r:id="rId23"/>
    <p:sldId id="281" r:id="rId24"/>
    <p:sldId id="282" r:id="rId25"/>
    <p:sldId id="285" r:id="rId26"/>
    <p:sldId id="289" r:id="rId27"/>
    <p:sldId id="276" r:id="rId28"/>
    <p:sldId id="277" r:id="rId29"/>
    <p:sldId id="293" r:id="rId30"/>
    <p:sldId id="294" r:id="rId31"/>
    <p:sldId id="295" r:id="rId32"/>
    <p:sldId id="279" r:id="rId33"/>
    <p:sldId id="286" r:id="rId34"/>
    <p:sldId id="287" r:id="rId3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3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2E7F9-A862-4DFD-958C-A99412517C9C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E515D-9B74-4687-9514-149F084550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515D-9B74-4687-9514-149F084550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515D-9B74-4687-9514-149F084550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515D-9B74-4687-9514-149F084550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515D-9B74-4687-9514-149F0845507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4D74B-91DE-4741-8675-B08986D6B11B}" type="datetimeFigureOut">
              <a:rPr lang="fr-FR" smtClean="0"/>
              <a:pPr>
                <a:defRPr/>
              </a:pPr>
              <a:t>06/12/2013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2125E-A20F-4E01-B6B1-CD1272113DB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9860-E683-46B8-861C-DE18C85633D9}" type="datetimeFigureOut">
              <a:rPr lang="fr-FR" smtClean="0"/>
              <a:pPr>
                <a:defRPr/>
              </a:pPr>
              <a:t>06/12/2013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600A-1D6D-408A-8769-5671E9F42ED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FAF1-959E-45DD-96B7-625F210A2E83}" type="datetimeFigureOut">
              <a:rPr lang="fr-FR" smtClean="0"/>
              <a:pPr>
                <a:defRPr/>
              </a:pPr>
              <a:t>06/12/2013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AE70-48B8-4974-8BBA-D2F6405887B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1D77-DDEE-4AB4-960B-379143F3EFAF}" type="datetimeFigureOut">
              <a:rPr lang="fr-FR" smtClean="0"/>
              <a:pPr>
                <a:defRPr/>
              </a:pPr>
              <a:t>06/12/2013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30D5A-2905-438B-B812-DCFD6F97FEE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EDC5-8865-4DFF-A38C-622F7909E3CA}" type="datetimeFigureOut">
              <a:rPr lang="fr-FR" smtClean="0"/>
              <a:pPr>
                <a:defRPr/>
              </a:pPr>
              <a:t>06/12/2013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F72D-87F1-458C-9031-5220975AEF4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1AFA-4D5E-4D6D-B831-E51416BAE2B5}" type="datetimeFigureOut">
              <a:rPr lang="fr-FR" smtClean="0"/>
              <a:pPr>
                <a:defRPr/>
              </a:pPr>
              <a:t>06/12/2013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CA9A-A62E-4E9B-96B4-E8C615EB91B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E353-E10B-495F-A3AD-63D73905EAEC}" type="datetimeFigureOut">
              <a:rPr lang="fr-FR" smtClean="0"/>
              <a:pPr>
                <a:defRPr/>
              </a:pPr>
              <a:t>06/12/2013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C266F-F064-4658-8204-E9B6232A71B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56C95-300F-4D27-9BEC-9952E3D7BB8E}" type="datetimeFigureOut">
              <a:rPr lang="fr-FR" smtClean="0"/>
              <a:pPr>
                <a:defRPr/>
              </a:pPr>
              <a:t>06/12/2013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6F8B-6DA3-459D-9D89-132450CE7E0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A1F6-ABCE-4347-B39B-445C1A269D27}" type="datetimeFigureOut">
              <a:rPr lang="fr-FR" smtClean="0"/>
              <a:pPr>
                <a:defRPr/>
              </a:pPr>
              <a:t>06/12/2013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47181-F4FE-4124-856F-2019F12500D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67128-1230-4411-BC60-2F74B717E114}" type="datetimeFigureOut">
              <a:rPr lang="fr-FR" smtClean="0"/>
              <a:pPr>
                <a:defRPr/>
              </a:pPr>
              <a:t>06/12/2013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B2D4-B399-4AAB-999D-7843C211E2C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30B1-4DDF-47CB-AAC4-F846F80681DD}" type="datetimeFigureOut">
              <a:rPr lang="fr-FR" smtClean="0"/>
              <a:pPr>
                <a:defRPr/>
              </a:pPr>
              <a:t>06/12/2013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2F04-D533-4459-86E3-701B2422E02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83F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53FF8F-E63E-49B3-B749-B7CDFF2EFE70}" type="datetimeFigureOut">
              <a:rPr lang="fr-FR" smtClean="0"/>
              <a:pPr>
                <a:defRPr/>
              </a:pPr>
              <a:t>06/12/2013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874B05-80FF-4C95-9261-62FA7D24329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838200" y="1130301"/>
            <a:ext cx="7620000" cy="850900"/>
          </a:xfrm>
        </p:spPr>
        <p:txBody>
          <a:bodyPr/>
          <a:lstStyle/>
          <a:p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Stellate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 ganglion block 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0" y="2666999"/>
            <a:ext cx="9144000" cy="2819401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Dr. S. </a:t>
            </a:r>
            <a:r>
              <a:rPr lang="en-US" b="1" dirty="0" err="1" smtClean="0">
                <a:solidFill>
                  <a:schemeClr val="tx1"/>
                </a:solidFill>
              </a:rPr>
              <a:t>Parthasarathy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MD., DA., DNB, MD (</a:t>
            </a:r>
            <a:r>
              <a:rPr lang="en-US" b="1" dirty="0" err="1" smtClean="0">
                <a:solidFill>
                  <a:schemeClr val="tx1"/>
                </a:solidFill>
              </a:rPr>
              <a:t>Acu</a:t>
            </a:r>
            <a:r>
              <a:rPr lang="en-US" b="1" dirty="0" smtClean="0">
                <a:solidFill>
                  <a:schemeClr val="tx1"/>
                </a:solidFill>
              </a:rPr>
              <a:t>), Dip. </a:t>
            </a:r>
            <a:r>
              <a:rPr lang="en-US" b="1" dirty="0" err="1" smtClean="0">
                <a:solidFill>
                  <a:schemeClr val="tx1"/>
                </a:solidFill>
              </a:rPr>
              <a:t>Diab</a:t>
            </a:r>
            <a:r>
              <a:rPr lang="en-US" b="1" dirty="0" smtClean="0">
                <a:solidFill>
                  <a:schemeClr val="tx1"/>
                </a:solidFill>
              </a:rPr>
              <a:t>. DCA, Dip. Software </a:t>
            </a:r>
            <a:r>
              <a:rPr lang="en-US" b="1" dirty="0" smtClean="0">
                <a:solidFill>
                  <a:schemeClr val="tx1"/>
                </a:solidFill>
              </a:rPr>
              <a:t>statistics.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endParaRPr lang="en-IN" dirty="0" smtClean="0">
              <a:solidFill>
                <a:schemeClr val="tx1"/>
              </a:solidFill>
            </a:endParaRPr>
          </a:p>
          <a:p>
            <a:r>
              <a:rPr lang="en-IN" dirty="0" smtClean="0">
                <a:solidFill>
                  <a:schemeClr val="tx1"/>
                </a:solidFill>
              </a:rPr>
              <a:t>PhD </a:t>
            </a:r>
            <a:r>
              <a:rPr lang="en-IN" dirty="0" smtClean="0">
                <a:solidFill>
                  <a:schemeClr val="tx1"/>
                </a:solidFill>
              </a:rPr>
              <a:t>(</a:t>
            </a:r>
            <a:r>
              <a:rPr lang="en-IN" dirty="0" err="1" smtClean="0">
                <a:solidFill>
                  <a:schemeClr val="tx1"/>
                </a:solidFill>
              </a:rPr>
              <a:t>physio</a:t>
            </a:r>
            <a:r>
              <a:rPr lang="en-IN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IN" b="1" dirty="0" smtClean="0">
                <a:solidFill>
                  <a:schemeClr val="tx1"/>
                </a:solidFill>
              </a:rPr>
              <a:t>Mahatma Gandhi Medical  college and research institute , </a:t>
            </a:r>
            <a:r>
              <a:rPr lang="en-IN" b="1" dirty="0" err="1" smtClean="0">
                <a:solidFill>
                  <a:schemeClr val="tx1"/>
                </a:solidFill>
              </a:rPr>
              <a:t>puducherry</a:t>
            </a:r>
            <a:r>
              <a:rPr lang="en-IN" b="1" dirty="0" smtClean="0">
                <a:solidFill>
                  <a:schemeClr val="tx1"/>
                </a:solidFill>
              </a:rPr>
              <a:t>  India 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stellate</a:t>
            </a:r>
            <a:r>
              <a:rPr lang="en-US" dirty="0" smtClean="0"/>
              <a:t> ganglion refers to the ganglion formed by the fusion of the inferior cervical and the first thoracic ganglion as they meet anterior to the vertebral body of C7. </a:t>
            </a:r>
          </a:p>
          <a:p>
            <a:r>
              <a:rPr lang="en-US" dirty="0" smtClean="0"/>
              <a:t>It is present in 80% of subjects. It usually lies on or above the neck of the first rib.</a:t>
            </a:r>
          </a:p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Cervico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thoracic sympathetic ganglion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stellate</a:t>
            </a:r>
            <a:r>
              <a:rPr lang="en-US" dirty="0" smtClean="0"/>
              <a:t> ganglion is </a:t>
            </a:r>
            <a:r>
              <a:rPr lang="en-US" b="1" dirty="0" smtClean="0"/>
              <a:t>2.5 cm x 1 cm x 0.5 cm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it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Posterior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Structures posterior to the ganglion include the </a:t>
            </a:r>
            <a:r>
              <a:rPr lang="en-US" dirty="0" err="1" smtClean="0"/>
              <a:t>longus</a:t>
            </a:r>
            <a:r>
              <a:rPr lang="en-US" dirty="0" smtClean="0"/>
              <a:t> </a:t>
            </a:r>
            <a:r>
              <a:rPr lang="en-US" dirty="0" err="1" smtClean="0"/>
              <a:t>colli</a:t>
            </a:r>
            <a:r>
              <a:rPr lang="en-US" dirty="0" smtClean="0"/>
              <a:t> muscle, anterior scalene muscle, vertebral artery, brachial plexus sheath and neck of the first rib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Anterior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The structures anterior to the ganglion include the skin and subcutaneous tissue, the </a:t>
            </a:r>
            <a:r>
              <a:rPr lang="en-US" sz="2800" dirty="0" err="1" smtClean="0"/>
              <a:t>sternocleidomastoid</a:t>
            </a:r>
            <a:r>
              <a:rPr lang="en-US" sz="2800" dirty="0" smtClean="0"/>
              <a:t> and the carotid sheath. The dome of the lung lies anterior and inferior to the ganglion.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 </a:t>
            </a:r>
            <a:r>
              <a:rPr lang="en-US" sz="2800" b="1" dirty="0" smtClean="0"/>
              <a:t>Medial</a:t>
            </a:r>
            <a:br>
              <a:rPr lang="en-US" sz="2800" b="1" dirty="0" smtClean="0"/>
            </a:br>
            <a:r>
              <a:rPr lang="en-US" sz="2800" dirty="0" smtClean="0"/>
              <a:t>The </a:t>
            </a:r>
            <a:r>
              <a:rPr lang="en-US" sz="2800" dirty="0" err="1" smtClean="0"/>
              <a:t>prevertebral</a:t>
            </a:r>
            <a:r>
              <a:rPr lang="en-US" sz="2800" dirty="0" smtClean="0"/>
              <a:t> fascia, vertebral body of C7, </a:t>
            </a:r>
            <a:r>
              <a:rPr lang="en-US" sz="2800" dirty="0" err="1" smtClean="0"/>
              <a:t>oesophagus</a:t>
            </a:r>
            <a:r>
              <a:rPr lang="en-US" sz="2800" dirty="0" smtClean="0"/>
              <a:t> and thoracic duct lie medially. </a:t>
            </a:r>
            <a:br>
              <a:rPr lang="en-US" sz="2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.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447800"/>
            <a:ext cx="525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2438400" y="3886200"/>
            <a:ext cx="2133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20762"/>
          </a:xfrm>
        </p:spPr>
        <p:txBody>
          <a:bodyPr/>
          <a:lstStyle/>
          <a:p>
            <a:r>
              <a:rPr lang="en-US" dirty="0" smtClean="0"/>
              <a:t>Structures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5715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 – anterior </a:t>
            </a:r>
            <a:r>
              <a:rPr lang="en-US" dirty="0" err="1" smtClean="0"/>
              <a:t>paratracheal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is placed in the 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supine position</a:t>
            </a:r>
          </a:p>
          <a:p>
            <a:r>
              <a:rPr lang="en-US" dirty="0" smtClean="0"/>
              <a:t>neck slightly extended,</a:t>
            </a:r>
          </a:p>
          <a:p>
            <a:r>
              <a:rPr lang="en-US" dirty="0" smtClean="0"/>
              <a:t> the head rotated slightly to the side opposite the block, and</a:t>
            </a:r>
          </a:p>
          <a:p>
            <a:r>
              <a:rPr lang="en-US" dirty="0" smtClean="0"/>
              <a:t> the jaw open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Site of skin puncture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526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ightning Bolt 3"/>
          <p:cNvSpPr/>
          <p:nvPr/>
        </p:nvSpPr>
        <p:spPr>
          <a:xfrm>
            <a:off x="2133600" y="2667000"/>
            <a:ext cx="1676400" cy="1143000"/>
          </a:xfrm>
          <a:prstGeom prst="lightningBol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Retraction of </a:t>
            </a:r>
            <a:r>
              <a:rPr lang="en-US" dirty="0" err="1" smtClean="0"/>
              <a:t>sternomastoid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919956" y="2483644"/>
            <a:ext cx="31146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Technique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191001" y="2174875"/>
            <a:ext cx="4495800" cy="3951288"/>
          </a:xfrm>
        </p:spPr>
        <p:txBody>
          <a:bodyPr/>
          <a:lstStyle/>
          <a:p>
            <a:r>
              <a:rPr lang="en-US" dirty="0" smtClean="0"/>
              <a:t>The point of needle puncture is located between the trachea and the carotid sheath at the level of the </a:t>
            </a:r>
            <a:r>
              <a:rPr lang="en-US" dirty="0" err="1" smtClean="0"/>
              <a:t>cricoid</a:t>
            </a:r>
            <a:r>
              <a:rPr lang="en-US" dirty="0" smtClean="0"/>
              <a:t> cartilage </a:t>
            </a:r>
          </a:p>
          <a:p>
            <a:r>
              <a:rPr lang="en-US" dirty="0" smtClean="0"/>
              <a:t>The skin and subcutaneous tissue are pressed firmly onto the tubercle </a:t>
            </a:r>
          </a:p>
          <a:p>
            <a:r>
              <a:rPr lang="en-US" dirty="0" smtClean="0"/>
              <a:t>No pleura , less tissue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37238"/>
            <a:ext cx="4038600" cy="45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r>
              <a:rPr lang="en-US" dirty="0" smtClean="0"/>
              <a:t>Needle touches C6 tubercle </a:t>
            </a:r>
          </a:p>
          <a:p>
            <a:r>
              <a:rPr lang="en-US" dirty="0" smtClean="0"/>
              <a:t>Withdraw 2 mm out of </a:t>
            </a:r>
            <a:r>
              <a:rPr lang="en-US" dirty="0" err="1" smtClean="0"/>
              <a:t>longus</a:t>
            </a:r>
            <a:r>
              <a:rPr lang="en-US" dirty="0" smtClean="0"/>
              <a:t> </a:t>
            </a:r>
            <a:r>
              <a:rPr lang="en-US" dirty="0" err="1" smtClean="0"/>
              <a:t>colli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Inject to see no resistance – test dose </a:t>
            </a:r>
          </a:p>
          <a:p>
            <a:r>
              <a:rPr lang="en-US" dirty="0" smtClean="0"/>
              <a:t>Fluoroscopy spread above and below – slow 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4419600" y="2895600"/>
            <a:ext cx="44958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DRAPES DON’T COVER FACE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dose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0.5 ml- vertebral artery - seizures</a:t>
            </a:r>
          </a:p>
          <a:p>
            <a:r>
              <a:rPr lang="en-US" dirty="0" smtClean="0"/>
              <a:t>Then 3 ml for intravenous test dose </a:t>
            </a:r>
          </a:p>
          <a:p>
            <a:r>
              <a:rPr lang="en-US" dirty="0" smtClean="0"/>
              <a:t>Then to give 8-10 ml –3 ml shots with aspiration </a:t>
            </a:r>
          </a:p>
          <a:p>
            <a:r>
              <a:rPr lang="en-US" dirty="0" smtClean="0"/>
              <a:t>The patient is placed in the sitting position for better spread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1930, efficacy of STGB was well established by White in USA and </a:t>
            </a:r>
            <a:r>
              <a:rPr lang="en-US" dirty="0" err="1" smtClean="0"/>
              <a:t>Leriche</a:t>
            </a:r>
            <a:r>
              <a:rPr lang="en-US" dirty="0" smtClean="0"/>
              <a:t> in Europe.</a:t>
            </a:r>
          </a:p>
          <a:p>
            <a:r>
              <a:rPr lang="en-US" dirty="0" smtClean="0"/>
              <a:t> In 1933, </a:t>
            </a:r>
            <a:r>
              <a:rPr lang="en-US" dirty="0" err="1" smtClean="0"/>
              <a:t>Labat</a:t>
            </a:r>
            <a:r>
              <a:rPr lang="en-US" dirty="0" smtClean="0"/>
              <a:t> and Greene reported that injection of 33.3% alcohol can produce satisfactory analgesia.</a:t>
            </a:r>
          </a:p>
          <a:p>
            <a:r>
              <a:rPr lang="en-US" dirty="0" smtClean="0"/>
              <a:t> In 1936, Putnam and </a:t>
            </a:r>
            <a:r>
              <a:rPr lang="en-US" dirty="0" err="1" smtClean="0"/>
              <a:t>Hompton</a:t>
            </a:r>
            <a:r>
              <a:rPr lang="en-US" dirty="0" smtClean="0"/>
              <a:t> first used phenol for </a:t>
            </a:r>
            <a:r>
              <a:rPr lang="en-US" dirty="0" err="1" smtClean="0"/>
              <a:t>neurolysis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 guided SGB -</a:t>
            </a:r>
            <a:r>
              <a:rPr lang="en-US" b="1" dirty="0" smtClean="0"/>
              <a:t>In Plane Approach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76250" y="2372519"/>
            <a:ext cx="4000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A 25-gauge, 1-inch long-bevel needle </a:t>
            </a:r>
          </a:p>
          <a:p>
            <a:r>
              <a:rPr lang="en-US" sz="2400" dirty="0" smtClean="0"/>
              <a:t>needle between the transducer and the trachea </a:t>
            </a:r>
          </a:p>
          <a:p>
            <a:r>
              <a:rPr lang="en-US" sz="2400" dirty="0" smtClean="0"/>
              <a:t>Penetrate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fascia</a:t>
            </a:r>
          </a:p>
          <a:p>
            <a:r>
              <a:rPr lang="en-US" sz="2400" dirty="0" smtClean="0"/>
              <a:t>Avoid trachea, C6,vessels </a:t>
            </a:r>
          </a:p>
          <a:p>
            <a:r>
              <a:rPr lang="en-US" sz="2400" dirty="0" smtClean="0"/>
              <a:t>Inject 0.5 ml confirm </a:t>
            </a:r>
            <a:r>
              <a:rPr lang="en-US" sz="2400" dirty="0" err="1" smtClean="0"/>
              <a:t>longus</a:t>
            </a:r>
            <a:r>
              <a:rPr lang="en-US" sz="2400" dirty="0" smtClean="0"/>
              <a:t> </a:t>
            </a:r>
            <a:r>
              <a:rPr lang="en-US" sz="2400" dirty="0" err="1" smtClean="0"/>
              <a:t>colli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Inject 5-8 ml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 guided SGB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2209800" y="990600"/>
            <a:ext cx="228600" cy="2197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19800" y="2895600"/>
            <a:ext cx="1066800" cy="914400"/>
          </a:xfrm>
          <a:prstGeom prst="ellipse">
            <a:avLst/>
          </a:prstGeom>
          <a:solidFill>
            <a:schemeClr val="accent1">
              <a:lumMod val="60000"/>
              <a:lumOff val="40000"/>
              <a:alpha val="2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C7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r>
              <a:rPr lang="en-US" dirty="0" smtClean="0"/>
              <a:t>difficult to palpate C7 tubercle</a:t>
            </a:r>
          </a:p>
          <a:p>
            <a:r>
              <a:rPr lang="en-US" dirty="0" smtClean="0"/>
              <a:t>first palpate C6 tubercle and then should move one finger breath downwards to palpate C7 tubercle. </a:t>
            </a:r>
          </a:p>
          <a:p>
            <a:r>
              <a:rPr lang="en-US" dirty="0" smtClean="0"/>
              <a:t> drug  injected in the similar fashion.</a:t>
            </a:r>
          </a:p>
          <a:p>
            <a:r>
              <a:rPr lang="en-US" dirty="0" smtClean="0"/>
              <a:t> The advantage of C7 anterior approach is that </a:t>
            </a:r>
            <a:r>
              <a:rPr lang="en-US" b="1" dirty="0" smtClean="0"/>
              <a:t>lesser volume </a:t>
            </a:r>
            <a:r>
              <a:rPr lang="en-US" dirty="0" smtClean="0"/>
              <a:t>of drug required</a:t>
            </a:r>
          </a:p>
          <a:p>
            <a:r>
              <a:rPr lang="en-US" b="1" dirty="0" smtClean="0"/>
              <a:t> radio frequency ablation </a:t>
            </a:r>
            <a:r>
              <a:rPr lang="en-US" dirty="0" smtClean="0"/>
              <a:t>may be done by this approach.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159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Posterior approach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when anterior fails </a:t>
            </a:r>
          </a:p>
          <a:p>
            <a:endParaRPr lang="en-US" dirty="0" smtClean="0"/>
          </a:p>
          <a:p>
            <a:r>
              <a:rPr lang="en-US" dirty="0" smtClean="0"/>
              <a:t>Chemical </a:t>
            </a:r>
            <a:r>
              <a:rPr lang="en-US" dirty="0" err="1" smtClean="0"/>
              <a:t>neurolysis</a:t>
            </a:r>
            <a:r>
              <a:rPr lang="en-US" dirty="0" smtClean="0"/>
              <a:t> -  can be used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Anomalous Kuntz nerves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z="2800" dirty="0" smtClean="0"/>
              <a:t>Patient prone position with a pillow under the chest</a:t>
            </a:r>
          </a:p>
          <a:p>
            <a:pPr>
              <a:buNone/>
            </a:pPr>
            <a:r>
              <a:rPr lang="en-US" sz="2800" dirty="0" smtClean="0"/>
              <a:t>    under C-arm lateral border of </a:t>
            </a:r>
            <a:r>
              <a:rPr lang="en-US" sz="2800" b="1" dirty="0" smtClean="0"/>
              <a:t>T2 </a:t>
            </a:r>
            <a:r>
              <a:rPr lang="en-US" sz="2800" dirty="0" smtClean="0"/>
              <a:t>vertebral body is identified </a:t>
            </a:r>
          </a:p>
          <a:p>
            <a:r>
              <a:rPr lang="en-US" sz="2800" dirty="0" smtClean="0"/>
              <a:t>and 22gauge 9/12 cm. needle is introduced just lateral to the vertebral body with a final needle tip position at </a:t>
            </a:r>
            <a:r>
              <a:rPr lang="en-US" sz="2800" dirty="0" err="1" smtClean="0"/>
              <a:t>antero</a:t>
            </a:r>
            <a:r>
              <a:rPr lang="en-US" sz="2800" dirty="0" smtClean="0"/>
              <a:t>-lateral aspect of the vertical body . The final position is confirmed by spread of radio opaque dye . </a:t>
            </a:r>
          </a:p>
          <a:p>
            <a:r>
              <a:rPr lang="en-US" sz="2800" dirty="0" smtClean="0"/>
              <a:t>After confirming the final position approximately 5ml. of </a:t>
            </a:r>
            <a:r>
              <a:rPr lang="en-US" sz="2800" dirty="0" err="1" smtClean="0"/>
              <a:t>neurolytic</a:t>
            </a:r>
            <a:r>
              <a:rPr lang="en-US" sz="2800" dirty="0" smtClean="0"/>
              <a:t> agent is injected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0.25 % </a:t>
            </a:r>
            <a:r>
              <a:rPr lang="en-US" dirty="0" err="1" smtClean="0"/>
              <a:t>bupivacaine</a:t>
            </a:r>
            <a:r>
              <a:rPr lang="en-US" dirty="0" smtClean="0"/>
              <a:t> – drug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Steroids </a:t>
            </a:r>
          </a:p>
          <a:p>
            <a:r>
              <a:rPr lang="en-US" dirty="0" err="1" smtClean="0"/>
              <a:t>Ketamine</a:t>
            </a:r>
            <a:r>
              <a:rPr lang="en-US" dirty="0" smtClean="0"/>
              <a:t>  -   additives </a:t>
            </a:r>
          </a:p>
          <a:p>
            <a:endParaRPr lang="en-US" dirty="0" smtClean="0"/>
          </a:p>
          <a:p>
            <a:r>
              <a:rPr lang="en-US" dirty="0" smtClean="0"/>
              <a:t>Phenol/ alcohol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6397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Application of routine monitors, SPO2, NIBP</a:t>
            </a:r>
          </a:p>
          <a:p>
            <a:r>
              <a:rPr lang="en-US" dirty="0" smtClean="0"/>
              <a:t>patient's mouth slightly open decreases skin tension and facilitates palpation of the landmarks.</a:t>
            </a:r>
          </a:p>
          <a:p>
            <a:r>
              <a:rPr lang="en-US" dirty="0" smtClean="0"/>
              <a:t>To avoid the risk for aspiration, the patient </a:t>
            </a:r>
            <a:r>
              <a:rPr lang="en-US" b="1" dirty="0" smtClean="0"/>
              <a:t>should avoid oral intake for 4 to 6 hours </a:t>
            </a:r>
            <a:r>
              <a:rPr lang="en-US" dirty="0" smtClean="0"/>
              <a:t>after the block and then resume with clear liquids as tolerated.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The onset of Horner's syndrome indicates a successful block.??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combination of drooping of the eyelid (</a:t>
            </a:r>
            <a:r>
              <a:rPr lang="en-US" dirty="0" err="1" smtClean="0"/>
              <a:t>ptosis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constriction of the pupil (</a:t>
            </a:r>
            <a:r>
              <a:rPr lang="en-US" dirty="0" err="1" smtClean="0"/>
              <a:t>miosis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decreased sweating of the face (</a:t>
            </a:r>
            <a:r>
              <a:rPr lang="en-US" dirty="0" err="1" smtClean="0"/>
              <a:t>anhydrosis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redness of the conjunctiva.</a:t>
            </a:r>
          </a:p>
          <a:p>
            <a:r>
              <a:rPr lang="en-US" dirty="0" err="1" smtClean="0"/>
              <a:t>enophthalmos</a:t>
            </a:r>
            <a:endParaRPr lang="en-US" dirty="0" smtClean="0"/>
          </a:p>
          <a:p>
            <a:r>
              <a:rPr lang="en-US" dirty="0" smtClean="0"/>
              <a:t> It indicates a problem with the sympathetic nervous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increase in skin temperature after </a:t>
            </a:r>
            <a:r>
              <a:rPr lang="en-US" dirty="0" err="1" smtClean="0"/>
              <a:t>stellate</a:t>
            </a:r>
            <a:r>
              <a:rPr lang="en-US" dirty="0" smtClean="0"/>
              <a:t> ganglion block is predictive of a complete </a:t>
            </a:r>
            <a:r>
              <a:rPr lang="en-US" dirty="0" err="1" smtClean="0"/>
              <a:t>sympathectomy</a:t>
            </a:r>
            <a:r>
              <a:rPr lang="en-US" dirty="0" smtClean="0"/>
              <a:t> of the hand &gt; 1.5 </a:t>
            </a:r>
            <a:r>
              <a:rPr lang="en-US" baseline="30000" dirty="0" smtClean="0"/>
              <a:t>0 </a:t>
            </a:r>
            <a:r>
              <a:rPr lang="en-US" dirty="0" smtClean="0"/>
              <a:t>c</a:t>
            </a:r>
          </a:p>
          <a:p>
            <a:endParaRPr lang="en-US" dirty="0" smtClean="0"/>
          </a:p>
          <a:p>
            <a:r>
              <a:rPr lang="en-US" dirty="0" smtClean="0"/>
              <a:t>CT-guided technique, </a:t>
            </a:r>
          </a:p>
          <a:p>
            <a:r>
              <a:rPr lang="en-US" b="1" dirty="0" smtClean="0"/>
              <a:t>a more effective sympathetic block substantially reduced volume of anesthetic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than 5 ml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3246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Pain syndromes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Complex regional pain syndrome type I and II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 Refractory angina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 Phantom limb pain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 Herpes zoster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 Shoulder hand syndrome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Omnipaque</a:t>
            </a:r>
            <a:r>
              <a:rPr lang="en-US" dirty="0" smtClean="0"/>
              <a:t> injected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96294"/>
            <a:ext cx="6629400" cy="438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838200" y="4495800"/>
            <a:ext cx="2133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Horner's syndrome, </a:t>
            </a:r>
          </a:p>
          <a:p>
            <a:r>
              <a:rPr lang="en-US" dirty="0" smtClean="0"/>
              <a:t>intra-arterial or intravenous injection, difficulty swallowing, (two person technique)</a:t>
            </a:r>
          </a:p>
          <a:p>
            <a:r>
              <a:rPr lang="en-US" dirty="0" err="1" smtClean="0"/>
              <a:t>paratracheal</a:t>
            </a:r>
            <a:r>
              <a:rPr lang="en-US" dirty="0" smtClean="0"/>
              <a:t> </a:t>
            </a:r>
            <a:r>
              <a:rPr lang="en-US" dirty="0" err="1" smtClean="0"/>
              <a:t>haematomas</a:t>
            </a:r>
            <a:r>
              <a:rPr lang="en-US" dirty="0" smtClean="0"/>
              <a:t> </a:t>
            </a:r>
          </a:p>
          <a:p>
            <a:r>
              <a:rPr lang="en-US" dirty="0" smtClean="0"/>
              <a:t> vocal cord paralysis,</a:t>
            </a:r>
          </a:p>
          <a:p>
            <a:pPr marL="514350" indent="-514350"/>
            <a:r>
              <a:rPr lang="en-US" dirty="0" smtClean="0"/>
              <a:t>epidural , </a:t>
            </a:r>
            <a:r>
              <a:rPr lang="en-US" dirty="0" err="1" smtClean="0"/>
              <a:t>intrathecal</a:t>
            </a:r>
            <a:r>
              <a:rPr lang="en-US" b="1" dirty="0" smtClean="0"/>
              <a:t>, brachial plexus spread </a:t>
            </a:r>
            <a:r>
              <a:rPr lang="en-US" dirty="0" smtClean="0"/>
              <a:t>of local </a:t>
            </a:r>
            <a:r>
              <a:rPr lang="en-US" dirty="0" err="1" smtClean="0"/>
              <a:t>anaesthetic</a:t>
            </a:r>
            <a:r>
              <a:rPr lang="en-US" dirty="0" smtClean="0"/>
              <a:t> </a:t>
            </a:r>
          </a:p>
          <a:p>
            <a:pPr marL="514350" indent="-514350"/>
            <a:r>
              <a:rPr lang="en-US" dirty="0" err="1" smtClean="0"/>
              <a:t>pneumothorax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Rare reported 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 infections </a:t>
            </a:r>
          </a:p>
          <a:p>
            <a:r>
              <a:rPr lang="en-US" dirty="0" smtClean="0"/>
              <a:t>Cervical vertebral </a:t>
            </a:r>
            <a:r>
              <a:rPr lang="en-US" dirty="0" err="1" smtClean="0"/>
              <a:t>osteomyelitis</a:t>
            </a:r>
            <a:r>
              <a:rPr lang="en-US" dirty="0" smtClean="0"/>
              <a:t> reported</a:t>
            </a:r>
          </a:p>
          <a:p>
            <a:r>
              <a:rPr lang="en-US" dirty="0" smtClean="0"/>
              <a:t>Bilateral vocal cord paresis and intubation </a:t>
            </a:r>
          </a:p>
          <a:p>
            <a:r>
              <a:rPr lang="en-US" dirty="0" smtClean="0"/>
              <a:t>Severe hypertension </a:t>
            </a:r>
          </a:p>
          <a:p>
            <a:r>
              <a:rPr lang="en-US" dirty="0" smtClean="0"/>
              <a:t>Bilateral </a:t>
            </a:r>
            <a:r>
              <a:rPr lang="en-US" dirty="0" err="1" smtClean="0"/>
              <a:t>horners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Locked in syndrome -  </a:t>
            </a:r>
            <a:r>
              <a:rPr lang="en-US" dirty="0" err="1" smtClean="0">
                <a:solidFill>
                  <a:srgbClr val="002060"/>
                </a:solidFill>
              </a:rPr>
              <a:t>quadri</a:t>
            </a:r>
            <a:r>
              <a:rPr lang="en-US" dirty="0" smtClean="0">
                <a:solidFill>
                  <a:srgbClr val="002060"/>
                </a:solidFill>
              </a:rPr>
              <a:t> paresis  and the inability to speak in otherwise cognitively intact individuals</a:t>
            </a:r>
          </a:p>
        </p:txBody>
      </p:sp>
      <p:sp>
        <p:nvSpPr>
          <p:cNvPr id="4" name="Oval 3"/>
          <p:cNvSpPr/>
          <p:nvPr/>
        </p:nvSpPr>
        <p:spPr>
          <a:xfrm>
            <a:off x="152400" y="4419600"/>
            <a:ext cx="8610600" cy="1828800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Cervicothoracic</a:t>
            </a:r>
            <a:r>
              <a:rPr lang="en-US" dirty="0" smtClean="0"/>
              <a:t> sympathetic ganglion </a:t>
            </a:r>
          </a:p>
          <a:p>
            <a:r>
              <a:rPr lang="en-US" dirty="0" smtClean="0"/>
              <a:t> IND : CRPS and vascular insufficiency </a:t>
            </a:r>
          </a:p>
          <a:p>
            <a:r>
              <a:rPr lang="en-US" dirty="0" smtClean="0"/>
              <a:t>Anterior </a:t>
            </a:r>
            <a:r>
              <a:rPr lang="en-US" dirty="0" err="1" smtClean="0"/>
              <a:t>paratracheal</a:t>
            </a:r>
            <a:r>
              <a:rPr lang="en-US" dirty="0" smtClean="0"/>
              <a:t> technique _ </a:t>
            </a:r>
            <a:r>
              <a:rPr lang="en-US" dirty="0" err="1" smtClean="0"/>
              <a:t>fluoro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USG guided – </a:t>
            </a:r>
            <a:r>
              <a:rPr lang="en-US" dirty="0" err="1" smtClean="0"/>
              <a:t>longus</a:t>
            </a:r>
            <a:r>
              <a:rPr lang="en-US" dirty="0" smtClean="0"/>
              <a:t> </a:t>
            </a:r>
            <a:r>
              <a:rPr lang="en-US" dirty="0" err="1" smtClean="0"/>
              <a:t>colli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Complications </a:t>
            </a:r>
          </a:p>
          <a:p>
            <a:r>
              <a:rPr lang="en-US" dirty="0" smtClean="0"/>
              <a:t>Contraindications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all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38861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Vascular insufficiency 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Raynaud's</a:t>
            </a:r>
            <a:r>
              <a:rPr lang="en-US" dirty="0" smtClean="0"/>
              <a:t> syndrome </a:t>
            </a:r>
            <a:br>
              <a:rPr lang="en-US" dirty="0" smtClean="0"/>
            </a:br>
            <a:r>
              <a:rPr lang="en-US" dirty="0" smtClean="0"/>
              <a:t> Scleroderma </a:t>
            </a:r>
            <a:br>
              <a:rPr lang="en-US" dirty="0" smtClean="0"/>
            </a:br>
            <a:r>
              <a:rPr lang="en-US" dirty="0" smtClean="0"/>
              <a:t> Frostbite </a:t>
            </a:r>
            <a:br>
              <a:rPr lang="en-US" dirty="0" smtClean="0"/>
            </a:br>
            <a:r>
              <a:rPr lang="en-US" dirty="0" smtClean="0"/>
              <a:t> Vasospasm </a:t>
            </a:r>
            <a:br>
              <a:rPr lang="en-US" dirty="0" smtClean="0"/>
            </a:br>
            <a:r>
              <a:rPr lang="en-US" dirty="0" smtClean="0"/>
              <a:t> Trauma </a:t>
            </a:r>
            <a:br>
              <a:rPr lang="en-US" dirty="0" smtClean="0"/>
            </a:br>
            <a:r>
              <a:rPr lang="en-US" dirty="0" smtClean="0"/>
              <a:t> Emboli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shows great potential of  reducing the number of hot flashes and night awakenings </a:t>
            </a:r>
          </a:p>
          <a:p>
            <a:r>
              <a:rPr lang="en-US" dirty="0" smtClean="0"/>
              <a:t>suffered by breast cancer survivors</a:t>
            </a:r>
          </a:p>
          <a:p>
            <a:r>
              <a:rPr lang="en-US" dirty="0" smtClean="0"/>
              <a:t>women experiencing extreme menopause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Block of the </a:t>
            </a:r>
            <a:r>
              <a:rPr lang="en-US" dirty="0" err="1" smtClean="0"/>
              <a:t>stellate</a:t>
            </a:r>
            <a:r>
              <a:rPr lang="en-US" dirty="0" smtClean="0"/>
              <a:t> ganglion has also been explored in </a:t>
            </a:r>
            <a:r>
              <a:rPr lang="en-US" b="1" dirty="0" smtClean="0"/>
              <a:t>coronary artery bypass surgery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953000"/>
          </a:xfrm>
        </p:spPr>
        <p:txBody>
          <a:bodyPr/>
          <a:lstStyle/>
          <a:p>
            <a:r>
              <a:rPr lang="en-US" dirty="0" smtClean="0"/>
              <a:t>therapeutic benefits of SGB for some diseases such as </a:t>
            </a:r>
            <a:r>
              <a:rPr lang="en-US" dirty="0" err="1" smtClean="0"/>
              <a:t>sensorineural</a:t>
            </a:r>
            <a:r>
              <a:rPr lang="en-US" dirty="0" smtClean="0"/>
              <a:t> hearing loss and ischemic optic neuropathy, atrophic rhinitis</a:t>
            </a:r>
          </a:p>
          <a:p>
            <a:r>
              <a:rPr lang="en-US" dirty="0" smtClean="0"/>
              <a:t>                        MRI </a:t>
            </a:r>
            <a:r>
              <a:rPr lang="en-US" dirty="0" err="1" smtClean="0"/>
              <a:t>angio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657600"/>
            <a:ext cx="2581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Sympathetic pain </a:t>
            </a: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Increase blood flow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Contraindications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§"/>
            </a:pPr>
            <a:r>
              <a:rPr lang="en-US" dirty="0" err="1" smtClean="0"/>
              <a:t>Coagulopathy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en-US" dirty="0" smtClean="0"/>
              <a:t> Recent myocardial infarction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en-US" dirty="0" smtClean="0"/>
              <a:t> Pathological </a:t>
            </a:r>
            <a:r>
              <a:rPr lang="en-US" dirty="0" err="1" smtClean="0"/>
              <a:t>bradycardia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en-US" dirty="0" smtClean="0"/>
              <a:t> Glaucoma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Sympathetic chain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1600200"/>
            <a:ext cx="52578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1066800" y="3429000"/>
            <a:ext cx="2819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4038600" y="1981200"/>
            <a:ext cx="228600" cy="2819400"/>
          </a:xfrm>
          <a:prstGeom prst="upDownArrow">
            <a:avLst/>
          </a:prstGeom>
          <a:solidFill>
            <a:srgbClr val="00B05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2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 NAME</Template>
  <TotalTime>336</TotalTime>
  <Words>839</Words>
  <Application>Microsoft Office PowerPoint</Application>
  <PresentationFormat>On-screen Show (4:3)</PresentationFormat>
  <Paragraphs>145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127</vt:lpstr>
      <vt:lpstr>Stellate ganglion block </vt:lpstr>
      <vt:lpstr>History </vt:lpstr>
      <vt:lpstr>Indications </vt:lpstr>
      <vt:lpstr>Indications </vt:lpstr>
      <vt:lpstr>Indications </vt:lpstr>
      <vt:lpstr>Other uses </vt:lpstr>
      <vt:lpstr>Indications </vt:lpstr>
      <vt:lpstr>  Contraindications   </vt:lpstr>
      <vt:lpstr>Sympathetic chain</vt:lpstr>
      <vt:lpstr>Anatomy </vt:lpstr>
      <vt:lpstr>Where is it ??</vt:lpstr>
      <vt:lpstr>Slide 12</vt:lpstr>
      <vt:lpstr>Slide 13</vt:lpstr>
      <vt:lpstr>Structures </vt:lpstr>
      <vt:lpstr>Technique – anterior paratracheal </vt:lpstr>
      <vt:lpstr>Site of skin puncture </vt:lpstr>
      <vt:lpstr>Slide 17</vt:lpstr>
      <vt:lpstr>Technique </vt:lpstr>
      <vt:lpstr>Test dose </vt:lpstr>
      <vt:lpstr>USG guided SGB -In Plane Approach</vt:lpstr>
      <vt:lpstr>USG guided SGB </vt:lpstr>
      <vt:lpstr>C7 approach </vt:lpstr>
      <vt:lpstr>  Posterior approach   </vt:lpstr>
      <vt:lpstr>Posterior approach </vt:lpstr>
      <vt:lpstr>Drugs </vt:lpstr>
      <vt:lpstr> Tips </vt:lpstr>
      <vt:lpstr> The onset of Horner's syndrome indicates a successful block.?? </vt:lpstr>
      <vt:lpstr>Slide 28</vt:lpstr>
      <vt:lpstr>Less than 5 ml </vt:lpstr>
      <vt:lpstr>Omnipaque injected </vt:lpstr>
      <vt:lpstr>Complications</vt:lpstr>
      <vt:lpstr>Rare reported complications </vt:lpstr>
      <vt:lpstr>Summary </vt:lpstr>
      <vt:lpstr>Thank you all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ADMIN</dc:creator>
  <cp:lastModifiedBy>ADMIN</cp:lastModifiedBy>
  <cp:revision>67</cp:revision>
  <dcterms:created xsi:type="dcterms:W3CDTF">2011-08-29T10:58:51Z</dcterms:created>
  <dcterms:modified xsi:type="dcterms:W3CDTF">2013-12-06T04:00:02Z</dcterms:modified>
</cp:coreProperties>
</file>