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74" r:id="rId10"/>
    <p:sldId id="286" r:id="rId11"/>
    <p:sldId id="284" r:id="rId12"/>
    <p:sldId id="285" r:id="rId13"/>
    <p:sldId id="263" r:id="rId14"/>
    <p:sldId id="302" r:id="rId15"/>
    <p:sldId id="279" r:id="rId16"/>
    <p:sldId id="281" r:id="rId17"/>
    <p:sldId id="283" r:id="rId18"/>
    <p:sldId id="313" r:id="rId19"/>
    <p:sldId id="314" r:id="rId20"/>
    <p:sldId id="280" r:id="rId21"/>
    <p:sldId id="264" r:id="rId22"/>
    <p:sldId id="270" r:id="rId23"/>
    <p:sldId id="266" r:id="rId24"/>
    <p:sldId id="275" r:id="rId25"/>
    <p:sldId id="276" r:id="rId26"/>
    <p:sldId id="288" r:id="rId27"/>
    <p:sldId id="289" r:id="rId28"/>
    <p:sldId id="290" r:id="rId29"/>
    <p:sldId id="291" r:id="rId30"/>
    <p:sldId id="294" r:id="rId31"/>
    <p:sldId id="295" r:id="rId32"/>
    <p:sldId id="307" r:id="rId33"/>
    <p:sldId id="293" r:id="rId34"/>
    <p:sldId id="301" r:id="rId35"/>
    <p:sldId id="292" r:id="rId36"/>
    <p:sldId id="277" r:id="rId37"/>
    <p:sldId id="315" r:id="rId38"/>
    <p:sldId id="278" r:id="rId39"/>
    <p:sldId id="287" r:id="rId40"/>
    <p:sldId id="303" r:id="rId41"/>
    <p:sldId id="310" r:id="rId42"/>
    <p:sldId id="268" r:id="rId43"/>
    <p:sldId id="309" r:id="rId44"/>
    <p:sldId id="296" r:id="rId45"/>
    <p:sldId id="297" r:id="rId46"/>
    <p:sldId id="272" r:id="rId47"/>
    <p:sldId id="273" r:id="rId48"/>
    <p:sldId id="298" r:id="rId49"/>
    <p:sldId id="316" r:id="rId50"/>
    <p:sldId id="308" r:id="rId51"/>
    <p:sldId id="299" r:id="rId52"/>
    <p:sldId id="304" r:id="rId53"/>
    <p:sldId id="300" r:id="rId54"/>
    <p:sldId id="317" r:id="rId55"/>
    <p:sldId id="312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33"/>
    <a:srgbClr val="000000"/>
    <a:srgbClr val="F79BF0"/>
    <a:srgbClr val="DF11D0"/>
    <a:srgbClr val="0016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07F99-1941-433B-B5DD-F7FA20FA306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D41A9-79E6-48EB-A1CB-BB4AE8D37F7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Spinal </a:t>
          </a:r>
          <a:endParaRPr lang="en-US" dirty="0"/>
        </a:p>
      </dgm:t>
    </dgm:pt>
    <dgm:pt modelId="{3CA41BB8-0EA9-4E49-9E42-7A9FFA5E5DCB}" type="parTrans" cxnId="{00192A94-FFBA-4483-8F7B-6F25AD681D63}">
      <dgm:prSet/>
      <dgm:spPr/>
      <dgm:t>
        <a:bodyPr/>
        <a:lstStyle/>
        <a:p>
          <a:endParaRPr lang="en-US"/>
        </a:p>
      </dgm:t>
    </dgm:pt>
    <dgm:pt modelId="{46DC2BA7-4808-4E28-8ECF-84E792EB6DD4}" type="sibTrans" cxnId="{00192A94-FFBA-4483-8F7B-6F25AD681D63}">
      <dgm:prSet/>
      <dgm:spPr/>
      <dgm:t>
        <a:bodyPr/>
        <a:lstStyle/>
        <a:p>
          <a:endParaRPr lang="en-US"/>
        </a:p>
      </dgm:t>
    </dgm:pt>
    <dgm:pt modelId="{57119DB1-637C-47FF-8DB1-1DD6C94B2E90}">
      <dgm:prSet phldrT="[Text]" phldr="1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C2F5C8C-8846-44A1-B572-2F0E8C5F99AA}" type="parTrans" cxnId="{EE716E5A-9529-4004-A480-2AC1B3A3880A}">
      <dgm:prSet/>
      <dgm:spPr/>
      <dgm:t>
        <a:bodyPr/>
        <a:lstStyle/>
        <a:p>
          <a:endParaRPr lang="en-US"/>
        </a:p>
      </dgm:t>
    </dgm:pt>
    <dgm:pt modelId="{CFD3E167-2FE7-48DB-9B0E-34CEFEE3862C}" type="sibTrans" cxnId="{EE716E5A-9529-4004-A480-2AC1B3A3880A}">
      <dgm:prSet/>
      <dgm:spPr/>
      <dgm:t>
        <a:bodyPr/>
        <a:lstStyle/>
        <a:p>
          <a:endParaRPr lang="en-US"/>
        </a:p>
      </dgm:t>
    </dgm:pt>
    <dgm:pt modelId="{5D003B4B-DB5E-4350-BDB0-005E6DB19BE2}">
      <dgm:prSet phldrT="[Text]" phldr="1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ADA41FD4-91C0-4C47-8194-BFB203D87A33}" type="parTrans" cxnId="{1B44AD70-1FD6-4A52-83EE-A6526746AC0E}">
      <dgm:prSet/>
      <dgm:spPr/>
      <dgm:t>
        <a:bodyPr/>
        <a:lstStyle/>
        <a:p>
          <a:endParaRPr lang="en-US"/>
        </a:p>
      </dgm:t>
    </dgm:pt>
    <dgm:pt modelId="{84E6E29D-24D6-4D5D-A620-366F7E358319}" type="sibTrans" cxnId="{1B44AD70-1FD6-4A52-83EE-A6526746AC0E}">
      <dgm:prSet/>
      <dgm:spPr/>
      <dgm:t>
        <a:bodyPr/>
        <a:lstStyle/>
        <a:p>
          <a:endParaRPr lang="en-US"/>
        </a:p>
      </dgm:t>
    </dgm:pt>
    <dgm:pt modelId="{58E82653-C0B5-4488-922C-122C6EACF95B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epidural</a:t>
          </a:r>
          <a:endParaRPr lang="en-US" dirty="0"/>
        </a:p>
      </dgm:t>
    </dgm:pt>
    <dgm:pt modelId="{7006413D-7777-416F-9DF5-BD2094FE55FB}" type="parTrans" cxnId="{9BE2ACEF-795F-4C72-892B-96306FFCF3F5}">
      <dgm:prSet/>
      <dgm:spPr/>
      <dgm:t>
        <a:bodyPr/>
        <a:lstStyle/>
        <a:p>
          <a:endParaRPr lang="en-US"/>
        </a:p>
      </dgm:t>
    </dgm:pt>
    <dgm:pt modelId="{3CD62C13-2171-4861-A898-0BDC6E0FE065}" type="sibTrans" cxnId="{9BE2ACEF-795F-4C72-892B-96306FFCF3F5}">
      <dgm:prSet/>
      <dgm:spPr/>
      <dgm:t>
        <a:bodyPr/>
        <a:lstStyle/>
        <a:p>
          <a:endParaRPr lang="en-US"/>
        </a:p>
      </dgm:t>
    </dgm:pt>
    <dgm:pt modelId="{61017299-9D53-4958-BD92-5709C3F7651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CSEA </a:t>
          </a:r>
          <a:endParaRPr lang="en-US" dirty="0"/>
        </a:p>
      </dgm:t>
    </dgm:pt>
    <dgm:pt modelId="{D240B13A-1D4B-4EFC-B008-010AD8A3EC15}" type="parTrans" cxnId="{94006A10-565F-48C7-BED6-A54C318720A9}">
      <dgm:prSet/>
      <dgm:spPr/>
      <dgm:t>
        <a:bodyPr/>
        <a:lstStyle/>
        <a:p>
          <a:endParaRPr lang="en-US"/>
        </a:p>
      </dgm:t>
    </dgm:pt>
    <dgm:pt modelId="{EACE0092-07FF-4861-B5DF-8EB91FEA8902}" type="sibTrans" cxnId="{94006A10-565F-48C7-BED6-A54C318720A9}">
      <dgm:prSet/>
      <dgm:spPr/>
      <dgm:t>
        <a:bodyPr/>
        <a:lstStyle/>
        <a:p>
          <a:endParaRPr lang="en-US"/>
        </a:p>
      </dgm:t>
    </dgm:pt>
    <dgm:pt modelId="{18583E1E-BACB-4FDD-ABC5-FA67DE6754BA}">
      <dgm:prSet phldrT="[Text]" phldr="1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0EB9B37-5266-4AAB-9529-2E13C8F5B78F}" type="parTrans" cxnId="{65E65460-4FEF-409B-87FC-8EA15AE1ADC2}">
      <dgm:prSet/>
      <dgm:spPr/>
      <dgm:t>
        <a:bodyPr/>
        <a:lstStyle/>
        <a:p>
          <a:endParaRPr lang="en-US"/>
        </a:p>
      </dgm:t>
    </dgm:pt>
    <dgm:pt modelId="{25054556-D25A-4993-BA17-9A23B33B8C40}" type="sibTrans" cxnId="{65E65460-4FEF-409B-87FC-8EA15AE1ADC2}">
      <dgm:prSet/>
      <dgm:spPr/>
      <dgm:t>
        <a:bodyPr/>
        <a:lstStyle/>
        <a:p>
          <a:endParaRPr lang="en-US"/>
        </a:p>
      </dgm:t>
    </dgm:pt>
    <dgm:pt modelId="{5FB085BB-8685-4125-9C8D-EA30A302EEEB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Controlled GA </a:t>
          </a:r>
          <a:endParaRPr lang="en-US" dirty="0"/>
        </a:p>
      </dgm:t>
    </dgm:pt>
    <dgm:pt modelId="{3547870B-51A8-4B11-852F-F303E08EF870}" type="parTrans" cxnId="{3E40AE62-FEED-4F40-A6AF-D694A4411025}">
      <dgm:prSet/>
      <dgm:spPr/>
      <dgm:t>
        <a:bodyPr/>
        <a:lstStyle/>
        <a:p>
          <a:endParaRPr lang="en-US"/>
        </a:p>
      </dgm:t>
    </dgm:pt>
    <dgm:pt modelId="{22E6D1D7-B2C2-4EF0-9824-833EE32C5D0C}" type="sibTrans" cxnId="{3E40AE62-FEED-4F40-A6AF-D694A4411025}">
      <dgm:prSet/>
      <dgm:spPr/>
      <dgm:t>
        <a:bodyPr/>
        <a:lstStyle/>
        <a:p>
          <a:endParaRPr lang="en-US"/>
        </a:p>
      </dgm:t>
    </dgm:pt>
    <dgm:pt modelId="{6E239535-C646-4B00-9C04-B66EDDE3993F}">
      <dgm:prSet phldrT="[Text]" phldr="1"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9EF46EB0-D9C1-49F1-B36C-A29378A8FC2F}" type="parTrans" cxnId="{AD7FEBB6-8F1F-45DA-951C-244BF65FB34F}">
      <dgm:prSet/>
      <dgm:spPr/>
      <dgm:t>
        <a:bodyPr/>
        <a:lstStyle/>
        <a:p>
          <a:endParaRPr lang="en-US"/>
        </a:p>
      </dgm:t>
    </dgm:pt>
    <dgm:pt modelId="{57AE2F3B-E1F1-4F28-9473-5BF5DFF54358}" type="sibTrans" cxnId="{AD7FEBB6-8F1F-45DA-951C-244BF65FB34F}">
      <dgm:prSet/>
      <dgm:spPr/>
      <dgm:t>
        <a:bodyPr/>
        <a:lstStyle/>
        <a:p>
          <a:endParaRPr lang="en-US"/>
        </a:p>
      </dgm:t>
    </dgm:pt>
    <dgm:pt modelId="{CD37D201-1531-4281-B177-E0F4D7CE5CBB}">
      <dgm:prSet phldrT="[Text]" phldr="1"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A293DE20-2C60-4F3F-B714-8FD11A4AE14A}" type="parTrans" cxnId="{5CBD941C-89CA-47B3-A600-ED35772E18D3}">
      <dgm:prSet/>
      <dgm:spPr/>
      <dgm:t>
        <a:bodyPr/>
        <a:lstStyle/>
        <a:p>
          <a:endParaRPr lang="en-US"/>
        </a:p>
      </dgm:t>
    </dgm:pt>
    <dgm:pt modelId="{F8AF9E2F-2C4D-4C75-BD07-CA9A91E395D0}" type="sibTrans" cxnId="{5CBD941C-89CA-47B3-A600-ED35772E18D3}">
      <dgm:prSet/>
      <dgm:spPr/>
      <dgm:t>
        <a:bodyPr/>
        <a:lstStyle/>
        <a:p>
          <a:endParaRPr lang="en-US"/>
        </a:p>
      </dgm:t>
    </dgm:pt>
    <dgm:pt modelId="{4488DAE0-3F19-424F-A847-FF1C7FC9F26A}" type="pres">
      <dgm:prSet presAssocID="{E8E07F99-1941-433B-B5DD-F7FA20FA30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622EE-6BA8-4B6E-88C2-FC535620D4EE}" type="pres">
      <dgm:prSet presAssocID="{197D41A9-79E6-48EB-A1CB-BB4AE8D37F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BD3AE-BD93-4996-B35A-0E18E31E562F}" type="pres">
      <dgm:prSet presAssocID="{46DC2BA7-4808-4E28-8ECF-84E792EB6DD4}" presName="sibTrans" presStyleCnt="0"/>
      <dgm:spPr/>
    </dgm:pt>
    <dgm:pt modelId="{32FCF774-C113-41CC-8459-5369C0EC84BA}" type="pres">
      <dgm:prSet presAssocID="{58E82653-C0B5-4488-922C-122C6EACF9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DF300-1029-48D5-B240-40C207F7316F}" type="pres">
      <dgm:prSet presAssocID="{3CD62C13-2171-4861-A898-0BDC6E0FE065}" presName="sibTrans" presStyleCnt="0"/>
      <dgm:spPr/>
    </dgm:pt>
    <dgm:pt modelId="{5BCB0379-1A03-43A1-99AD-604871B2AB54}" type="pres">
      <dgm:prSet presAssocID="{5FB085BB-8685-4125-9C8D-EA30A302EE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06A10-565F-48C7-BED6-A54C318720A9}" srcId="{58E82653-C0B5-4488-922C-122C6EACF95B}" destId="{61017299-9D53-4958-BD92-5709C3F76516}" srcOrd="0" destOrd="0" parTransId="{D240B13A-1D4B-4EFC-B008-010AD8A3EC15}" sibTransId="{EACE0092-07FF-4861-B5DF-8EB91FEA8902}"/>
    <dgm:cxn modelId="{AD7FEBB6-8F1F-45DA-951C-244BF65FB34F}" srcId="{5FB085BB-8685-4125-9C8D-EA30A302EEEB}" destId="{6E239535-C646-4B00-9C04-B66EDDE3993F}" srcOrd="0" destOrd="0" parTransId="{9EF46EB0-D9C1-49F1-B36C-A29378A8FC2F}" sibTransId="{57AE2F3B-E1F1-4F28-9473-5BF5DFF54358}"/>
    <dgm:cxn modelId="{8DDB28D4-D6AC-42A8-AD5B-3FA883DF00A4}" type="presOf" srcId="{6E239535-C646-4B00-9C04-B66EDDE3993F}" destId="{5BCB0379-1A03-43A1-99AD-604871B2AB54}" srcOrd="0" destOrd="1" presId="urn:microsoft.com/office/officeart/2005/8/layout/hList6"/>
    <dgm:cxn modelId="{62FD92D5-05C8-4901-9750-12DC870E0D2B}" type="presOf" srcId="{197D41A9-79E6-48EB-A1CB-BB4AE8D37F73}" destId="{D7B622EE-6BA8-4B6E-88C2-FC535620D4EE}" srcOrd="0" destOrd="0" presId="urn:microsoft.com/office/officeart/2005/8/layout/hList6"/>
    <dgm:cxn modelId="{3E40AE62-FEED-4F40-A6AF-D694A4411025}" srcId="{E8E07F99-1941-433B-B5DD-F7FA20FA3060}" destId="{5FB085BB-8685-4125-9C8D-EA30A302EEEB}" srcOrd="2" destOrd="0" parTransId="{3547870B-51A8-4B11-852F-F303E08EF870}" sibTransId="{22E6D1D7-B2C2-4EF0-9824-833EE32C5D0C}"/>
    <dgm:cxn modelId="{65E65460-4FEF-409B-87FC-8EA15AE1ADC2}" srcId="{58E82653-C0B5-4488-922C-122C6EACF95B}" destId="{18583E1E-BACB-4FDD-ABC5-FA67DE6754BA}" srcOrd="1" destOrd="0" parTransId="{00EB9B37-5266-4AAB-9529-2E13C8F5B78F}" sibTransId="{25054556-D25A-4993-BA17-9A23B33B8C40}"/>
    <dgm:cxn modelId="{08D11D5E-C4DD-4AAD-B30A-79F34BF1CAB7}" type="presOf" srcId="{58E82653-C0B5-4488-922C-122C6EACF95B}" destId="{32FCF774-C113-41CC-8459-5369C0EC84BA}" srcOrd="0" destOrd="0" presId="urn:microsoft.com/office/officeart/2005/8/layout/hList6"/>
    <dgm:cxn modelId="{70EAA37F-3E9E-46D5-A473-4F529F276864}" type="presOf" srcId="{5FB085BB-8685-4125-9C8D-EA30A302EEEB}" destId="{5BCB0379-1A03-43A1-99AD-604871B2AB54}" srcOrd="0" destOrd="0" presId="urn:microsoft.com/office/officeart/2005/8/layout/hList6"/>
    <dgm:cxn modelId="{1B44AD70-1FD6-4A52-83EE-A6526746AC0E}" srcId="{197D41A9-79E6-48EB-A1CB-BB4AE8D37F73}" destId="{5D003B4B-DB5E-4350-BDB0-005E6DB19BE2}" srcOrd="1" destOrd="0" parTransId="{ADA41FD4-91C0-4C47-8194-BFB203D87A33}" sibTransId="{84E6E29D-24D6-4D5D-A620-366F7E358319}"/>
    <dgm:cxn modelId="{24A11208-6C32-4E8B-9F3C-4DDCB837A406}" type="presOf" srcId="{CD37D201-1531-4281-B177-E0F4D7CE5CBB}" destId="{5BCB0379-1A03-43A1-99AD-604871B2AB54}" srcOrd="0" destOrd="2" presId="urn:microsoft.com/office/officeart/2005/8/layout/hList6"/>
    <dgm:cxn modelId="{FEFDA056-0250-4935-B39F-287B54822450}" type="presOf" srcId="{18583E1E-BACB-4FDD-ABC5-FA67DE6754BA}" destId="{32FCF774-C113-41CC-8459-5369C0EC84BA}" srcOrd="0" destOrd="2" presId="urn:microsoft.com/office/officeart/2005/8/layout/hList6"/>
    <dgm:cxn modelId="{6E56CF09-3AA1-49A4-8E74-83D6CF00DD12}" type="presOf" srcId="{5D003B4B-DB5E-4350-BDB0-005E6DB19BE2}" destId="{D7B622EE-6BA8-4B6E-88C2-FC535620D4EE}" srcOrd="0" destOrd="2" presId="urn:microsoft.com/office/officeart/2005/8/layout/hList6"/>
    <dgm:cxn modelId="{9BE2ACEF-795F-4C72-892B-96306FFCF3F5}" srcId="{E8E07F99-1941-433B-B5DD-F7FA20FA3060}" destId="{58E82653-C0B5-4488-922C-122C6EACF95B}" srcOrd="1" destOrd="0" parTransId="{7006413D-7777-416F-9DF5-BD2094FE55FB}" sibTransId="{3CD62C13-2171-4861-A898-0BDC6E0FE065}"/>
    <dgm:cxn modelId="{EE716E5A-9529-4004-A480-2AC1B3A3880A}" srcId="{197D41A9-79E6-48EB-A1CB-BB4AE8D37F73}" destId="{57119DB1-637C-47FF-8DB1-1DD6C94B2E90}" srcOrd="0" destOrd="0" parTransId="{7C2F5C8C-8846-44A1-B572-2F0E8C5F99AA}" sibTransId="{CFD3E167-2FE7-48DB-9B0E-34CEFEE3862C}"/>
    <dgm:cxn modelId="{28E7BED4-C0A5-475A-A27B-17867225DFF5}" type="presOf" srcId="{61017299-9D53-4958-BD92-5709C3F76516}" destId="{32FCF774-C113-41CC-8459-5369C0EC84BA}" srcOrd="0" destOrd="1" presId="urn:microsoft.com/office/officeart/2005/8/layout/hList6"/>
    <dgm:cxn modelId="{5CBD941C-89CA-47B3-A600-ED35772E18D3}" srcId="{5FB085BB-8685-4125-9C8D-EA30A302EEEB}" destId="{CD37D201-1531-4281-B177-E0F4D7CE5CBB}" srcOrd="1" destOrd="0" parTransId="{A293DE20-2C60-4F3F-B714-8FD11A4AE14A}" sibTransId="{F8AF9E2F-2C4D-4C75-BD07-CA9A91E395D0}"/>
    <dgm:cxn modelId="{45C8CF66-DEFC-42D7-852F-8264AE3534BC}" type="presOf" srcId="{E8E07F99-1941-433B-B5DD-F7FA20FA3060}" destId="{4488DAE0-3F19-424F-A847-FF1C7FC9F26A}" srcOrd="0" destOrd="0" presId="urn:microsoft.com/office/officeart/2005/8/layout/hList6"/>
    <dgm:cxn modelId="{00192A94-FFBA-4483-8F7B-6F25AD681D63}" srcId="{E8E07F99-1941-433B-B5DD-F7FA20FA3060}" destId="{197D41A9-79E6-48EB-A1CB-BB4AE8D37F73}" srcOrd="0" destOrd="0" parTransId="{3CA41BB8-0EA9-4E49-9E42-7A9FFA5E5DCB}" sibTransId="{46DC2BA7-4808-4E28-8ECF-84E792EB6DD4}"/>
    <dgm:cxn modelId="{F9D0E7A6-0660-43FD-9C8D-53BAE333E5D6}" type="presOf" srcId="{57119DB1-637C-47FF-8DB1-1DD6C94B2E90}" destId="{D7B622EE-6BA8-4B6E-88C2-FC535620D4EE}" srcOrd="0" destOrd="1" presId="urn:microsoft.com/office/officeart/2005/8/layout/hList6"/>
    <dgm:cxn modelId="{FC9870D7-FC4F-47FE-A5EE-7658ED1C6C75}" type="presParOf" srcId="{4488DAE0-3F19-424F-A847-FF1C7FC9F26A}" destId="{D7B622EE-6BA8-4B6E-88C2-FC535620D4EE}" srcOrd="0" destOrd="0" presId="urn:microsoft.com/office/officeart/2005/8/layout/hList6"/>
    <dgm:cxn modelId="{60239CAD-09BB-403E-A80D-FEE34CC7BF04}" type="presParOf" srcId="{4488DAE0-3F19-424F-A847-FF1C7FC9F26A}" destId="{25FBD3AE-BD93-4996-B35A-0E18E31E562F}" srcOrd="1" destOrd="0" presId="urn:microsoft.com/office/officeart/2005/8/layout/hList6"/>
    <dgm:cxn modelId="{EE796BA4-FCA0-4F4A-8A8E-4E9FAA296892}" type="presParOf" srcId="{4488DAE0-3F19-424F-A847-FF1C7FC9F26A}" destId="{32FCF774-C113-41CC-8459-5369C0EC84BA}" srcOrd="2" destOrd="0" presId="urn:microsoft.com/office/officeart/2005/8/layout/hList6"/>
    <dgm:cxn modelId="{4FA521BC-2A05-4DA6-86A2-7DCC7EC95409}" type="presParOf" srcId="{4488DAE0-3F19-424F-A847-FF1C7FC9F26A}" destId="{116DF300-1029-48D5-B240-40C207F7316F}" srcOrd="3" destOrd="0" presId="urn:microsoft.com/office/officeart/2005/8/layout/hList6"/>
    <dgm:cxn modelId="{7ADAF7B5-5738-41E1-B9FE-4A1FB12012DA}" type="presParOf" srcId="{4488DAE0-3F19-424F-A847-FF1C7FC9F26A}" destId="{5BCB0379-1A03-43A1-99AD-604871B2AB54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250A-4928-4D64-B50F-4D3FB8A58105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AF34B-4CFE-4004-8ACB-3ECDBBAA7C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AF34B-4CFE-4004-8ACB-3ECDBBAA7C9C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6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38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097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451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439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217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8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906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314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59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276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rgbClr val="00161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36BF5-5AFB-44CD-A217-F1F9B5139F2A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F5145-4563-4F71-A302-A898CD50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16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Hypertensive disorders in pregnancy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fontScale="77500" lnSpcReduction="20000"/>
          </a:bodyPr>
          <a:lstStyle/>
          <a:p>
            <a:pPr lvl="0" fontAlgn="base">
              <a:spcAft>
                <a:spcPct val="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Dr. S. Parthasarathy </a:t>
            </a:r>
          </a:p>
          <a:p>
            <a:pPr lvl="0" fontAlgn="base">
              <a:spcAft>
                <a:spcPct val="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MD., DA., DNB, MD (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), Dip.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Diab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DCA, </a:t>
            </a:r>
          </a:p>
          <a:p>
            <a:pPr lvl="0" fontAlgn="base">
              <a:spcAft>
                <a:spcPct val="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Dip. Software statistics, PhD(physiology)</a:t>
            </a:r>
          </a:p>
          <a:p>
            <a:pPr fontAlgn="base">
              <a:spcAft>
                <a:spcPct val="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Mahatma Gandhi Medical College and Research Institute,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Puducherry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India </a:t>
            </a:r>
            <a:endParaRPr lang="en-IN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0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1295400" y="2514600"/>
            <a:ext cx="6858000" cy="2743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How does it occur ??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Incomplete </a:t>
            </a:r>
            <a:r>
              <a:rPr lang="en-US" sz="2800" b="1" dirty="0" err="1" smtClean="0">
                <a:solidFill>
                  <a:schemeClr val="tx1"/>
                </a:solidFill>
              </a:rPr>
              <a:t>trophoblastic</a:t>
            </a:r>
            <a:r>
              <a:rPr lang="en-US" sz="2800" b="1" dirty="0" smtClean="0">
                <a:solidFill>
                  <a:schemeClr val="tx1"/>
                </a:solidFill>
              </a:rPr>
              <a:t> invasion </a:t>
            </a:r>
            <a:r>
              <a:rPr lang="en-US" sz="2400" b="1" dirty="0" smtClean="0">
                <a:solidFill>
                  <a:schemeClr val="tx1"/>
                </a:solidFill>
              </a:rPr>
              <a:t>??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Placental ischemia – TX2 ↑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0712" y="1676401"/>
            <a:ext cx="53625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905000" y="1752600"/>
            <a:ext cx="5334000" cy="434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vasoconstriction,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platelet aggregation,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 uterine irritability, </a:t>
            </a:r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uteroplacental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hypoperfusion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61000"/>
          </a:blip>
          <a:srcRect/>
          <a:stretch>
            <a:fillRect/>
          </a:stretch>
        </p:blipFill>
        <p:spPr bwMode="auto">
          <a:xfrm>
            <a:off x="1295400" y="609600"/>
            <a:ext cx="6553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00200" y="3886200"/>
            <a:ext cx="838200" cy="3810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4419600"/>
            <a:ext cx="838200" cy="3810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Edema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4343400"/>
            <a:ext cx="1295400" cy="3810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Proteinuria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4572000"/>
            <a:ext cx="838200" cy="3810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Diagnosis 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B0F0"/>
                </a:solidFill>
              </a:rPr>
              <a:t>Gestational HT + </a:t>
            </a:r>
            <a:r>
              <a:rPr lang="en-US" dirty="0" err="1" smtClean="0">
                <a:solidFill>
                  <a:srgbClr val="00B0F0"/>
                </a:solidFill>
              </a:rPr>
              <a:t>proteinuria</a:t>
            </a:r>
            <a:r>
              <a:rPr lang="en-US" dirty="0" smtClean="0">
                <a:solidFill>
                  <a:srgbClr val="00B0F0"/>
                </a:solidFill>
              </a:rPr>
              <a:t> + serum </a:t>
            </a:r>
            <a:r>
              <a:rPr lang="en-US" dirty="0" err="1" smtClean="0">
                <a:solidFill>
                  <a:srgbClr val="00B0F0"/>
                </a:solidFill>
              </a:rPr>
              <a:t>urate</a:t>
            </a:r>
            <a:r>
              <a:rPr lang="en-US" dirty="0" smtClean="0">
                <a:solidFill>
                  <a:srgbClr val="00B0F0"/>
                </a:solidFill>
              </a:rPr>
              <a:t> &gt; 5.5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B0F0"/>
                </a:solidFill>
              </a:rPr>
              <a:t>HELLP syndrome is a variant of pre-eclampsia in which </a:t>
            </a:r>
            <a:r>
              <a:rPr lang="en-US" i="1" dirty="0" err="1" smtClean="0">
                <a:solidFill>
                  <a:srgbClr val="00B0F0"/>
                </a:solidFill>
              </a:rPr>
              <a:t>hemolysis</a:t>
            </a:r>
            <a:r>
              <a:rPr lang="en-US" i="1" dirty="0" smtClean="0">
                <a:solidFill>
                  <a:srgbClr val="00B0F0"/>
                </a:solidFill>
              </a:rPr>
              <a:t>, elevated liver enzymes, and low platelets are present. </a:t>
            </a:r>
          </a:p>
          <a:p>
            <a:pPr algn="just">
              <a:lnSpc>
                <a:spcPct val="150000"/>
              </a:lnSpc>
            </a:pPr>
            <a:r>
              <a:rPr lang="en-US" i="1" dirty="0" smtClean="0">
                <a:solidFill>
                  <a:srgbClr val="00B0F0"/>
                </a:solidFill>
              </a:rPr>
              <a:t>Women with pre-eclampsia who </a:t>
            </a:r>
            <a:r>
              <a:rPr lang="en-US" dirty="0" smtClean="0">
                <a:solidFill>
                  <a:srgbClr val="00B0F0"/>
                </a:solidFill>
              </a:rPr>
              <a:t>develop grand mal seizures have eclampsia.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Pregnancy with </a:t>
            </a:r>
            <a:r>
              <a:rPr lang="en-US" dirty="0" err="1" smtClean="0">
                <a:solidFill>
                  <a:schemeClr val="bg2"/>
                </a:solidFill>
              </a:rPr>
              <a:t>pheo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First manifestation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05000"/>
            <a:ext cx="3695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 particular complication that may be seen is the posterior reversible encephalopathy syndrome (PRES),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More seen with preeclampsia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It is </a:t>
            </a:r>
            <a:r>
              <a:rPr lang="en-US" dirty="0" err="1" smtClean="0">
                <a:solidFill>
                  <a:schemeClr val="bg2"/>
                </a:solidFill>
              </a:rPr>
              <a:t>characterised</a:t>
            </a:r>
            <a:r>
              <a:rPr lang="en-US" dirty="0" smtClean="0">
                <a:solidFill>
                  <a:schemeClr val="bg2"/>
                </a:solidFill>
              </a:rPr>
              <a:t> by headache, convulsions, confusion and visual loss,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MRI – </a:t>
            </a:r>
            <a:r>
              <a:rPr lang="en-US" dirty="0" err="1" smtClean="0">
                <a:solidFill>
                  <a:schemeClr val="bg2"/>
                </a:solidFill>
              </a:rPr>
              <a:t>hyperintensities</a:t>
            </a:r>
            <a:r>
              <a:rPr lang="en-US" dirty="0" smtClean="0">
                <a:solidFill>
                  <a:schemeClr val="bg2"/>
                </a:solidFill>
              </a:rPr>
              <a:t> in </a:t>
            </a:r>
            <a:r>
              <a:rPr lang="en-US" dirty="0" err="1" smtClean="0">
                <a:solidFill>
                  <a:schemeClr val="bg2"/>
                </a:solidFill>
              </a:rPr>
              <a:t>parieto</a:t>
            </a:r>
            <a:r>
              <a:rPr lang="en-US" dirty="0" smtClean="0">
                <a:solidFill>
                  <a:schemeClr val="bg2"/>
                </a:solidFill>
              </a:rPr>
              <a:t> occipital region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Wait and watch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Haemodynamic</a:t>
            </a:r>
            <a:r>
              <a:rPr lang="en-US" dirty="0" smtClean="0">
                <a:solidFill>
                  <a:srgbClr val="FFFF00"/>
                </a:solidFill>
              </a:rPr>
              <a:t> changes: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normal expansion of blood volume that takes place in early pregnancy</a:t>
            </a: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fails to occur in pre-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eclamptic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women </a:t>
            </a: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they are relatively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hypovolaemic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+ hypertensive </a:t>
            </a:r>
          </a:p>
        </p:txBody>
      </p:sp>
      <p:sp>
        <p:nvSpPr>
          <p:cNvPr id="4" name="Oval 3"/>
          <p:cNvSpPr/>
          <p:nvPr/>
        </p:nvSpPr>
        <p:spPr>
          <a:xfrm>
            <a:off x="2057400" y="2438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2971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3048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2895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2590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3124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8200" y="2819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200400" y="26670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200400" y="28194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810000" y="4343400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Hemodynamic changes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Albumin loss </a:t>
            </a: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Hypoalbuminemia </a:t>
            </a: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Colloid osmotic pressure less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Inappropriate fluid administration </a:t>
            </a: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Prone for pulmonary edema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981200" y="20574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438400" y="31242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Preeclamptic</a:t>
            </a:r>
            <a:r>
              <a:rPr lang="en-US" dirty="0" smtClean="0">
                <a:solidFill>
                  <a:schemeClr val="bg2"/>
                </a:solidFill>
              </a:rPr>
              <a:t> women </a:t>
            </a:r>
            <a:r>
              <a:rPr lang="en-US" dirty="0" smtClean="0">
                <a:solidFill>
                  <a:schemeClr val="bg2"/>
                </a:solidFill>
              </a:rPr>
              <a:t>have a low pulmonary capillary wedge pressure,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a </a:t>
            </a:r>
            <a:r>
              <a:rPr lang="en-US" dirty="0" smtClean="0">
                <a:solidFill>
                  <a:schemeClr val="bg2"/>
                </a:solidFill>
              </a:rPr>
              <a:t>high systemic vascular resistance,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 low cardiac index, and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an </a:t>
            </a:r>
            <a:r>
              <a:rPr lang="en-US" dirty="0" smtClean="0">
                <a:solidFill>
                  <a:schemeClr val="bg2"/>
                </a:solidFill>
              </a:rPr>
              <a:t>increased heart rate compared with </a:t>
            </a:r>
            <a:r>
              <a:rPr lang="en-US" dirty="0" err="1" smtClean="0">
                <a:solidFill>
                  <a:schemeClr val="bg2"/>
                </a:solidFill>
              </a:rPr>
              <a:t>normotensive</a:t>
            </a:r>
            <a:r>
              <a:rPr lang="en-US" dirty="0" smtClean="0">
                <a:solidFill>
                  <a:schemeClr val="bg2"/>
                </a:solidFill>
              </a:rPr>
              <a:t> pregnant </a:t>
            </a:r>
            <a:r>
              <a:rPr lang="en-US" dirty="0" smtClean="0">
                <a:solidFill>
                  <a:schemeClr val="bg2"/>
                </a:solidFill>
              </a:rPr>
              <a:t>controls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Renal plasma flow and </a:t>
            </a:r>
            <a:r>
              <a:rPr lang="en-US" dirty="0" err="1" smtClean="0">
                <a:solidFill>
                  <a:schemeClr val="bg2"/>
                </a:solidFill>
              </a:rPr>
              <a:t>glomerular</a:t>
            </a:r>
            <a:r>
              <a:rPr lang="en-US" dirty="0" smtClean="0">
                <a:solidFill>
                  <a:schemeClr val="bg2"/>
                </a:solidFill>
              </a:rPr>
              <a:t> filtration </a:t>
            </a:r>
            <a:r>
              <a:rPr lang="en-US" dirty="0" smtClean="0">
                <a:solidFill>
                  <a:schemeClr val="bg2"/>
                </a:solidFill>
              </a:rPr>
              <a:t>rate are markedly diminished, </a:t>
            </a:r>
            <a:r>
              <a:rPr lang="en-US" dirty="0" smtClean="0">
                <a:solidFill>
                  <a:schemeClr val="bg2"/>
                </a:solidFill>
              </a:rPr>
              <a:t>and </a:t>
            </a:r>
            <a:r>
              <a:rPr lang="en-US" dirty="0" smtClean="0">
                <a:solidFill>
                  <a:schemeClr val="bg2"/>
                </a:solidFill>
              </a:rPr>
              <a:t>blood urea nitrogen and creatinine </a:t>
            </a:r>
            <a:r>
              <a:rPr lang="en-US" dirty="0" smtClean="0">
                <a:solidFill>
                  <a:schemeClr val="bg2"/>
                </a:solidFill>
              </a:rPr>
              <a:t>concentrations are </a:t>
            </a:r>
            <a:r>
              <a:rPr lang="en-US" dirty="0" smtClean="0">
                <a:solidFill>
                  <a:schemeClr val="bg2"/>
                </a:solidFill>
              </a:rPr>
              <a:t>increased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happens to creatinine in normal pregnancy??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Hyperuricemia</a:t>
            </a:r>
            <a:r>
              <a:rPr lang="en-US" dirty="0" smtClean="0">
                <a:solidFill>
                  <a:schemeClr val="bg2"/>
                </a:solidFill>
              </a:rPr>
              <a:t> is usually present and tends to be an </a:t>
            </a:r>
            <a:r>
              <a:rPr lang="en-US" dirty="0" smtClean="0">
                <a:solidFill>
                  <a:schemeClr val="bg2"/>
                </a:solidFill>
              </a:rPr>
              <a:t>early sign </a:t>
            </a:r>
            <a:r>
              <a:rPr lang="en-US" dirty="0" smtClean="0">
                <a:solidFill>
                  <a:schemeClr val="bg2"/>
                </a:solidFill>
              </a:rPr>
              <a:t>of deteriorating renal function in </a:t>
            </a:r>
            <a:r>
              <a:rPr lang="en-US" dirty="0" err="1" smtClean="0">
                <a:solidFill>
                  <a:schemeClr val="bg2"/>
                </a:solidFill>
              </a:rPr>
              <a:t>preeclamptic</a:t>
            </a:r>
            <a:r>
              <a:rPr lang="en-US" dirty="0" smtClean="0">
                <a:solidFill>
                  <a:schemeClr val="bg2"/>
                </a:solidFill>
              </a:rPr>
              <a:t> women.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Classify hypertensive disorders in pregnancy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82296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282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Fetal effects: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Chronic impairment of </a:t>
            </a:r>
            <a:r>
              <a:rPr lang="en-US" dirty="0" err="1" smtClean="0">
                <a:solidFill>
                  <a:srgbClr val="FFFF00"/>
                </a:solidFill>
              </a:rPr>
              <a:t>uteroplacental</a:t>
            </a:r>
            <a:r>
              <a:rPr lang="en-US" dirty="0" smtClean="0">
                <a:solidFill>
                  <a:srgbClr val="FFFF00"/>
                </a:solidFill>
              </a:rPr>
              <a:t> blood flow causes intrauterine growth retardation and this may be one of the first signs of pre-eclampsia.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There is an increased risk of prematurity.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Diagnosis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Urine dipstick testing for </a:t>
            </a:r>
            <a:r>
              <a:rPr lang="en-US" dirty="0" err="1" smtClean="0">
                <a:solidFill>
                  <a:schemeClr val="bg2"/>
                </a:solidFill>
              </a:rPr>
              <a:t>proteinuria</a:t>
            </a:r>
            <a:r>
              <a:rPr lang="en-US" dirty="0" smtClean="0">
                <a:solidFill>
                  <a:schemeClr val="bg2"/>
                </a:solidFill>
              </a:rPr>
              <a:t>, with </a:t>
            </a:r>
            <a:r>
              <a:rPr lang="en-US" dirty="0" err="1" smtClean="0">
                <a:solidFill>
                  <a:schemeClr val="bg2"/>
                </a:solidFill>
              </a:rPr>
              <a:t>quantitation</a:t>
            </a:r>
            <a:r>
              <a:rPr lang="en-US" dirty="0" smtClean="0">
                <a:solidFill>
                  <a:schemeClr val="bg2"/>
                </a:solidFill>
              </a:rPr>
              <a:t> by laboratory methods if &gt;’1+’ (30mg/</a:t>
            </a:r>
            <a:r>
              <a:rPr lang="en-US" dirty="0" err="1" smtClean="0">
                <a:solidFill>
                  <a:schemeClr val="bg2"/>
                </a:solidFill>
              </a:rPr>
              <a:t>dL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Full blood count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Urea, creatinine, electrolytes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Liver function tests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Ultrasound assessment of fetal growth, amniotic fluid volume and umbilical artery flow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If some organ damage ??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Urinalysis and microscopy on a carefully collected mid-stream urine sample.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If there is thrombocytopenia or a falling hemoglobin, investigations for disseminated intravascular coagulation (coagulation studies, blood film, LDH, fibrinogen).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What is the normal pregnancy coagulation status??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Drugs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Alpha 2 agonists – alpha methyl </a:t>
            </a:r>
            <a:r>
              <a:rPr lang="en-US" dirty="0" err="1" smtClean="0">
                <a:solidFill>
                  <a:srgbClr val="FFFF00"/>
                </a:solidFill>
              </a:rPr>
              <a:t>dopa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Combined alpha and beta blockers – </a:t>
            </a:r>
            <a:r>
              <a:rPr lang="en-US" dirty="0" err="1" smtClean="0">
                <a:solidFill>
                  <a:srgbClr val="FFFF00"/>
                </a:solidFill>
              </a:rPr>
              <a:t>labetolol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Vasodilators – </a:t>
            </a:r>
            <a:r>
              <a:rPr lang="en-US" dirty="0" err="1" smtClean="0">
                <a:solidFill>
                  <a:srgbClr val="FFFF00"/>
                </a:solidFill>
              </a:rPr>
              <a:t>hydralazine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Calcium channel blockers – </a:t>
            </a:r>
            <a:r>
              <a:rPr lang="en-US" dirty="0" err="1" smtClean="0">
                <a:solidFill>
                  <a:srgbClr val="FFFF00"/>
                </a:solidFill>
              </a:rPr>
              <a:t>nifedipine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Keep it lower than 140/ 90 </a:t>
            </a:r>
          </a:p>
        </p:txBody>
      </p:sp>
      <p:sp>
        <p:nvSpPr>
          <p:cNvPr id="4" name="Frame 3"/>
          <p:cNvSpPr/>
          <p:nvPr/>
        </p:nvSpPr>
        <p:spPr>
          <a:xfrm>
            <a:off x="762000" y="5029200"/>
            <a:ext cx="586740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Alpha </a:t>
            </a:r>
            <a:r>
              <a:rPr lang="en-US" dirty="0" err="1" smtClean="0">
                <a:solidFill>
                  <a:srgbClr val="FFFF00"/>
                </a:solidFill>
              </a:rPr>
              <a:t>dopa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Oral 250 – 500 mg  three to four times a day 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Orthostatic hypotension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Think of drug interactions in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anaesthesia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Mild hypotension in babies in first 2 days of life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No obvious association with congenital abnormalities</a:t>
            </a: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Atenolol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pindolol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metoprolol</a:t>
            </a:r>
            <a:r>
              <a:rPr lang="en-US" dirty="0" smtClean="0">
                <a:solidFill>
                  <a:srgbClr val="92D050"/>
                </a:solidFill>
              </a:rPr>
              <a:t> described and used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But the problem of PIH ?? – </a:t>
            </a:r>
            <a:r>
              <a:rPr lang="en-US" dirty="0" err="1" smtClean="0">
                <a:solidFill>
                  <a:srgbClr val="92D050"/>
                </a:solidFill>
              </a:rPr>
              <a:t>vaso</a:t>
            </a:r>
            <a:r>
              <a:rPr lang="en-US" dirty="0" smtClean="0">
                <a:solidFill>
                  <a:srgbClr val="92D050"/>
                </a:solidFill>
              </a:rPr>
              <a:t> constriction ?? 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Alpha blocker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Prazocin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No </a:t>
            </a:r>
            <a:r>
              <a:rPr lang="en-US" dirty="0" err="1" smtClean="0">
                <a:solidFill>
                  <a:srgbClr val="92D050"/>
                </a:solidFill>
              </a:rPr>
              <a:t>obv</a:t>
            </a:r>
            <a:r>
              <a:rPr lang="en-US" dirty="0" smtClean="0">
                <a:solidFill>
                  <a:srgbClr val="92D050"/>
                </a:solidFill>
              </a:rPr>
              <a:t>. Congenital anomaly 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Labetalol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Oral 50 -100 mg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tds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 – 10 mg IV shots </a:t>
            </a: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Alpha and beta blocker </a:t>
            </a: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Ca channel blockers 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Nifedipine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10 mg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tds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Amlodipine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2.5 to 5mg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bd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Dilzem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NO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Diuretics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Chlorthiazide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Possible association with congenital abnormalities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Possible neonatal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thrombocytopaenia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b="1" dirty="0" err="1" smtClean="0">
                <a:solidFill>
                  <a:srgbClr val="00B0F0"/>
                </a:solidFill>
              </a:rPr>
              <a:t>Frusemide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-- ok but the hemodynamic change in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preeclamsia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is what ?? </a:t>
            </a:r>
          </a:p>
          <a:p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Hypovolumic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??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Vasodilators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Hydralazine</a:t>
            </a:r>
            <a:r>
              <a:rPr lang="en-US" dirty="0" smtClean="0">
                <a:solidFill>
                  <a:srgbClr val="00B0F0"/>
                </a:solidFill>
              </a:rPr>
              <a:t> oral /IV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25 mg tablets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Safe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Hypotension controlled ??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Hypertension is defined as:</a:t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• Systolic blood pressure: .140 mm Hg </a:t>
            </a: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                          or 30 mm Hg above baseline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• Diastolic blood pressure: .90 mm Hg </a:t>
            </a: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                            Or 15 mm Hg above baseline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Blood pressures should be measured at rest with left uterine displacement and should be reproducible at least 6 hours later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 smtClean="0">
                <a:solidFill>
                  <a:schemeClr val="bg2"/>
                </a:solidFill>
              </a:rPr>
              <a:t>Magsulf</a:t>
            </a:r>
            <a:r>
              <a:rPr lang="en-US" sz="4800" dirty="0" smtClean="0">
                <a:solidFill>
                  <a:schemeClr val="bg2"/>
                </a:solidFill>
              </a:rPr>
              <a:t> </a:t>
            </a:r>
            <a:endParaRPr lang="en-US" sz="48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Magnesium sulphate has been shown to reduce the incidence of eclampsia in pre-eclampsia by approximately half, although whether it should be offered routinely to pre-</a:t>
            </a:r>
            <a:r>
              <a:rPr lang="en-US" sz="2800" dirty="0" err="1" smtClean="0">
                <a:solidFill>
                  <a:srgbClr val="FFFF00"/>
                </a:solidFill>
              </a:rPr>
              <a:t>eclamptics</a:t>
            </a:r>
            <a:r>
              <a:rPr lang="en-US" sz="2800" dirty="0" smtClean="0">
                <a:solidFill>
                  <a:srgbClr val="FFFF00"/>
                </a:solidFill>
              </a:rPr>
              <a:t> is controversial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Use when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Severe PE, eclampsia and HELLP syndrome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Steroids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High-dose </a:t>
            </a:r>
            <a:r>
              <a:rPr lang="en-US" dirty="0" err="1" smtClean="0">
                <a:solidFill>
                  <a:srgbClr val="FFFF00"/>
                </a:solidFill>
              </a:rPr>
              <a:t>dexamethasone</a:t>
            </a:r>
            <a:r>
              <a:rPr lang="en-US" dirty="0" smtClean="0">
                <a:solidFill>
                  <a:srgbClr val="FFFF00"/>
                </a:solidFill>
              </a:rPr>
              <a:t> (10 mg IV q12hr) may improve laboratory abnormalities and accelerate postpartum recovery in patients with HELLP syndrome.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HELLP SYNDROME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1982"/>
            <a:ext cx="8229600" cy="438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How to check later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daily many times for the first 2 days after birth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• at least once between day 3 and day 5 after birth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as clinically indicated if antihypertensive treatment is changed after birth.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alpha </a:t>
            </a:r>
            <a:r>
              <a:rPr lang="en-US" dirty="0" err="1" smtClean="0">
                <a:solidFill>
                  <a:srgbClr val="FFFF00"/>
                </a:solidFill>
              </a:rPr>
              <a:t>dopa</a:t>
            </a:r>
            <a:r>
              <a:rPr lang="en-US" dirty="0" smtClean="0">
                <a:solidFill>
                  <a:srgbClr val="FFFF00"/>
                </a:solidFill>
              </a:rPr>
              <a:t> after two days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Shift to original drug after 2 weeks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5000" contrast="46000"/>
          </a:blip>
          <a:srcRect/>
          <a:stretch>
            <a:fillRect/>
          </a:stretch>
        </p:blipFill>
        <p:spPr bwMode="auto">
          <a:xfrm>
            <a:off x="228600" y="762000"/>
            <a:ext cx="868680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ultidocument 3"/>
          <p:cNvSpPr/>
          <p:nvPr/>
        </p:nvSpPr>
        <p:spPr>
          <a:xfrm>
            <a:off x="2362200" y="2133600"/>
            <a:ext cx="4572000" cy="3810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Prevention of preeclampsia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Salt and calcium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Restriction in dietary salt intake during pregnancy with the aim of preventing the development of pre-eclampsia and its complications is not recommended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 areas where dietary calcium intake is low, calcium supplementation during pregnancy (at doses of 1.5–2.0 g elemental calcium/day) is recommended for the prevention of pre-eclampsia in all women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Restrict fluids ??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Even though preeclampsia is associated </a:t>
            </a:r>
            <a:r>
              <a:rPr lang="en-US" dirty="0" smtClean="0">
                <a:solidFill>
                  <a:srgbClr val="FFFF00"/>
                </a:solidFill>
              </a:rPr>
              <a:t>with sodium </a:t>
            </a:r>
            <a:r>
              <a:rPr lang="en-US" dirty="0" smtClean="0">
                <a:solidFill>
                  <a:srgbClr val="FFFF00"/>
                </a:solidFill>
              </a:rPr>
              <a:t>and water retention, fluid and sodium restriction are not necessary and, in </a:t>
            </a:r>
            <a:r>
              <a:rPr lang="en-US" dirty="0" smtClean="0">
                <a:solidFill>
                  <a:srgbClr val="FFFF00"/>
                </a:solidFill>
              </a:rPr>
              <a:t>fact, may </a:t>
            </a:r>
            <a:r>
              <a:rPr lang="en-US" dirty="0" smtClean="0">
                <a:solidFill>
                  <a:srgbClr val="FFFF00"/>
                </a:solidFill>
              </a:rPr>
              <a:t>further exacerbate the disease by increasing the production of </a:t>
            </a:r>
            <a:r>
              <a:rPr lang="en-US" dirty="0" err="1" smtClean="0">
                <a:solidFill>
                  <a:srgbClr val="FFFF00"/>
                </a:solidFill>
              </a:rPr>
              <a:t>renin–angiotensin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aldosterone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DMIN\Pictures\thirumoolar_f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28600"/>
            <a:ext cx="1341664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 strict bed rest – even in severe preeclampsia 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Vitamin D supplementation during pregnancy is not recommended to prevent the development of pre-eclampsia </a:t>
            </a:r>
          </a:p>
          <a:p>
            <a:r>
              <a:rPr lang="en-US" sz="2800" dirty="0" smtClean="0">
                <a:solidFill>
                  <a:srgbClr val="F79BF0"/>
                </a:solidFill>
              </a:rPr>
              <a:t>Antioxidants ? </a:t>
            </a:r>
          </a:p>
          <a:p>
            <a:r>
              <a:rPr lang="en-US" sz="2800" dirty="0" smtClean="0">
                <a:solidFill>
                  <a:srgbClr val="F79BF0"/>
                </a:solidFill>
              </a:rPr>
              <a:t>L </a:t>
            </a:r>
            <a:r>
              <a:rPr lang="en-US" sz="2800" dirty="0" err="1" smtClean="0">
                <a:solidFill>
                  <a:srgbClr val="F79BF0"/>
                </a:solidFill>
              </a:rPr>
              <a:t>arginine</a:t>
            </a:r>
            <a:r>
              <a:rPr lang="en-US" sz="2800" dirty="0" smtClean="0">
                <a:solidFill>
                  <a:srgbClr val="F79BF0"/>
                </a:solidFill>
              </a:rPr>
              <a:t> ??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Low-dose acetylsalicylic acid (aspirin, 75 mg/day) for the prevention of pre-eclampsia and its related complications should be initiated before 20 weeks of pregnancy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Recommendations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 not use the following to prevent hypertensive disorders during pregnancy: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• nitric oxide donors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• progesterone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• diuretics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• low molecular weight heparin.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Left lateral position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Left and right arms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Correct sized cuff 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White coat hypertension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Continuous ambulatory monitoring finds one third as white coat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NIBP better but phase V of </a:t>
            </a:r>
            <a:r>
              <a:rPr lang="en-US" dirty="0" err="1" smtClean="0">
                <a:solidFill>
                  <a:schemeClr val="bg2"/>
                </a:solidFill>
              </a:rPr>
              <a:t>korotkoff</a:t>
            </a:r>
            <a:r>
              <a:rPr lang="en-US" dirty="0" smtClean="0">
                <a:solidFill>
                  <a:schemeClr val="bg2"/>
                </a:solidFill>
              </a:rPr>
              <a:t> sounds ok 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Danger signs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Headache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• Visual disturbance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• </a:t>
            </a:r>
            <a:r>
              <a:rPr lang="en-US" dirty="0" err="1" smtClean="0">
                <a:solidFill>
                  <a:schemeClr val="bg2"/>
                </a:solidFill>
              </a:rPr>
              <a:t>Epigastric</a:t>
            </a:r>
            <a:r>
              <a:rPr lang="en-US" dirty="0" smtClean="0">
                <a:solidFill>
                  <a:schemeClr val="bg2"/>
                </a:solidFill>
              </a:rPr>
              <a:t> pain / right upper quadrant pain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• Nausea / vomiting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• Increasing swelling of legs, fingers, face.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That’s the treatment at last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Pictures\fetal pic imag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47938"/>
            <a:ext cx="4419600" cy="331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For vaginal delivery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410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epidural analgesia has the distinct advantage of relieving labor pain.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Epidural analgesia will decrease maternal blood pressure and can indirectly increase placental perfusion by decreasing circulating catecholamine levels.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CSEA is OK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may also improve both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uteroplacental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and renal blood flow.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Beware of clotting parameters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Dilute </a:t>
            </a:r>
            <a:r>
              <a:rPr lang="en-US" dirty="0" err="1" smtClean="0">
                <a:solidFill>
                  <a:schemeClr val="bg2"/>
                </a:solidFill>
              </a:rPr>
              <a:t>bupi</a:t>
            </a:r>
            <a:r>
              <a:rPr lang="en-US" dirty="0" smtClean="0">
                <a:solidFill>
                  <a:schemeClr val="bg2"/>
                </a:solidFill>
              </a:rPr>
              <a:t> and </a:t>
            </a:r>
            <a:r>
              <a:rPr lang="en-US" dirty="0" err="1" smtClean="0">
                <a:solidFill>
                  <a:schemeClr val="bg2"/>
                </a:solidFill>
              </a:rPr>
              <a:t>intervillous</a:t>
            </a:r>
            <a:r>
              <a:rPr lang="en-US" dirty="0" smtClean="0">
                <a:solidFill>
                  <a:schemeClr val="bg2"/>
                </a:solidFill>
              </a:rPr>
              <a:t> blood flow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28000"/>
          </a:blip>
          <a:srcRect/>
          <a:stretch>
            <a:fillRect/>
          </a:stretch>
        </p:blipFill>
        <p:spPr bwMode="auto">
          <a:xfrm>
            <a:off x="1676400" y="1600200"/>
            <a:ext cx="542083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828800" y="1981200"/>
            <a:ext cx="5410200" cy="3581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Anaesthetic</a:t>
            </a:r>
            <a:r>
              <a:rPr lang="en-US" sz="2800" b="1" dirty="0" smtClean="0">
                <a:solidFill>
                  <a:schemeClr val="tx1"/>
                </a:solidFill>
              </a:rPr>
              <a:t> management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Preoperative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Volume status (urine output)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Airway </a:t>
            </a:r>
            <a:r>
              <a:rPr lang="en-US" dirty="0" smtClean="0">
                <a:solidFill>
                  <a:schemeClr val="bg2"/>
                </a:solidFill>
              </a:rPr>
              <a:t>edema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BP and drugs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Edema and spinal and IV access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Decision on monitoring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Lab values – </a:t>
            </a:r>
            <a:r>
              <a:rPr lang="en-US" dirty="0" smtClean="0">
                <a:solidFill>
                  <a:schemeClr val="bg2"/>
                </a:solidFill>
              </a:rPr>
              <a:t>platelet,1.5 </a:t>
            </a:r>
            <a:r>
              <a:rPr lang="en-US" dirty="0" err="1" smtClean="0">
                <a:solidFill>
                  <a:schemeClr val="bg2"/>
                </a:solidFill>
              </a:rPr>
              <a:t>lakh</a:t>
            </a:r>
            <a:r>
              <a:rPr lang="en-US" dirty="0" smtClean="0">
                <a:solidFill>
                  <a:schemeClr val="bg2"/>
                </a:solidFill>
              </a:rPr>
              <a:t> means she will maintain </a:t>
            </a:r>
            <a:r>
              <a:rPr lang="en-US" dirty="0" err="1" smtClean="0">
                <a:solidFill>
                  <a:schemeClr val="bg2"/>
                </a:solidFill>
              </a:rPr>
              <a:t>atleast</a:t>
            </a:r>
            <a:r>
              <a:rPr lang="en-US" dirty="0" smtClean="0">
                <a:solidFill>
                  <a:schemeClr val="bg2"/>
                </a:solidFill>
              </a:rPr>
              <a:t> 80000 through out labour. </a:t>
            </a:r>
            <a:r>
              <a:rPr lang="en-US" dirty="0" smtClean="0">
                <a:solidFill>
                  <a:schemeClr val="bg2"/>
                </a:solidFill>
              </a:rPr>
              <a:t>coagulation ,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LFT,RFT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ABG, </a:t>
            </a:r>
            <a:r>
              <a:rPr lang="en-US" dirty="0" err="1" smtClean="0">
                <a:solidFill>
                  <a:schemeClr val="bg2"/>
                </a:solidFill>
              </a:rPr>
              <a:t>XRay</a:t>
            </a:r>
            <a:r>
              <a:rPr lang="en-US" dirty="0" smtClean="0">
                <a:solidFill>
                  <a:schemeClr val="bg2"/>
                </a:solidFill>
              </a:rPr>
              <a:t>  </a:t>
            </a:r>
            <a:r>
              <a:rPr lang="en-US" dirty="0" err="1" smtClean="0">
                <a:solidFill>
                  <a:schemeClr val="bg2"/>
                </a:solidFill>
              </a:rPr>
              <a:t>sos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Hypertension control is pharmacological but not with </a:t>
            </a:r>
            <a:r>
              <a:rPr lang="en-US" b="1" dirty="0" err="1" smtClean="0">
                <a:solidFill>
                  <a:srgbClr val="FFFF00"/>
                </a:solidFill>
              </a:rPr>
              <a:t>neuraxial</a:t>
            </a:r>
            <a:r>
              <a:rPr lang="en-US" b="1" dirty="0" smtClean="0">
                <a:solidFill>
                  <a:srgbClr val="FFFF00"/>
                </a:solidFill>
              </a:rPr>
              <a:t> techniques 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Anaesthetic</a:t>
            </a:r>
            <a:r>
              <a:rPr lang="en-US" b="1" dirty="0" smtClean="0"/>
              <a:t> techniques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Spinal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Previously thought as negative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But now yes--  Left uterine displacement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Hypotension corrected by ephedrine and IVF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Fentanyl</a:t>
            </a:r>
            <a:r>
              <a:rPr lang="en-US" dirty="0" smtClean="0">
                <a:solidFill>
                  <a:srgbClr val="FFFF00"/>
                </a:solidFill>
              </a:rPr>
              <a:t> addition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Phenylephrine</a:t>
            </a:r>
            <a:r>
              <a:rPr lang="en-US" dirty="0" smtClean="0">
                <a:solidFill>
                  <a:srgbClr val="FFFF00"/>
                </a:solidFill>
              </a:rPr>
              <a:t> ??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Severe preeclampsia – spinal ok but IVF beware think of CVP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2009 UK guidelines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Women with severe pre-eclampsia should be encouraged to have regional </a:t>
            </a:r>
            <a:r>
              <a:rPr lang="en-US" dirty="0" err="1" smtClean="0">
                <a:solidFill>
                  <a:schemeClr val="bg2"/>
                </a:solidFill>
              </a:rPr>
              <a:t>anaesthesia</a:t>
            </a:r>
            <a:r>
              <a:rPr lang="en-US" dirty="0" smtClean="0">
                <a:solidFill>
                  <a:schemeClr val="bg2"/>
                </a:solidFill>
              </a:rPr>
              <a:t> for caesarean section.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Convert an epidural if already in …. 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Give spinal – bigger needle of epidural ??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Don’t worry about hypotension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They have high catecholamine secretion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Beware of </a:t>
            </a:r>
            <a:r>
              <a:rPr lang="en-US" dirty="0" err="1" smtClean="0">
                <a:solidFill>
                  <a:schemeClr val="bg2"/>
                </a:solidFill>
              </a:rPr>
              <a:t>vasopressors</a:t>
            </a:r>
            <a:r>
              <a:rPr lang="en-US" dirty="0" smtClean="0">
                <a:solidFill>
                  <a:schemeClr val="bg2"/>
                </a:solidFill>
              </a:rPr>
              <a:t> only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After spinal BP fall ??  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5973" y="1600200"/>
            <a:ext cx="71320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3276600" y="2971800"/>
            <a:ext cx="3810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3048000" y="32004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07719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86400" y="3657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&gt; 300 mg/day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133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Beyond 12 weeks postpartum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HELLP syndrome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3000" contrast="32000"/>
          </a:blip>
          <a:srcRect/>
          <a:stretch>
            <a:fillRect/>
          </a:stretch>
        </p:blipFill>
        <p:spPr bwMode="auto">
          <a:xfrm>
            <a:off x="685801" y="1371601"/>
            <a:ext cx="75295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General anesthesia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BF0"/>
                </a:solidFill>
              </a:rPr>
              <a:t>the increased risk of difficult airway and intubation</a:t>
            </a:r>
          </a:p>
          <a:p>
            <a:r>
              <a:rPr lang="en-US" dirty="0" smtClean="0">
                <a:solidFill>
                  <a:srgbClr val="F79BF0"/>
                </a:solidFill>
              </a:rPr>
              <a:t> marked </a:t>
            </a:r>
            <a:r>
              <a:rPr lang="en-US" dirty="0" err="1" smtClean="0">
                <a:solidFill>
                  <a:srgbClr val="F79BF0"/>
                </a:solidFill>
              </a:rPr>
              <a:t>pressor</a:t>
            </a:r>
            <a:r>
              <a:rPr lang="en-US" dirty="0" smtClean="0">
                <a:solidFill>
                  <a:srgbClr val="F79BF0"/>
                </a:solidFill>
              </a:rPr>
              <a:t> response at </a:t>
            </a:r>
            <a:r>
              <a:rPr lang="en-US" dirty="0" err="1" smtClean="0">
                <a:solidFill>
                  <a:srgbClr val="F79BF0"/>
                </a:solidFill>
              </a:rPr>
              <a:t>laryngoscopy</a:t>
            </a:r>
            <a:r>
              <a:rPr lang="en-US" dirty="0" smtClean="0">
                <a:solidFill>
                  <a:srgbClr val="F79BF0"/>
                </a:solidFill>
              </a:rPr>
              <a:t>, intubation and </a:t>
            </a:r>
            <a:r>
              <a:rPr lang="en-US" dirty="0" err="1" smtClean="0">
                <a:solidFill>
                  <a:srgbClr val="F79BF0"/>
                </a:solidFill>
              </a:rPr>
              <a:t>extubation</a:t>
            </a:r>
            <a:r>
              <a:rPr lang="en-US" dirty="0" smtClean="0">
                <a:solidFill>
                  <a:srgbClr val="F79BF0"/>
                </a:solidFill>
              </a:rPr>
              <a:t> resulting in dangerous surges in blood pressure</a:t>
            </a:r>
          </a:p>
          <a:p>
            <a:r>
              <a:rPr lang="en-US" dirty="0" smtClean="0">
                <a:solidFill>
                  <a:srgbClr val="F79BF0"/>
                </a:solidFill>
              </a:rPr>
              <a:t>ICH dangers </a:t>
            </a:r>
            <a:endParaRPr lang="en-US" dirty="0">
              <a:solidFill>
                <a:srgbClr val="F79B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BF0"/>
                </a:solidFill>
              </a:rPr>
              <a:t>Technique of GA ?? </a:t>
            </a:r>
            <a:endParaRPr lang="en-US" dirty="0">
              <a:solidFill>
                <a:srgbClr val="F79B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Acid aspiration prophylaxis </a:t>
            </a:r>
          </a:p>
          <a:p>
            <a:r>
              <a:rPr lang="en-US" dirty="0" err="1" smtClean="0">
                <a:solidFill>
                  <a:srgbClr val="00FF00"/>
                </a:solidFill>
              </a:rPr>
              <a:t>Thiopentone</a:t>
            </a:r>
            <a:r>
              <a:rPr lang="en-US" dirty="0" smtClean="0">
                <a:solidFill>
                  <a:srgbClr val="00FF00"/>
                </a:solidFill>
              </a:rPr>
              <a:t> – higher doses </a:t>
            </a:r>
          </a:p>
          <a:p>
            <a:r>
              <a:rPr lang="en-US" dirty="0" err="1" smtClean="0">
                <a:solidFill>
                  <a:srgbClr val="00FF00"/>
                </a:solidFill>
              </a:rPr>
              <a:t>Suxa</a:t>
            </a:r>
            <a:r>
              <a:rPr lang="en-US" dirty="0" smtClean="0">
                <a:solidFill>
                  <a:srgbClr val="00FF00"/>
                </a:solidFill>
              </a:rPr>
              <a:t> – RSI </a:t>
            </a:r>
          </a:p>
          <a:p>
            <a:r>
              <a:rPr lang="en-US" dirty="0" err="1" smtClean="0">
                <a:solidFill>
                  <a:srgbClr val="00FF00"/>
                </a:solidFill>
              </a:rPr>
              <a:t>Labetolol</a:t>
            </a:r>
            <a:r>
              <a:rPr lang="en-US" dirty="0" smtClean="0">
                <a:solidFill>
                  <a:srgbClr val="00FF00"/>
                </a:solidFill>
              </a:rPr>
              <a:t>, </a:t>
            </a:r>
            <a:r>
              <a:rPr lang="en-US" dirty="0" err="1" smtClean="0">
                <a:solidFill>
                  <a:srgbClr val="00FF00"/>
                </a:solidFill>
              </a:rPr>
              <a:t>lignocaine</a:t>
            </a:r>
            <a:r>
              <a:rPr lang="en-US" dirty="0" smtClean="0">
                <a:solidFill>
                  <a:srgbClr val="00FF00"/>
                </a:solidFill>
              </a:rPr>
              <a:t> or some </a:t>
            </a:r>
            <a:r>
              <a:rPr lang="en-US" dirty="0" err="1" smtClean="0">
                <a:solidFill>
                  <a:srgbClr val="00FF00"/>
                </a:solidFill>
              </a:rPr>
              <a:t>opioid</a:t>
            </a:r>
            <a:r>
              <a:rPr lang="en-US" dirty="0" smtClean="0">
                <a:solidFill>
                  <a:srgbClr val="00FF00"/>
                </a:solidFill>
              </a:rPr>
              <a:t> to blunt response </a:t>
            </a:r>
          </a:p>
          <a:p>
            <a:r>
              <a:rPr lang="en-US" dirty="0" err="1" smtClean="0">
                <a:solidFill>
                  <a:srgbClr val="00FF00"/>
                </a:solidFill>
              </a:rPr>
              <a:t>Magsulf</a:t>
            </a:r>
            <a:r>
              <a:rPr lang="en-US" dirty="0" smtClean="0">
                <a:solidFill>
                  <a:srgbClr val="00FF00"/>
                </a:solidFill>
              </a:rPr>
              <a:t> and NDPs </a:t>
            </a:r>
          </a:p>
          <a:p>
            <a:r>
              <a:rPr lang="en-US" dirty="0" err="1" smtClean="0">
                <a:solidFill>
                  <a:srgbClr val="00FF00"/>
                </a:solidFill>
              </a:rPr>
              <a:t>Iso</a:t>
            </a:r>
            <a:r>
              <a:rPr lang="en-US" dirty="0" smtClean="0">
                <a:solidFill>
                  <a:srgbClr val="00FF00"/>
                </a:solidFill>
              </a:rPr>
              <a:t> + N2O +O2 (FiO2 of 50 %)- </a:t>
            </a:r>
            <a:r>
              <a:rPr lang="en-US" dirty="0" err="1" smtClean="0">
                <a:solidFill>
                  <a:srgbClr val="00FF00"/>
                </a:solidFill>
              </a:rPr>
              <a:t>atracurium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After delivery – FiO2 change – </a:t>
            </a:r>
            <a:r>
              <a:rPr lang="en-US" dirty="0" err="1" smtClean="0">
                <a:solidFill>
                  <a:srgbClr val="00FF00"/>
                </a:solidFill>
              </a:rPr>
              <a:t>iso</a:t>
            </a:r>
            <a:r>
              <a:rPr lang="en-US" dirty="0" smtClean="0">
                <a:solidFill>
                  <a:srgbClr val="00FF00"/>
                </a:solidFill>
              </a:rPr>
              <a:t> cut- high dose opioids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No NSAIDs , continue monitoring BP and drugs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Cautious food intake   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Hypertensive crisis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Labetolol</a:t>
            </a:r>
            <a:r>
              <a:rPr lang="en-US" dirty="0" smtClean="0">
                <a:solidFill>
                  <a:schemeClr val="bg2"/>
                </a:solidFill>
              </a:rPr>
              <a:t> 25 mg IV bolus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20 mg/ hour 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err="1" smtClean="0">
                <a:solidFill>
                  <a:schemeClr val="bg2"/>
                </a:solidFill>
              </a:rPr>
              <a:t>Hydralazine</a:t>
            </a:r>
            <a:r>
              <a:rPr lang="en-US" dirty="0" smtClean="0">
                <a:solidFill>
                  <a:schemeClr val="bg2"/>
                </a:solidFill>
              </a:rPr>
              <a:t> 40 mg in 40 ml saline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5ml in 15 minutes followed by 5 ml / hour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NTG, </a:t>
            </a:r>
            <a:r>
              <a:rPr lang="en-US" dirty="0" err="1" smtClean="0">
                <a:solidFill>
                  <a:schemeClr val="bg2"/>
                </a:solidFill>
              </a:rPr>
              <a:t>magsulf</a:t>
            </a:r>
            <a:r>
              <a:rPr lang="en-US" dirty="0" smtClean="0">
                <a:solidFill>
                  <a:schemeClr val="bg2"/>
                </a:solidFill>
              </a:rPr>
              <a:t> reported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Start RL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Why ??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Uterus does not contract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Ergot alkaloids ?? 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Prostaglandins post op ??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3074" name="Picture 2" descr="C:\Users\ADMIN\Pictures\camera cell oct 2014\20140927_161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00400"/>
            <a:ext cx="3581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Summary 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Definition and types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Severe preeclampsia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Drugs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HELLP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 analgesia</a:t>
            </a:r>
          </a:p>
          <a:p>
            <a:r>
              <a:rPr lang="en-US" dirty="0" err="1" smtClean="0">
                <a:solidFill>
                  <a:srgbClr val="00FF00"/>
                </a:solidFill>
              </a:rPr>
              <a:t>Anaesthetic</a:t>
            </a:r>
            <a:r>
              <a:rPr lang="en-US" dirty="0" smtClean="0">
                <a:solidFill>
                  <a:srgbClr val="00FF00"/>
                </a:solidFill>
              </a:rPr>
              <a:t> technique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Post op pain and drugs  </a:t>
            </a:r>
          </a:p>
          <a:p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Thank you all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122" name="Picture 2" descr="C:\Users\ADMIN\Pictures\whats app 14 a\IMG-20140803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7692" y="1600200"/>
            <a:ext cx="340861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Severe preeclampsia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owchart: Alternate Process 3"/>
          <p:cNvSpPr/>
          <p:nvPr/>
        </p:nvSpPr>
        <p:spPr>
          <a:xfrm>
            <a:off x="6705600" y="3810000"/>
            <a:ext cx="20574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Systemic illness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FF33"/>
                </a:solidFill>
              </a:rPr>
              <a:t>Incidence </a:t>
            </a:r>
            <a:endParaRPr lang="en-US" dirty="0">
              <a:solidFill>
                <a:srgbClr val="99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6% to 8%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of all pregnancies are complicated by pre-eclampsia. </a:t>
            </a:r>
          </a:p>
          <a:p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disease affects multiple organ systems and is the second leading cause of maternal mortality in the United States for pregnancies that result in a live birth.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Who are at risk ??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Nulliparaous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Africo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american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 ( INDIAN !!) 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Age &gt;40 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Previous preeclampsia 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HT , DM . 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Multiple gestation , </a:t>
            </a: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molar pregnancy ( in which week??)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Obesity 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Chronic renal disease , SLE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1600200"/>
            <a:ext cx="3505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7.1% with mortality 0.4%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If a woman becomes pregnant by a man who has already fathered a </a:t>
            </a:r>
            <a:r>
              <a:rPr lang="en-US" dirty="0" err="1" smtClean="0">
                <a:solidFill>
                  <a:srgbClr val="FFFF00"/>
                </a:solidFill>
              </a:rPr>
              <a:t>preeclamptic</a:t>
            </a:r>
            <a:r>
              <a:rPr lang="en-US" dirty="0" smtClean="0">
                <a:solidFill>
                  <a:srgbClr val="FFFF00"/>
                </a:solidFill>
              </a:rPr>
              <a:t> pregnancy in a different woman, her risk of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i="1" dirty="0" smtClean="0">
                <a:solidFill>
                  <a:srgbClr val="FFFF00"/>
                </a:solidFill>
              </a:rPr>
              <a:t>developing preeclampsia </a:t>
            </a:r>
            <a:r>
              <a:rPr lang="en-US" dirty="0" smtClean="0">
                <a:solidFill>
                  <a:srgbClr val="FFFF00"/>
                </a:solidFill>
              </a:rPr>
              <a:t>is increased 1.8</a:t>
            </a:r>
            <a:endParaRPr lang="en-US" dirty="0"/>
          </a:p>
        </p:txBody>
      </p:sp>
      <p:pic>
        <p:nvPicPr>
          <p:cNvPr id="2050" name="Picture 2" descr="C:\Users\ADMIN\Documents\actress 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81400"/>
            <a:ext cx="1743075" cy="2619375"/>
          </a:xfrm>
          <a:prstGeom prst="rect">
            <a:avLst/>
          </a:prstGeom>
          <a:noFill/>
        </p:spPr>
      </p:pic>
      <p:pic>
        <p:nvPicPr>
          <p:cNvPr id="2051" name="Picture 3" descr="C:\Users\ADMIN\Documents\actress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33800"/>
            <a:ext cx="1905000" cy="24384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810000"/>
            <a:ext cx="144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1476</Words>
  <Application>Microsoft Office PowerPoint</Application>
  <PresentationFormat>On-screen Show (4:3)</PresentationFormat>
  <Paragraphs>261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Hypertensive disorders in pregnancy </vt:lpstr>
      <vt:lpstr>Classify hypertensive disorders in pregnancy </vt:lpstr>
      <vt:lpstr>Hypertension is defined as: </vt:lpstr>
      <vt:lpstr>Slide 4</vt:lpstr>
      <vt:lpstr>Slide 5</vt:lpstr>
      <vt:lpstr>Severe preeclampsia </vt:lpstr>
      <vt:lpstr>Incidence </vt:lpstr>
      <vt:lpstr>Who are at risk ?? </vt:lpstr>
      <vt:lpstr>Slide 9</vt:lpstr>
      <vt:lpstr>Slide 10</vt:lpstr>
      <vt:lpstr>Placental ischemia – TX2 ↑</vt:lpstr>
      <vt:lpstr>Slide 12</vt:lpstr>
      <vt:lpstr>Diagnosis </vt:lpstr>
      <vt:lpstr>Slide 14</vt:lpstr>
      <vt:lpstr>PRES</vt:lpstr>
      <vt:lpstr>Haemodynamic changes:</vt:lpstr>
      <vt:lpstr>Hemodynamic changes </vt:lpstr>
      <vt:lpstr>Slide 18</vt:lpstr>
      <vt:lpstr>Slide 19</vt:lpstr>
      <vt:lpstr>Fetal effects:</vt:lpstr>
      <vt:lpstr>Diagnosis </vt:lpstr>
      <vt:lpstr>If some organ damage ?? </vt:lpstr>
      <vt:lpstr>Drugs </vt:lpstr>
      <vt:lpstr>Alpha dopa </vt:lpstr>
      <vt:lpstr>Slide 25</vt:lpstr>
      <vt:lpstr>Labetalol </vt:lpstr>
      <vt:lpstr>Ca channel blockers </vt:lpstr>
      <vt:lpstr>Diuretics </vt:lpstr>
      <vt:lpstr>Vasodilators </vt:lpstr>
      <vt:lpstr>Magsulf </vt:lpstr>
      <vt:lpstr>Steroids </vt:lpstr>
      <vt:lpstr>HELLP SYNDROME </vt:lpstr>
      <vt:lpstr>How to check later </vt:lpstr>
      <vt:lpstr>Slide 34</vt:lpstr>
      <vt:lpstr>Slide 35</vt:lpstr>
      <vt:lpstr>Salt and calcium </vt:lpstr>
      <vt:lpstr>Restrict fluids ?? </vt:lpstr>
      <vt:lpstr>Slide 38</vt:lpstr>
      <vt:lpstr>Recommendations </vt:lpstr>
      <vt:lpstr>Danger signs </vt:lpstr>
      <vt:lpstr>That’s the treatment at last </vt:lpstr>
      <vt:lpstr>For vaginal delivery</vt:lpstr>
      <vt:lpstr>Dilute bupi and intervillous blood flow </vt:lpstr>
      <vt:lpstr>Slide 44</vt:lpstr>
      <vt:lpstr>Preoperative </vt:lpstr>
      <vt:lpstr>Anaesthetic techniques </vt:lpstr>
      <vt:lpstr>Spinal </vt:lpstr>
      <vt:lpstr>2009 UK guidelines </vt:lpstr>
      <vt:lpstr>After spinal BP fall ??  </vt:lpstr>
      <vt:lpstr>HELLP syndrome </vt:lpstr>
      <vt:lpstr>General anesthesia </vt:lpstr>
      <vt:lpstr>Technique of GA ?? </vt:lpstr>
      <vt:lpstr>Hypertensive crisis </vt:lpstr>
      <vt:lpstr>Uterus does not contract </vt:lpstr>
      <vt:lpstr>Summary </vt:lpstr>
      <vt:lpstr>Thank you all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Hypertensive disorders in pregnancy </dc:title>
  <dc:creator>ADMIN</dc:creator>
  <cp:lastModifiedBy>ADMIN</cp:lastModifiedBy>
  <cp:revision>44</cp:revision>
  <dcterms:created xsi:type="dcterms:W3CDTF">2014-10-09T01:34:40Z</dcterms:created>
  <dcterms:modified xsi:type="dcterms:W3CDTF">2014-10-13T09:58:53Z</dcterms:modified>
</cp:coreProperties>
</file>