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03" r:id="rId3"/>
    <p:sldId id="305" r:id="rId4"/>
    <p:sldId id="306" r:id="rId5"/>
    <p:sldId id="307" r:id="rId6"/>
    <p:sldId id="257" r:id="rId7"/>
    <p:sldId id="262" r:id="rId8"/>
    <p:sldId id="263" r:id="rId9"/>
    <p:sldId id="264" r:id="rId10"/>
    <p:sldId id="265" r:id="rId11"/>
    <p:sldId id="258" r:id="rId12"/>
    <p:sldId id="259" r:id="rId13"/>
    <p:sldId id="301" r:id="rId14"/>
    <p:sldId id="260" r:id="rId15"/>
    <p:sldId id="312" r:id="rId16"/>
    <p:sldId id="313" r:id="rId17"/>
    <p:sldId id="266" r:id="rId18"/>
    <p:sldId id="267" r:id="rId19"/>
    <p:sldId id="268" r:id="rId20"/>
    <p:sldId id="269" r:id="rId21"/>
    <p:sldId id="272" r:id="rId22"/>
    <p:sldId id="311" r:id="rId23"/>
    <p:sldId id="297" r:id="rId24"/>
    <p:sldId id="308" r:id="rId25"/>
    <p:sldId id="270" r:id="rId26"/>
    <p:sldId id="271" r:id="rId27"/>
    <p:sldId id="278" r:id="rId28"/>
    <p:sldId id="279" r:id="rId29"/>
    <p:sldId id="321" r:id="rId30"/>
    <p:sldId id="280" r:id="rId31"/>
    <p:sldId id="273" r:id="rId32"/>
    <p:sldId id="274" r:id="rId33"/>
    <p:sldId id="315" r:id="rId34"/>
    <p:sldId id="322" r:id="rId35"/>
    <p:sldId id="275" r:id="rId36"/>
    <p:sldId id="276" r:id="rId37"/>
    <p:sldId id="277" r:id="rId38"/>
    <p:sldId id="310" r:id="rId39"/>
    <p:sldId id="323" r:id="rId40"/>
    <p:sldId id="286" r:id="rId41"/>
    <p:sldId id="296" r:id="rId42"/>
    <p:sldId id="314" r:id="rId43"/>
    <p:sldId id="319" r:id="rId44"/>
    <p:sldId id="287" r:id="rId45"/>
    <p:sldId id="320" r:id="rId46"/>
    <p:sldId id="288" r:id="rId47"/>
    <p:sldId id="289" r:id="rId48"/>
    <p:sldId id="329" r:id="rId49"/>
    <p:sldId id="290" r:id="rId50"/>
    <p:sldId id="291" r:id="rId51"/>
    <p:sldId id="281" r:id="rId52"/>
    <p:sldId id="326" r:id="rId53"/>
    <p:sldId id="283" r:id="rId54"/>
    <p:sldId id="327" r:id="rId55"/>
    <p:sldId id="293" r:id="rId56"/>
    <p:sldId id="292" r:id="rId57"/>
    <p:sldId id="285" r:id="rId58"/>
    <p:sldId id="325" r:id="rId59"/>
    <p:sldId id="294" r:id="rId60"/>
    <p:sldId id="318" r:id="rId61"/>
    <p:sldId id="295" r:id="rId62"/>
    <p:sldId id="298" r:id="rId63"/>
    <p:sldId id="299" r:id="rId64"/>
    <p:sldId id="317" r:id="rId65"/>
    <p:sldId id="316" r:id="rId66"/>
    <p:sldId id="30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B31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CDFB-AA3B-44CA-9426-4D0C374205C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C415-43C4-4A54-BBD9-033D5B9CD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C415-43C4-4A54-BBD9-033D5B9CD9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538-6807-4A39-AEF0-221FF8250857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210-6434-4701-8A06-B76AB5D28C8B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4303-1CE1-4F34-AB95-3A08E77B8BC6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2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21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E922-1759-4DAD-83B7-996C1C763E0B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164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52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938-EB7B-4D37-8E4D-B57A28DF7557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60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1CA4-3E14-436F-9F13-6D0028D32897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2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9942-3460-4723-B2B8-21E857E4DAC0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7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3487-EB70-4B42-8BDF-7CB0C1300F51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272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C57-C5F1-4605-A2A1-F582472CE2A3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07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F114-1098-4D33-99D7-0D360A36F203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0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Pharmacokinetics and </a:t>
            </a:r>
            <a:r>
              <a:rPr lang="en-US" b="1" dirty="0" err="1" smtClean="0"/>
              <a:t>pharmacodynamics</a:t>
            </a:r>
            <a:r>
              <a:rPr lang="en-US" b="1" dirty="0" smtClean="0"/>
              <a:t> of obstetric anesthesia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077200" cy="28194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1D1B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SPS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872F-77AA-48D7-B50B-B141604EA434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76200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71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glomerular filtration rate is increased in pregnancy, clearance of many drugs is increased unless renal function is impaired</a:t>
            </a:r>
          </a:p>
          <a:p>
            <a:endParaRPr lang="en-US" dirty="0" smtClean="0"/>
          </a:p>
          <a:p>
            <a:r>
              <a:rPr lang="en-US" dirty="0" smtClean="0"/>
              <a:t>Big advantage – fetus over neonate – </a:t>
            </a:r>
          </a:p>
          <a:p>
            <a:r>
              <a:rPr lang="en-US" dirty="0" smtClean="0"/>
              <a:t>It can get it back to the mother --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9438-D29C-4472-83A3-05DA6FC7513A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Pharmacokinetic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lipid solubility, </a:t>
            </a:r>
          </a:p>
          <a:p>
            <a:r>
              <a:rPr lang="en-US" b="1" dirty="0" smtClean="0"/>
              <a:t>protein binding, </a:t>
            </a:r>
          </a:p>
          <a:p>
            <a:r>
              <a:rPr lang="en-US" b="1" dirty="0" err="1" smtClean="0"/>
              <a:t>pKa</a:t>
            </a:r>
            <a:r>
              <a:rPr lang="en-US" b="1" dirty="0" smtClean="0"/>
              <a:t> of the drug, </a:t>
            </a:r>
          </a:p>
          <a:p>
            <a:r>
              <a:rPr lang="en-US" b="1" dirty="0" smtClean="0"/>
              <a:t>pH of the fetal blood, </a:t>
            </a:r>
          </a:p>
          <a:p>
            <a:r>
              <a:rPr lang="en-US" b="1" dirty="0" smtClean="0"/>
              <a:t>Blood flow.</a:t>
            </a:r>
          </a:p>
          <a:p>
            <a:r>
              <a:rPr lang="en-US" b="1" dirty="0" smtClean="0"/>
              <a:t>Area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3388-CB57-448C-A485-827A36AE4E3A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58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Placental transfer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     k  a  (Cm–</a:t>
            </a:r>
            <a:r>
              <a:rPr lang="en-US" dirty="0" err="1" smtClean="0"/>
              <a:t>Cf</a:t>
            </a:r>
            <a:r>
              <a:rPr lang="en-US" dirty="0" smtClean="0"/>
              <a:t>) / d,</a:t>
            </a:r>
          </a:p>
          <a:p>
            <a:endParaRPr lang="en-US" dirty="0" smtClean="0"/>
          </a:p>
          <a:p>
            <a:r>
              <a:rPr lang="en-US" dirty="0" smtClean="0"/>
              <a:t>Transfer = </a:t>
            </a:r>
          </a:p>
          <a:p>
            <a:pPr>
              <a:buNone/>
            </a:pPr>
            <a:r>
              <a:rPr lang="en-US" dirty="0" smtClean="0"/>
              <a:t>               constant * area * </a:t>
            </a:r>
            <a:r>
              <a:rPr lang="en-US" dirty="0" err="1" smtClean="0"/>
              <a:t>conc</a:t>
            </a:r>
            <a:r>
              <a:rPr lang="en-US" dirty="0" smtClean="0"/>
              <a:t> gradient /thickness 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1143000" y="2133600"/>
            <a:ext cx="304800" cy="838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 rot="-1080000">
            <a:off x="3164529" y="2178903"/>
            <a:ext cx="459543" cy="12761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2667000" y="2209800"/>
            <a:ext cx="304800" cy="121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-1080000">
            <a:off x="4684095" y="2264520"/>
            <a:ext cx="362799" cy="12761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-3360000">
            <a:off x="6517064" y="1754219"/>
            <a:ext cx="534655" cy="2035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ft Arrow 10"/>
          <p:cNvSpPr/>
          <p:nvPr/>
        </p:nvSpPr>
        <p:spPr>
          <a:xfrm>
            <a:off x="1828800" y="4724400"/>
            <a:ext cx="29596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31EE-B183-4F26-9925-9889AF826406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40386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lipid solubility      </a:t>
            </a:r>
            <a:br>
              <a:rPr lang="en-US" sz="2400" b="1" dirty="0" smtClean="0"/>
            </a:br>
            <a:r>
              <a:rPr lang="en-US" sz="2400" b="1" dirty="0" smtClean="0"/>
              <a:t>K --protein binding, </a:t>
            </a:r>
            <a:br>
              <a:rPr lang="en-US" sz="2400" b="1" dirty="0" smtClean="0"/>
            </a:br>
            <a:r>
              <a:rPr lang="en-US" sz="2400" b="1" dirty="0" smtClean="0"/>
              <a:t>       </a:t>
            </a:r>
            <a:r>
              <a:rPr lang="en-US" sz="2400" b="1" dirty="0" err="1" smtClean="0"/>
              <a:t>pKa</a:t>
            </a:r>
            <a:r>
              <a:rPr lang="en-US" sz="2400" b="1" dirty="0" smtClean="0"/>
              <a:t> of the drug,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751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clear ?? </a:t>
            </a:r>
            <a:endParaRPr lang="en-US" dirty="0"/>
          </a:p>
        </p:txBody>
      </p:sp>
      <p:pic>
        <p:nvPicPr>
          <p:cNvPr id="2050" name="Picture 2" descr="C:\Users\ADMIN\Pictures\what app\IMG-2014050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857999" cy="47244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81E-F754-44C1-9909-F9E83B7D983F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 k “- also includes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1B31"/>
                </a:solidFill>
              </a:rPr>
              <a:t>molecular weight,</a:t>
            </a:r>
          </a:p>
          <a:p>
            <a:r>
              <a:rPr lang="en-US" dirty="0" smtClean="0">
                <a:solidFill>
                  <a:srgbClr val="1D1B31"/>
                </a:solidFill>
              </a:rPr>
              <a:t>500 D – OK ..</a:t>
            </a:r>
          </a:p>
          <a:p>
            <a:r>
              <a:rPr lang="en-US" b="1" dirty="0" smtClean="0">
                <a:solidFill>
                  <a:srgbClr val="1D1B31"/>
                </a:solidFill>
              </a:rPr>
              <a:t> </a:t>
            </a:r>
            <a:r>
              <a:rPr lang="en-US" b="1" dirty="0" smtClean="0"/>
              <a:t>Think of BBB , drugs those cross the brain – cross placenta also. </a:t>
            </a:r>
          </a:p>
          <a:p>
            <a:r>
              <a:rPr lang="en-US" dirty="0" smtClean="0"/>
              <a:t>lipid solubility, </a:t>
            </a:r>
          </a:p>
          <a:p>
            <a:r>
              <a:rPr lang="en-US" dirty="0" smtClean="0"/>
              <a:t>degree of ionization , pH and </a:t>
            </a:r>
            <a:r>
              <a:rPr lang="en-US" dirty="0" err="1" smtClean="0"/>
              <a:t>pKa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amount of protein binding.</a:t>
            </a:r>
          </a:p>
          <a:p>
            <a:r>
              <a:rPr lang="en-US" dirty="0" smtClean="0"/>
              <a:t>Term increase – surface area increase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53C-9F27-490A-9C73-1E00F42833DB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3124200"/>
            <a:ext cx="26670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Thickness may decrease at term 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596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SPS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69000"/>
          </a:blip>
          <a:srcRect/>
          <a:stretch>
            <a:fillRect/>
          </a:stretch>
        </p:blipFill>
        <p:spPr bwMode="auto">
          <a:xfrm>
            <a:off x="228600" y="16002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19800" y="3200400"/>
            <a:ext cx="2667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Placental depot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Albumin binding – OK – but AAG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739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0" y="1828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Albumin binds primarily acidic and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 compounds, whereas AAG binds </a:t>
            </a:r>
          </a:p>
          <a:p>
            <a:r>
              <a:rPr lang="en-US" sz="2800" dirty="0" smtClean="0"/>
              <a:t>more basic compounds</a:t>
            </a:r>
            <a:r>
              <a:rPr lang="en-US" sz="2800" b="1" dirty="0" smtClean="0"/>
              <a:t>. ( LA and opioids 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Pharmacodynamics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minimum alveolar concentration of inhalational agents is reduced as is the minimal blocking concentration of local </a:t>
            </a:r>
            <a:r>
              <a:rPr lang="en-US" dirty="0" err="1" smtClean="0"/>
              <a:t>anaesthetics</a:t>
            </a:r>
            <a:endParaRPr lang="en-US" dirty="0"/>
          </a:p>
        </p:txBody>
      </p:sp>
      <p:pic>
        <p:nvPicPr>
          <p:cNvPr id="1026" name="Picture 2" descr="C:\Users\ADMIN\Documents\kundra full\Vaporizers\Vaporizers_How they work_files\complete_iso_fi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3200400" cy="3200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0DF3-2772-490B-BC3F-39F004DD44BD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move to individual 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Pictures\rotary women college blood\IMG_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53200" cy="4648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A08-B202-4420-9CD5-7ED22FDA8279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anaesthetics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Increased progesterone levels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Increased </a:t>
            </a:r>
            <a:r>
              <a:rPr lang="en-US" sz="2800" dirty="0" err="1" smtClean="0"/>
              <a:t>abd</a:t>
            </a:r>
            <a:r>
              <a:rPr lang="en-US" sz="2800" dirty="0" smtClean="0"/>
              <a:t>. Pressure and epidural space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Pain, </a:t>
            </a:r>
            <a:r>
              <a:rPr lang="en-US" sz="2800" dirty="0" err="1" smtClean="0"/>
              <a:t>tachypnea</a:t>
            </a:r>
            <a:r>
              <a:rPr lang="en-US" sz="2800" dirty="0" smtClean="0"/>
              <a:t> and respiratory alkalosis causing a pH change in CSF and thereby increased unionized fraction of the drug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A78A-55A1-45EA-B8B1-12065B6441B1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Dr. S. Parthasarathy MD., DA., DNB,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MD (</a:t>
            </a:r>
            <a:r>
              <a:rPr lang="en-US" b="1" dirty="0" err="1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Acu</a:t>
            </a: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), Dip. </a:t>
            </a:r>
            <a:r>
              <a:rPr lang="en-US" b="1" dirty="0" err="1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Diab</a:t>
            </a: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. DCA,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Dip. Software statistics,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PhD (physiology) FICA </a:t>
            </a:r>
          </a:p>
          <a:p>
            <a:pPr lvl="0" fontAlgn="base">
              <a:spcAft>
                <a:spcPct val="0"/>
              </a:spcAft>
              <a:buNone/>
            </a:pPr>
            <a:endParaRPr lang="en-US" b="1" dirty="0" smtClean="0">
              <a:solidFill>
                <a:srgbClr val="1D1B3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</a:rPr>
              <a:t>Mahatma Gandhi Medical College and Research Institute, </a:t>
            </a:r>
            <a:r>
              <a:rPr lang="en-US" b="1" dirty="0" err="1" smtClean="0">
                <a:solidFill>
                  <a:srgbClr val="1D1B31"/>
                </a:solidFill>
              </a:rPr>
              <a:t>Puducherry</a:t>
            </a:r>
            <a:r>
              <a:rPr lang="en-US" b="1" dirty="0" smtClean="0">
                <a:solidFill>
                  <a:srgbClr val="1D1B31"/>
                </a:solidFill>
              </a:rPr>
              <a:t>, India </a:t>
            </a:r>
            <a:endParaRPr lang="en-IN" b="1" dirty="0" smtClean="0">
              <a:solidFill>
                <a:srgbClr val="1D1B3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BUPIVACAINE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Bupivacaine</a:t>
            </a:r>
            <a:r>
              <a:rPr lang="en-US" dirty="0" smtClean="0"/>
              <a:t> is extensively bound to plasma proteins, so as the α1-acid glycoprotein levels decrease with pregnancy,</a:t>
            </a:r>
          </a:p>
          <a:p>
            <a:r>
              <a:rPr lang="en-US" dirty="0" smtClean="0"/>
              <a:t>an increased percentage of the drug remains</a:t>
            </a:r>
          </a:p>
          <a:p>
            <a:pPr>
              <a:buNone/>
            </a:pPr>
            <a:r>
              <a:rPr lang="en-US" dirty="0" smtClean="0"/>
              <a:t>    unbound in the maternal serum compared to nonpregnant women.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Liver and kidney –same </a:t>
            </a:r>
          </a:p>
          <a:p>
            <a:pPr>
              <a:buNone/>
            </a:pPr>
            <a:r>
              <a:rPr lang="en-US" dirty="0" smtClean="0"/>
              <a:t>    Almost the same for </a:t>
            </a:r>
            <a:r>
              <a:rPr lang="en-US" dirty="0" err="1" smtClean="0"/>
              <a:t>lignocaine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ECA-93B4-4111-A979-98B800FEC6D5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pKa</a:t>
            </a:r>
            <a:r>
              <a:rPr lang="en-US" dirty="0" smtClean="0"/>
              <a:t> and protein binding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higher the </a:t>
            </a:r>
            <a:r>
              <a:rPr lang="en-US" sz="2800" dirty="0" err="1" smtClean="0"/>
              <a:t>pKa</a:t>
            </a:r>
            <a:r>
              <a:rPr lang="en-US" sz="2800" dirty="0" smtClean="0"/>
              <a:t>, the more ion trapping can occur, so </a:t>
            </a:r>
            <a:r>
              <a:rPr lang="en-US" sz="2800" dirty="0" err="1" smtClean="0"/>
              <a:t>bupivacaine</a:t>
            </a:r>
            <a:r>
              <a:rPr lang="en-US" sz="2800" dirty="0" smtClean="0"/>
              <a:t> (</a:t>
            </a:r>
            <a:r>
              <a:rPr lang="en-US" sz="2800" dirty="0" err="1" smtClean="0"/>
              <a:t>pKa</a:t>
            </a:r>
            <a:r>
              <a:rPr lang="en-US" sz="2800" dirty="0" smtClean="0"/>
              <a:t> 8.1) is more susceptible than </a:t>
            </a:r>
            <a:r>
              <a:rPr lang="en-US" sz="2800" dirty="0" err="1" smtClean="0"/>
              <a:t>mepivicaine</a:t>
            </a:r>
            <a:r>
              <a:rPr lang="en-US" sz="2800" dirty="0" smtClean="0"/>
              <a:t> (</a:t>
            </a:r>
            <a:r>
              <a:rPr lang="en-US" sz="2800" dirty="0" err="1" smtClean="0"/>
              <a:t>pKa</a:t>
            </a:r>
            <a:r>
              <a:rPr lang="en-US" sz="2800" dirty="0" smtClean="0"/>
              <a:t> 7.7) on the basis of </a:t>
            </a:r>
            <a:r>
              <a:rPr lang="en-US" sz="2800" dirty="0" err="1" smtClean="0"/>
              <a:t>pKa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However, the more protein bound, the less impact pH has on the local anesthetic, so </a:t>
            </a:r>
            <a:r>
              <a:rPr lang="en-US" sz="2800" dirty="0" err="1" smtClean="0"/>
              <a:t>bupivacaine</a:t>
            </a:r>
            <a:r>
              <a:rPr lang="en-US" sz="2800" dirty="0" smtClean="0"/>
              <a:t> is actually least affected by </a:t>
            </a:r>
            <a:r>
              <a:rPr lang="en-US" sz="2800" dirty="0" err="1" smtClean="0"/>
              <a:t>pH.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FB3-25B0-40CD-BA05-CBC03D8F493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anesthetics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weight – 250 – 280 </a:t>
            </a:r>
          </a:p>
          <a:p>
            <a:r>
              <a:rPr lang="en-US" dirty="0" err="1" smtClean="0"/>
              <a:t>pKa</a:t>
            </a:r>
            <a:r>
              <a:rPr lang="en-US" dirty="0" smtClean="0"/>
              <a:t> – 7.7 to 8.1 </a:t>
            </a:r>
          </a:p>
          <a:p>
            <a:endParaRPr lang="en-US" dirty="0" smtClean="0"/>
          </a:p>
          <a:p>
            <a:r>
              <a:rPr lang="en-US" dirty="0" smtClean="0"/>
              <a:t>Animal studies have shown that the transfer rate is slower for drugs that are extensively bound to maternal plasma proteins, such as </a:t>
            </a:r>
            <a:r>
              <a:rPr lang="en-US" dirty="0" err="1" smtClean="0"/>
              <a:t>bupivacaine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ionized form of drugs will get trapped in the fetus since they will be unable to cross the placenta. </a:t>
            </a:r>
          </a:p>
          <a:p>
            <a:r>
              <a:rPr lang="en-US" i="1" dirty="0" smtClean="0"/>
              <a:t>This phenomenon has been described as “ion trapping</a:t>
            </a:r>
          </a:p>
          <a:p>
            <a:r>
              <a:rPr lang="en-US" i="1" dirty="0" smtClean="0"/>
              <a:t>7.32 – 7.38 in fetus </a:t>
            </a:r>
          </a:p>
          <a:p>
            <a:r>
              <a:rPr lang="en-US" i="1" dirty="0" smtClean="0"/>
              <a:t>7.38 – 7.44 in mother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7D46-8B63-436A-B921-39E0B5EBFEB3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case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acidotic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fetus, a greater tendency for drug to exist in the ionized form, which cannot diffuse back across the placenta into the maternal plasma,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causes a larger total amount of drug to accumulate in the fetal plasma and tissues.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the mechanism for the phenomenon termed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ion trapping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Ropivacaine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epidural use in cesarean delivery,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free maternal plasma concentration of </a:t>
            </a:r>
            <a:r>
              <a:rPr lang="en-US" dirty="0" err="1" smtClean="0"/>
              <a:t>ropivacaine</a:t>
            </a:r>
            <a:r>
              <a:rPr lang="en-US" dirty="0" smtClean="0"/>
              <a:t> was almost twice as high as </a:t>
            </a:r>
            <a:r>
              <a:rPr lang="en-US" dirty="0" err="1" smtClean="0"/>
              <a:t>bupivacaine</a:t>
            </a:r>
            <a:r>
              <a:rPr lang="en-US" dirty="0" smtClean="0"/>
              <a:t> at delivery,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elimination half-life of </a:t>
            </a:r>
            <a:r>
              <a:rPr lang="en-US" dirty="0" err="1" smtClean="0"/>
              <a:t>ropivacaine</a:t>
            </a:r>
            <a:r>
              <a:rPr lang="en-US" dirty="0" smtClean="0"/>
              <a:t> was significantly shorter than </a:t>
            </a:r>
            <a:r>
              <a:rPr lang="en-US" dirty="0" err="1" smtClean="0"/>
              <a:t>bupivacaine</a:t>
            </a:r>
            <a:r>
              <a:rPr lang="en-US" dirty="0" smtClean="0"/>
              <a:t> by almost 3 hours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Blood levels – high, - goes out faster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5E48-5941-4298-844D-3EEBAE74C9F5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– 2 - </a:t>
            </a:r>
            <a:r>
              <a:rPr lang="en-US" dirty="0" err="1" smtClean="0"/>
              <a:t>chlorprocaine</a:t>
            </a:r>
            <a:r>
              <a:rPr lang="en-US" dirty="0" smtClean="0"/>
              <a:t> . But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6FC4-B3E0-4BA7-A287-474B845AE621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we decrease </a:t>
            </a:r>
            <a:r>
              <a:rPr lang="en-US" dirty="0" err="1" smtClean="0"/>
              <a:t>neuraxial</a:t>
            </a:r>
            <a:r>
              <a:rPr lang="en-US" dirty="0" smtClean="0"/>
              <a:t> local </a:t>
            </a:r>
            <a:r>
              <a:rPr lang="en-US" dirty="0" err="1" smtClean="0"/>
              <a:t>anaesthetics</a:t>
            </a:r>
            <a:r>
              <a:rPr lang="en-US" dirty="0" smtClean="0"/>
              <a:t>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(1) reduction of spinal CSF volume, which accompanies distention of the vertebral venous plexus;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(2) enhanced neural sensitivity to local anesthetics;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 (3) increased </a:t>
            </a:r>
            <a:r>
              <a:rPr lang="en-US" sz="2800" dirty="0" err="1" smtClean="0"/>
              <a:t>rostral</a:t>
            </a:r>
            <a:r>
              <a:rPr lang="en-US" sz="2800" dirty="0" smtClean="0"/>
              <a:t> spread when injections are made with the patient in the lateral position;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(4) inward displacement of </a:t>
            </a:r>
            <a:r>
              <a:rPr lang="en-US" sz="2800" dirty="0" err="1" smtClean="0"/>
              <a:t>intervertebral</a:t>
            </a:r>
            <a:r>
              <a:rPr lang="en-US" sz="2800" dirty="0" smtClean="0"/>
              <a:t> </a:t>
            </a:r>
            <a:r>
              <a:rPr lang="en-US" sz="2800" dirty="0" err="1" smtClean="0"/>
              <a:t>foraminal</a:t>
            </a:r>
            <a:r>
              <a:rPr lang="en-US" sz="2800" dirty="0" smtClean="0"/>
              <a:t> soft tissue, resulting from increased abdominal pressure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544-70E3-4C4A-BA1A-97627FEAFAA7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Pregnant back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28000"/>
          </a:blip>
          <a:srcRect/>
          <a:stretch>
            <a:fillRect/>
          </a:stretch>
        </p:blipFill>
        <p:spPr bwMode="auto">
          <a:xfrm>
            <a:off x="1143000" y="2057400"/>
            <a:ext cx="71104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D9-8235-4400-84B0-0B7C066B313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514600" y="4419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429000" y="1524000"/>
            <a:ext cx="5257800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 40 % less local anesthetic  in pregnant patients for spinal or epidural </a:t>
            </a:r>
          </a:p>
          <a:p>
            <a:r>
              <a:rPr lang="en-US" dirty="0" err="1" smtClean="0"/>
              <a:t>Ropivacaine</a:t>
            </a:r>
            <a:r>
              <a:rPr lang="en-US" dirty="0" smtClean="0"/>
              <a:t> – high and fast.</a:t>
            </a:r>
          </a:p>
          <a:p>
            <a:r>
              <a:rPr lang="en-US" dirty="0" err="1" smtClean="0"/>
              <a:t>Acidotic</a:t>
            </a:r>
            <a:r>
              <a:rPr lang="en-US" dirty="0" smtClean="0"/>
              <a:t> fetus – ion trapping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chlorprocaine</a:t>
            </a:r>
            <a:r>
              <a:rPr lang="en-US" dirty="0" smtClean="0"/>
              <a:t> safe – but opioids ? </a:t>
            </a:r>
          </a:p>
          <a:p>
            <a:r>
              <a:rPr lang="en-US" b="1" dirty="0" smtClean="0"/>
              <a:t>Enhanced toxicity of </a:t>
            </a:r>
            <a:r>
              <a:rPr lang="en-US" b="1" dirty="0" err="1" smtClean="0"/>
              <a:t>bupivacaine</a:t>
            </a:r>
            <a:endParaRPr lang="en-US" b="1" dirty="0" smtClean="0"/>
          </a:p>
          <a:p>
            <a:r>
              <a:rPr lang="en-US" b="1" dirty="0" smtClean="0"/>
              <a:t>But we need less drugs !! 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C:\Users\ADMIN\Pictures\actress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22098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Pharmacokinetics </a:t>
            </a:r>
          </a:p>
          <a:p>
            <a:pPr>
              <a:buNone/>
            </a:pPr>
            <a:r>
              <a:rPr lang="en-US" dirty="0" smtClean="0"/>
              <a:t>   What the body does to the drug ??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Drug dose Vs drug concentration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err="1" smtClean="0"/>
              <a:t>Pharmacodynamics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What the drug does in the body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drug concentration Vs drug effect ??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Dr SPS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lowchart: Multidocument 7"/>
          <p:cNvSpPr/>
          <p:nvPr/>
        </p:nvSpPr>
        <p:spPr>
          <a:xfrm>
            <a:off x="2590800" y="4495800"/>
            <a:ext cx="3886200" cy="1905000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do we mean ??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and route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Epidural epinephrine and </a:t>
            </a:r>
            <a:r>
              <a:rPr lang="en-US" dirty="0" err="1" smtClean="0"/>
              <a:t>clonidine</a:t>
            </a:r>
            <a:r>
              <a:rPr lang="en-US" dirty="0" smtClean="0"/>
              <a:t> – no effect on uterine flow but </a:t>
            </a:r>
          </a:p>
          <a:p>
            <a:endParaRPr lang="en-US" dirty="0" smtClean="0"/>
          </a:p>
          <a:p>
            <a:r>
              <a:rPr lang="en-US" dirty="0" smtClean="0"/>
              <a:t>IV may cause decreased UBF – proved only in animals </a:t>
            </a:r>
          </a:p>
          <a:p>
            <a:r>
              <a:rPr lang="en-US" dirty="0" smtClean="0"/>
              <a:t>Epinephrine added – better intensity, more hypo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Dexmed</a:t>
            </a:r>
            <a:r>
              <a:rPr lang="en-US" dirty="0" smtClean="0"/>
              <a:t>  F/M ratio of 0.2 only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DEB-515D-40C7-BAA7-0DA51983BA12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Labour pain</a:t>
            </a:r>
          </a:p>
          <a:p>
            <a:r>
              <a:rPr lang="en-US" dirty="0" smtClean="0"/>
              <a:t>Intra op </a:t>
            </a:r>
          </a:p>
          <a:p>
            <a:r>
              <a:rPr lang="en-US" dirty="0" smtClean="0"/>
              <a:t>Post op </a:t>
            </a:r>
          </a:p>
          <a:p>
            <a:r>
              <a:rPr lang="en-US" dirty="0" smtClean="0"/>
              <a:t>SC, IV, IM, </a:t>
            </a:r>
            <a:r>
              <a:rPr lang="en-US" dirty="0" err="1" smtClean="0"/>
              <a:t>neuraxial</a:t>
            </a:r>
            <a:r>
              <a:rPr lang="en-US" dirty="0" smtClean="0"/>
              <a:t> opioids </a:t>
            </a:r>
          </a:p>
          <a:p>
            <a:endParaRPr lang="en-US" dirty="0" smtClean="0"/>
          </a:p>
          <a:p>
            <a:r>
              <a:rPr lang="en-US" dirty="0" smtClean="0"/>
              <a:t>Morphine , </a:t>
            </a:r>
            <a:r>
              <a:rPr lang="en-US" dirty="0" err="1" smtClean="0"/>
              <a:t>fentanyl</a:t>
            </a:r>
            <a:r>
              <a:rPr lang="en-US" dirty="0" smtClean="0"/>
              <a:t>, </a:t>
            </a:r>
            <a:r>
              <a:rPr lang="en-US" dirty="0" err="1" smtClean="0"/>
              <a:t>pethidine</a:t>
            </a:r>
            <a:r>
              <a:rPr lang="en-US" dirty="0" smtClean="0"/>
              <a:t>, </a:t>
            </a:r>
            <a:r>
              <a:rPr lang="en-US" dirty="0" err="1" smtClean="0"/>
              <a:t>pentazocine</a:t>
            </a:r>
            <a:r>
              <a:rPr lang="en-US" dirty="0" smtClean="0"/>
              <a:t>, </a:t>
            </a:r>
            <a:r>
              <a:rPr lang="en-US" dirty="0" err="1" smtClean="0"/>
              <a:t>butorphanol</a:t>
            </a:r>
            <a:r>
              <a:rPr lang="en-US" dirty="0" smtClean="0"/>
              <a:t> , </a:t>
            </a:r>
            <a:r>
              <a:rPr lang="en-US" dirty="0" err="1" smtClean="0"/>
              <a:t>buprenorphine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0D18-6B1A-42EF-BAFB-9F60E166ABC3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solubility and protein binding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467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-Right Arrow 4"/>
          <p:cNvSpPr/>
          <p:nvPr/>
        </p:nvSpPr>
        <p:spPr>
          <a:xfrm>
            <a:off x="3429000" y="4953000"/>
            <a:ext cx="2743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D720-26A1-426F-8B82-71D36B220337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Opioid</a:t>
            </a:r>
            <a:r>
              <a:rPr lang="en-US" dirty="0" smtClean="0"/>
              <a:t> likes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Butorphanol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nalbuphine</a:t>
            </a:r>
            <a:r>
              <a:rPr lang="en-US" b="1" dirty="0" smtClean="0"/>
              <a:t> rapidly cross the placenta, with </a:t>
            </a:r>
            <a:r>
              <a:rPr lang="en-US" dirty="0" smtClean="0"/>
              <a:t>mean F/M ratios of 0.84 and 0.74 to 0.97, respectively.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 one study, maternal administration of </a:t>
            </a:r>
            <a:r>
              <a:rPr lang="en-US" dirty="0" err="1" smtClean="0"/>
              <a:t>nalbuphine</a:t>
            </a:r>
            <a:r>
              <a:rPr lang="en-US" dirty="0" smtClean="0"/>
              <a:t> resulted in “flattening” of the fetal heart rate tracing in 54% of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 - essence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Pethidine</a:t>
            </a:r>
            <a:r>
              <a:rPr lang="en-US" dirty="0" smtClean="0"/>
              <a:t>? </a:t>
            </a:r>
            <a:r>
              <a:rPr lang="en-US" dirty="0" err="1" smtClean="0"/>
              <a:t>Norpethidine</a:t>
            </a:r>
            <a:r>
              <a:rPr lang="en-US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Morphine metabolism increased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All others – </a:t>
            </a:r>
            <a:r>
              <a:rPr lang="en-US" dirty="0" err="1" smtClean="0"/>
              <a:t>fentanyl</a:t>
            </a:r>
            <a:r>
              <a:rPr lang="en-US" dirty="0" smtClean="0"/>
              <a:t>, </a:t>
            </a:r>
            <a:r>
              <a:rPr lang="en-US" dirty="0" err="1" smtClean="0"/>
              <a:t>sufentanyl</a:t>
            </a:r>
            <a:r>
              <a:rPr lang="en-US" dirty="0" smtClean="0"/>
              <a:t> OK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Dose – same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Neuraxial</a:t>
            </a:r>
            <a:r>
              <a:rPr lang="en-US" dirty="0" smtClean="0"/>
              <a:t> opioids with LA – OK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Intrathecal </a:t>
            </a:r>
            <a:r>
              <a:rPr lang="en-US" dirty="0" err="1" smtClean="0"/>
              <a:t>fentanyl</a:t>
            </a:r>
            <a:r>
              <a:rPr lang="en-US" dirty="0" smtClean="0"/>
              <a:t> + LA labour pain </a:t>
            </a:r>
          </a:p>
          <a:p>
            <a:r>
              <a:rPr lang="en-US" dirty="0" err="1" smtClean="0"/>
              <a:t>Fent</a:t>
            </a:r>
            <a:r>
              <a:rPr lang="en-US" dirty="0" smtClean="0"/>
              <a:t> + morph – post op pain </a:t>
            </a:r>
            <a:endParaRPr lang="en-US" dirty="0"/>
          </a:p>
        </p:txBody>
      </p:sp>
      <p:pic>
        <p:nvPicPr>
          <p:cNvPr id="10" name="Picture 2" descr="C:\Users\ADMIN\Pictures\actress image 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7800" y="350520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Anesthetics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Thiopentone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less drug is needed (18%)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mg / kg – major problems -  nil !!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Ketamine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may cause uterine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hypertonicity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Worsen Placental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abruption – shock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ketamine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Etomidate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not studied much – neonatal steroid depressed only for 6 hours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propofol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pregnant and nonpregnant does not bother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Propofol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thiopentone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-- √ √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36BE-CFD3-4B3E-AA04-D95F9F6C2529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Inhalation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Started from queen </a:t>
            </a:r>
            <a:r>
              <a:rPr lang="en-US" dirty="0" err="1" smtClean="0"/>
              <a:t>victoria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E44-151C-4909-A4E3-F15D7BAFD7BC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4384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– no difference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029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mixture of 50% nitrous oxide and 50% oxygen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Entonox</a:t>
            </a:r>
            <a:r>
              <a:rPr lang="en-US" sz="2800" dirty="0" smtClean="0"/>
              <a:t> – more than 50 % use  prolonged _ ??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All agents are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 and low molecular weight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All agents decrease uterine tone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Second twin and retained </a:t>
            </a:r>
            <a:r>
              <a:rPr lang="en-US" sz="2800" dirty="0" smtClean="0"/>
              <a:t>placenta- we need relaxation 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Sevo</a:t>
            </a:r>
            <a:r>
              <a:rPr lang="en-US" sz="2800" dirty="0" smtClean="0"/>
              <a:t> and des ok – even after delivery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No agent – specific advantage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E990-C3E7-4C9B-B37B-B56535665E6C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SPS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1430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liver is the first fetal organ </a:t>
            </a:r>
            <a:r>
              <a:rPr lang="en-US" sz="2400" dirty="0" err="1" smtClean="0"/>
              <a:t>perfused</a:t>
            </a:r>
            <a:r>
              <a:rPr lang="en-US" sz="2400" dirty="0" smtClean="0"/>
              <a:t> by umbilical vein blood, which carries drug to the fetus.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Substantial uptake by this organ has been  demonstrated for a few drugs including, thiopental, </a:t>
            </a:r>
            <a:r>
              <a:rPr lang="en-US" sz="2400" dirty="0" err="1" smtClean="0"/>
              <a:t>lidocaine</a:t>
            </a:r>
            <a:r>
              <a:rPr lang="en-US" sz="2400" dirty="0" smtClean="0"/>
              <a:t>, and halothane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124200" y="3962400"/>
            <a:ext cx="484632" cy="97840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Fast induction </a:t>
            </a:r>
          </a:p>
          <a:p>
            <a:r>
              <a:rPr lang="en-US" b="1" dirty="0" smtClean="0"/>
              <a:t>MAC decreased – 25 – 40 % -</a:t>
            </a:r>
          </a:p>
          <a:p>
            <a:r>
              <a:rPr lang="en-US" b="1" dirty="0" smtClean="0"/>
              <a:t> progesterone effect </a:t>
            </a:r>
          </a:p>
          <a:p>
            <a:r>
              <a:rPr lang="en-US" b="1" dirty="0" smtClean="0"/>
              <a:t>Endorphin ??</a:t>
            </a:r>
          </a:p>
          <a:p>
            <a:r>
              <a:rPr lang="en-US" b="1" dirty="0" smtClean="0"/>
              <a:t>No agent is superior 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218" name="Picture 2" descr="C:\Users\ADMIN\Pictures\actress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2133600" cy="334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know ??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24669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3886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Benzodiazepines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They can be used for a </a:t>
            </a:r>
            <a:r>
              <a:rPr lang="en-US" sz="2800" dirty="0" err="1" smtClean="0"/>
              <a:t>hemodynamically</a:t>
            </a:r>
            <a:r>
              <a:rPr lang="en-US" sz="2800" dirty="0" smtClean="0"/>
              <a:t> stable induction of general anesthesia but cause significant neonatal side effects, often described as “floppy infant syndrome.”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Highly un-ionized,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, and 95% protein-bound diazepam is associated with an F/M ratio of 1 within.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lorazepam</a:t>
            </a:r>
            <a:r>
              <a:rPr lang="en-US" sz="2800" dirty="0" smtClean="0"/>
              <a:t> and </a:t>
            </a:r>
            <a:r>
              <a:rPr lang="en-US" sz="2800" dirty="0" err="1" smtClean="0"/>
              <a:t>midaz</a:t>
            </a:r>
            <a:r>
              <a:rPr lang="en-US" sz="2800" dirty="0" smtClean="0"/>
              <a:t> - -- fetal concentration less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Magsulf</a:t>
            </a:r>
            <a:r>
              <a:rPr lang="en-US" sz="2800" dirty="0" smtClean="0"/>
              <a:t> replaced </a:t>
            </a:r>
            <a:r>
              <a:rPr lang="en-US" sz="2800" dirty="0" err="1" smtClean="0"/>
              <a:t>midaz</a:t>
            </a:r>
            <a:r>
              <a:rPr lang="en-US" sz="2800" dirty="0" smtClean="0"/>
              <a:t> for convulsions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We don’t want amnesia in pregnant patients.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B1E-D44F-4A32-A00C-2907FEF5D37B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SPS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Diazepam is a highly protein-bound drug. </a:t>
            </a:r>
          </a:p>
          <a:p>
            <a:endParaRPr lang="en-US" b="1" i="1" dirty="0" smtClean="0"/>
          </a:p>
          <a:p>
            <a:r>
              <a:rPr lang="en-US" b="1" i="1" dirty="0" smtClean="0"/>
              <a:t>Diazepam given intravenously after local</a:t>
            </a:r>
          </a:p>
          <a:p>
            <a:pPr>
              <a:buNone/>
            </a:pPr>
            <a:r>
              <a:rPr lang="en-US" b="1" i="1" dirty="0" smtClean="0"/>
              <a:t>   anesthetic administration will compete with protein binding and will thus increase the free local anesthetic concentration.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5E09-2B03-451B-A7A5-770C29462DF2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57800" y="5105400"/>
            <a:ext cx="3505200" cy="1295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lgerian" pitchFamily="82" charset="0"/>
              </a:rPr>
              <a:t>Avoid </a:t>
            </a:r>
            <a:r>
              <a:rPr lang="en-US" sz="2800" b="1" dirty="0" smtClean="0">
                <a:latin typeface="Algerian" pitchFamily="82" charset="0"/>
              </a:rPr>
              <a:t> BZD </a:t>
            </a:r>
            <a:endParaRPr lang="en-US" sz="28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In humans, </a:t>
            </a:r>
            <a:r>
              <a:rPr lang="en-US" sz="2800" b="1" dirty="0" err="1" smtClean="0"/>
              <a:t>dexmedetomidine</a:t>
            </a:r>
            <a:r>
              <a:rPr lang="en-US" sz="2800" b="1" dirty="0" smtClean="0"/>
              <a:t>, an </a:t>
            </a:r>
            <a:r>
              <a:rPr lang="el-GR" sz="2800" b="1" dirty="0" smtClean="0"/>
              <a:t>α2-</a:t>
            </a:r>
            <a:r>
              <a:rPr lang="en-US" sz="2800" b="1" dirty="0" smtClean="0"/>
              <a:t>adrenergic agonist, </a:t>
            </a:r>
            <a:r>
              <a:rPr lang="en-US" sz="2800" dirty="0" smtClean="0"/>
              <a:t>has an F/M ratio of 0.12, with evidence of significant placental tissue binding due to high </a:t>
            </a:r>
            <a:r>
              <a:rPr lang="en-US" sz="2800" dirty="0" err="1" smtClean="0"/>
              <a:t>lipophilicity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Clonidine</a:t>
            </a:r>
            <a:r>
              <a:rPr lang="en-US" sz="2800" dirty="0" smtClean="0"/>
              <a:t> – less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Fetal </a:t>
            </a:r>
            <a:r>
              <a:rPr lang="en-US" sz="2800" dirty="0" err="1" smtClean="0"/>
              <a:t>brady</a:t>
            </a:r>
            <a:r>
              <a:rPr lang="en-US" sz="2800" dirty="0" smtClean="0"/>
              <a:t> and arrhythmias are described - ? Use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Dexamethasone</a:t>
            </a:r>
            <a:r>
              <a:rPr lang="en-US" b="1" dirty="0" smtClean="0"/>
              <a:t> and </a:t>
            </a:r>
            <a:r>
              <a:rPr lang="en-US" b="1" dirty="0" err="1" smtClean="0"/>
              <a:t>betamethasone</a:t>
            </a:r>
            <a:r>
              <a:rPr lang="en-US" b="1" dirty="0" smtClean="0"/>
              <a:t>, </a:t>
            </a:r>
            <a:r>
              <a:rPr lang="en-US" dirty="0" smtClean="0"/>
              <a:t>that are often given to accelerate fetal lung maturity, increase </a:t>
            </a:r>
            <a:r>
              <a:rPr lang="en-US" i="1" dirty="0" smtClean="0"/>
              <a:t>ABCB1 gene expression fourfold.</a:t>
            </a:r>
          </a:p>
          <a:p>
            <a:r>
              <a:rPr lang="en-US" dirty="0" smtClean="0"/>
              <a:t>ABCB1 is an efflux transporter protein; hence increased gene expression may increase fetal-maternal transfer of substrate molecules</a:t>
            </a:r>
          </a:p>
          <a:p>
            <a:endParaRPr lang="en-US" dirty="0" smtClean="0"/>
          </a:p>
          <a:p>
            <a:r>
              <a:rPr lang="en-US" dirty="0" smtClean="0"/>
              <a:t>Significance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relaxants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Scoline</a:t>
            </a:r>
            <a:r>
              <a:rPr lang="en-US" dirty="0" smtClean="0"/>
              <a:t> – </a:t>
            </a:r>
            <a:r>
              <a:rPr lang="en-US" dirty="0" err="1" smtClean="0"/>
              <a:t>pseudocholinesterase</a:t>
            </a:r>
            <a:endParaRPr lang="en-US" dirty="0" smtClean="0"/>
          </a:p>
          <a:p>
            <a:r>
              <a:rPr lang="en-US" dirty="0" smtClean="0"/>
              <a:t>No prolongation due to apparent volume of distribution increase.</a:t>
            </a:r>
          </a:p>
          <a:p>
            <a:r>
              <a:rPr lang="en-US" dirty="0" smtClean="0"/>
              <a:t>In postpartum pseudo remains but </a:t>
            </a:r>
            <a:r>
              <a:rPr lang="en-US" dirty="0" err="1" smtClean="0"/>
              <a:t>Vd</a:t>
            </a:r>
            <a:r>
              <a:rPr lang="en-US" dirty="0" smtClean="0"/>
              <a:t> decrease  </a:t>
            </a:r>
          </a:p>
          <a:p>
            <a:r>
              <a:rPr lang="en-US" dirty="0" smtClean="0"/>
              <a:t>So prolongation stands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012-1E07-4BC4-93B4-213561C2EDFB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Scoline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600" b="1" dirty="0" smtClean="0"/>
              <a:t>Dr SPS 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43000"/>
          </a:blip>
          <a:srcRect/>
          <a:stretch>
            <a:fillRect/>
          </a:stretch>
        </p:blipFill>
        <p:spPr bwMode="auto">
          <a:xfrm>
            <a:off x="2466227" y="1600200"/>
            <a:ext cx="42115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Vecuronium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Faster onset </a:t>
            </a:r>
          </a:p>
          <a:p>
            <a:r>
              <a:rPr lang="en-US" dirty="0" smtClean="0"/>
              <a:t>Less dose </a:t>
            </a:r>
          </a:p>
          <a:p>
            <a:r>
              <a:rPr lang="en-US" dirty="0" smtClean="0"/>
              <a:t>Less duration ( faster clearance )</a:t>
            </a:r>
          </a:p>
          <a:p>
            <a:endParaRPr lang="en-US" dirty="0" smtClean="0"/>
          </a:p>
          <a:p>
            <a:r>
              <a:rPr lang="en-US" dirty="0" err="1" smtClean="0"/>
              <a:t>Atracurium</a:t>
            </a:r>
            <a:r>
              <a:rPr lang="en-US" dirty="0" smtClean="0"/>
              <a:t> – no change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971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BA21-84DA-4ACB-A432-B51F5FA32DBB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105400"/>
            <a:ext cx="3048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Prefer </a:t>
            </a:r>
            <a:r>
              <a:rPr lang="en-US" sz="2400" b="1" dirty="0" err="1" smtClean="0"/>
              <a:t>atracurium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3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73DD-E547-4C50-B85E-7BD411B33821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urved Down Ribbon 6"/>
          <p:cNvSpPr/>
          <p:nvPr/>
        </p:nvSpPr>
        <p:spPr>
          <a:xfrm>
            <a:off x="381000" y="1676400"/>
            <a:ext cx="8382000" cy="4495800"/>
          </a:xfrm>
          <a:prstGeom prst="ellipseRibbon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Both depolarizers and NDPs don’t cross placenta</a:t>
            </a:r>
          </a:p>
          <a:p>
            <a:pPr algn="ctr"/>
            <a:r>
              <a:rPr lang="en-US" sz="2800" b="1" dirty="0" smtClean="0"/>
              <a:t>But NDPS IN LARGE DOSES..  </a:t>
            </a:r>
          </a:p>
          <a:p>
            <a:pPr algn="ctr"/>
            <a:r>
              <a:rPr lang="en-US" sz="2800" b="1" dirty="0" err="1" smtClean="0"/>
              <a:t>intubate</a:t>
            </a:r>
            <a:r>
              <a:rPr lang="en-US" sz="2800" b="1" dirty="0" smtClean="0"/>
              <a:t> with </a:t>
            </a:r>
            <a:r>
              <a:rPr lang="en-US" sz="2800" b="1" dirty="0" err="1" smtClean="0"/>
              <a:t>scoline</a:t>
            </a:r>
            <a:r>
              <a:rPr lang="en-US" sz="2800" b="1" dirty="0" smtClean="0"/>
              <a:t> !! 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Vasopressors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Ephedrine does not cause uterine artery constriction 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phenylephrine</a:t>
            </a:r>
            <a:r>
              <a:rPr lang="en-US" dirty="0" smtClean="0"/>
              <a:t> does </a:t>
            </a:r>
          </a:p>
          <a:p>
            <a:r>
              <a:rPr lang="en-US" dirty="0" smtClean="0"/>
              <a:t>Maternal sensitivity to </a:t>
            </a:r>
            <a:r>
              <a:rPr lang="en-US" dirty="0" err="1" smtClean="0"/>
              <a:t>catecholamines</a:t>
            </a:r>
            <a:r>
              <a:rPr lang="en-US" dirty="0" smtClean="0"/>
              <a:t> increased </a:t>
            </a:r>
          </a:p>
          <a:p>
            <a:r>
              <a:rPr lang="en-US" dirty="0" smtClean="0"/>
              <a:t>Ephedrine crosses placenta but Ph ??</a:t>
            </a:r>
          </a:p>
          <a:p>
            <a:r>
              <a:rPr lang="en-US" dirty="0" smtClean="0"/>
              <a:t>Newer concepts Ph.    √    --- hypo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6DF1-1B0E-454F-B56C-1E55CD1801BF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difficult topic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Pharmacokinetics and </a:t>
            </a:r>
            <a:r>
              <a:rPr lang="en-US" b="1" dirty="0" err="1" smtClean="0"/>
              <a:t>pharmacodynamics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b="1" dirty="0" err="1" smtClean="0"/>
              <a:t>Obstrtetic</a:t>
            </a:r>
            <a:r>
              <a:rPr lang="en-US" b="1" dirty="0" smtClean="0"/>
              <a:t> </a:t>
            </a:r>
            <a:r>
              <a:rPr lang="en-US" b="1" dirty="0" smtClean="0"/>
              <a:t>or obstetric or </a:t>
            </a:r>
            <a:r>
              <a:rPr lang="en-US" b="1" dirty="0" err="1" smtClean="0"/>
              <a:t>obstretic</a:t>
            </a:r>
            <a:r>
              <a:rPr lang="en-US" b="1" dirty="0" smtClean="0"/>
              <a:t> ?? </a:t>
            </a:r>
          </a:p>
          <a:p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B4D-4F64-4F84-A6DA-07171990F8EC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Antihypertensives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Animal studies have shown that </a:t>
            </a:r>
            <a:r>
              <a:rPr lang="en-US" sz="2800" dirty="0" err="1" smtClean="0"/>
              <a:t>nifedipine</a:t>
            </a:r>
            <a:r>
              <a:rPr lang="en-US" sz="2800" dirty="0" smtClean="0"/>
              <a:t> decreases </a:t>
            </a:r>
            <a:r>
              <a:rPr lang="en-US" sz="2800" dirty="0" err="1" smtClean="0"/>
              <a:t>uteroplacental</a:t>
            </a:r>
            <a:r>
              <a:rPr lang="en-US" sz="2800" dirty="0" smtClean="0"/>
              <a:t> blood flow and worsens the fetal condition, whereas human studies have shown either no change in </a:t>
            </a:r>
            <a:r>
              <a:rPr lang="en-US" sz="2800" dirty="0" err="1" smtClean="0"/>
              <a:t>uteroplacental</a:t>
            </a:r>
            <a:r>
              <a:rPr lang="en-US" sz="2800" dirty="0" smtClean="0"/>
              <a:t> blood flow or vascular resistance or a decrease in vascular resistance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Potentiate agents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3908-2275-432C-A4F7-E7B9A58F8A8C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Mahamaham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We don’t want any more catastrophes </a:t>
            </a:r>
          </a:p>
          <a:p>
            <a:endParaRPr lang="en-US" dirty="0" smtClean="0"/>
          </a:p>
          <a:p>
            <a:r>
              <a:rPr lang="en-US" dirty="0" smtClean="0"/>
              <a:t>Beware of combination of </a:t>
            </a:r>
            <a:r>
              <a:rPr lang="en-US" dirty="0" err="1" smtClean="0"/>
              <a:t>nifedipine</a:t>
            </a:r>
            <a:r>
              <a:rPr lang="en-US" dirty="0" smtClean="0"/>
              <a:t> and magnesium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1266" name="Picture 2" descr="C:\Users\ADMIN\Documents\mahaa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419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Antihypertensives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Magsulf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better uterine blood flow </a:t>
            </a:r>
          </a:p>
          <a:p>
            <a:pPr algn="just">
              <a:lnSpc>
                <a:spcPct val="16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But NTG increase UBF – placental perfusion ??</a:t>
            </a:r>
          </a:p>
          <a:p>
            <a:pPr algn="just">
              <a:lnSpc>
                <a:spcPct val="16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Labetalol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the most commonly used antihypertensive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during pregnancy, has a low F/M ratio of 0.38 with long term oral administration, despite reports of mild neonatal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Esmolol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fetal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brady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decreased UBF – NO </a:t>
            </a:r>
          </a:p>
          <a:p>
            <a:endParaRPr lang="en-US" dirty="0" smtClean="0"/>
          </a:p>
          <a:p>
            <a:r>
              <a:rPr lang="en-US" b="1" dirty="0" smtClean="0"/>
              <a:t>NO ACE inhibitors  (renal failure ) also resistance to drug 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1AF-9D69-4FA9-8605-EFB0A166936C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Labetolol</a:t>
            </a:r>
            <a:r>
              <a:rPr lang="en-US" dirty="0" smtClean="0"/>
              <a:t> – ok </a:t>
            </a:r>
          </a:p>
          <a:p>
            <a:r>
              <a:rPr lang="en-US" dirty="0" err="1" smtClean="0"/>
              <a:t>Nifedipine</a:t>
            </a:r>
            <a:r>
              <a:rPr lang="en-US" dirty="0" smtClean="0"/>
              <a:t> – but magnesium </a:t>
            </a:r>
          </a:p>
          <a:p>
            <a:r>
              <a:rPr lang="en-US" dirty="0" smtClean="0"/>
              <a:t>Magnesium - but relaxants</a:t>
            </a:r>
          </a:p>
          <a:p>
            <a:r>
              <a:rPr lang="en-US" dirty="0" smtClean="0"/>
              <a:t>Ephedrine but ergots </a:t>
            </a:r>
          </a:p>
          <a:p>
            <a:r>
              <a:rPr lang="en-US" dirty="0" smtClean="0"/>
              <a:t>No ACE inhibitors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UBF and placental 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uteroplacental</a:t>
            </a:r>
            <a:r>
              <a:rPr lang="en-US" dirty="0" smtClean="0"/>
              <a:t> circulation is a dilated, low resistance vascular bed with limited ability for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autoregulation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UBF may not match placental flow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383B-B0E0-4F09-BB02-18A4319596BF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Vagolytics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Intravenous </a:t>
            </a:r>
            <a:r>
              <a:rPr lang="en-US" sz="2800" dirty="0" err="1" smtClean="0"/>
              <a:t>glycopyrrolate</a:t>
            </a:r>
            <a:r>
              <a:rPr lang="en-US" sz="2800" dirty="0" smtClean="0"/>
              <a:t> (0.005 mg/kg) and intravenous atropine (0.01 mg/kg) administered to laboring parturients have equal effects on maternal heart rate and blood pressure.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 Scopolamine, used in the past for “twilight sleep” in labor, has a similarly rapid intramuscular absorption rate with an elimination half-life during pregnancy of 1 hour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Glyco</a:t>
            </a:r>
            <a:r>
              <a:rPr lang="en-US" sz="2800" dirty="0" smtClean="0"/>
              <a:t> crosses placenta ??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Prefer </a:t>
            </a:r>
            <a:r>
              <a:rPr lang="en-US" sz="2800" dirty="0" err="1" smtClean="0"/>
              <a:t>neostigmine</a:t>
            </a:r>
            <a:r>
              <a:rPr lang="en-US" sz="2800" dirty="0" smtClean="0"/>
              <a:t> atropine because neo crosses placenta </a:t>
            </a:r>
            <a:endParaRPr lang="en-US" sz="2800" dirty="0"/>
          </a:p>
        </p:txBody>
      </p:sp>
      <p:sp>
        <p:nvSpPr>
          <p:cNvPr id="4" name="Multiply 3"/>
          <p:cNvSpPr/>
          <p:nvPr/>
        </p:nvSpPr>
        <p:spPr>
          <a:xfrm>
            <a:off x="1905000" y="43434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C210-DD73-4F57-8191-659E1C5C9920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</a:t>
            </a:r>
            <a:r>
              <a:rPr lang="en-US" sz="2400" b="1" dirty="0" err="1" smtClean="0">
                <a:solidFill>
                  <a:srgbClr val="FF0000"/>
                </a:solidFill>
              </a:rPr>
              <a:t>sps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572000"/>
            <a:ext cx="2362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Glyco</a:t>
            </a:r>
            <a:r>
              <a:rPr lang="en-US" sz="2800" b="1" dirty="0" smtClean="0"/>
              <a:t> – OK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Inotropes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Mother profile otherwise </a:t>
            </a:r>
          </a:p>
          <a:p>
            <a:endParaRPr lang="en-US" dirty="0" smtClean="0"/>
          </a:p>
          <a:p>
            <a:r>
              <a:rPr lang="en-US" dirty="0" smtClean="0"/>
              <a:t>No specific advantages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BA8-A51F-4BF7-9DC5-94E454F5F776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 </a:t>
            </a:r>
            <a:r>
              <a:rPr lang="en-US" dirty="0" err="1" smtClean="0"/>
              <a:t>xanthines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Methylxanthines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associated with the release of endogenous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hence halothane can induce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dysrhythmias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problem can be exaggerated if the parturient receives ephedrine.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Deriphyllin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antagonizes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pancuronium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? Mechanism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aspiration 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Nonparticulate</a:t>
            </a:r>
            <a:r>
              <a:rPr lang="en-US" dirty="0" smtClean="0"/>
              <a:t> antacid   √</a:t>
            </a:r>
          </a:p>
          <a:p>
            <a:r>
              <a:rPr lang="en-US" dirty="0" smtClean="0"/>
              <a:t>Ranitidine    √</a:t>
            </a:r>
          </a:p>
          <a:p>
            <a:r>
              <a:rPr lang="en-US" dirty="0" err="1" smtClean="0"/>
              <a:t>Omeprazole</a:t>
            </a:r>
            <a:r>
              <a:rPr lang="en-US" dirty="0" smtClean="0"/>
              <a:t>    √</a:t>
            </a:r>
          </a:p>
          <a:p>
            <a:r>
              <a:rPr lang="en-US" dirty="0" err="1" smtClean="0"/>
              <a:t>Metoclopramide</a:t>
            </a:r>
            <a:r>
              <a:rPr lang="en-US" dirty="0" smtClean="0"/>
              <a:t>   √</a:t>
            </a:r>
          </a:p>
          <a:p>
            <a:r>
              <a:rPr lang="en-US" dirty="0" err="1" smtClean="0"/>
              <a:t>Ondansetron</a:t>
            </a:r>
            <a:r>
              <a:rPr lang="en-US" dirty="0" smtClean="0"/>
              <a:t>    √</a:t>
            </a:r>
          </a:p>
          <a:p>
            <a:endParaRPr lang="en-US" dirty="0" smtClean="0"/>
          </a:p>
          <a:p>
            <a:r>
              <a:rPr lang="en-US" dirty="0" err="1" smtClean="0"/>
              <a:t>Droperidol</a:t>
            </a:r>
            <a:r>
              <a:rPr lang="en-US" dirty="0" smtClean="0"/>
              <a:t> –      cardiac arrhythmias </a:t>
            </a:r>
          </a:p>
        </p:txBody>
      </p:sp>
      <p:sp>
        <p:nvSpPr>
          <p:cNvPr id="4" name="Multiply 3"/>
          <p:cNvSpPr/>
          <p:nvPr/>
        </p:nvSpPr>
        <p:spPr>
          <a:xfrm>
            <a:off x="2819400" y="5105400"/>
            <a:ext cx="609600" cy="685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ED0-D845-4543-8809-CA478E1254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as a Whole or hole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pharmacodynamics</a:t>
            </a:r>
            <a:r>
              <a:rPr lang="en-US" dirty="0" smtClean="0"/>
              <a:t> and pharmacokinetics of many drugs change during pregnancy.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Pharmacokinetics</a:t>
            </a:r>
          </a:p>
          <a:p>
            <a:r>
              <a:rPr lang="en-US" dirty="0" smtClean="0"/>
              <a:t>Absorption </a:t>
            </a:r>
          </a:p>
          <a:p>
            <a:r>
              <a:rPr lang="en-US" dirty="0" smtClean="0"/>
              <a:t>Distribution </a:t>
            </a:r>
          </a:p>
          <a:p>
            <a:r>
              <a:rPr lang="en-US" dirty="0" smtClean="0"/>
              <a:t>Metabolism </a:t>
            </a:r>
          </a:p>
          <a:p>
            <a:r>
              <a:rPr lang="en-US" dirty="0" smtClean="0"/>
              <a:t>Elimination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SPS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0AC-42DB-416A-A215-325FBBF826D5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895600"/>
            <a:ext cx="2665546" cy="298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34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Gestational age may alter placental transfer, although the direction of the alteration requires further evaluation.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Although traditional belief holds that placentas from younger fetuses are more likely to transfer substances, one study has demonstrated that </a:t>
            </a:r>
            <a:r>
              <a:rPr lang="en-US" sz="2800" b="1" dirty="0" smtClean="0"/>
              <a:t>methadone transfer is </a:t>
            </a:r>
            <a:r>
              <a:rPr lang="en-US" sz="2800" dirty="0" smtClean="0"/>
              <a:t>30% lower in human preterm placentas than in term placentas.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lowchart: Multidocument 3"/>
          <p:cNvSpPr/>
          <p:nvPr/>
        </p:nvSpPr>
        <p:spPr>
          <a:xfrm>
            <a:off x="990600" y="1447800"/>
            <a:ext cx="6934200" cy="4876800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Heparin and </a:t>
            </a:r>
            <a:r>
              <a:rPr lang="en-US" sz="3200" b="1" dirty="0" err="1" smtClean="0"/>
              <a:t>protamine</a:t>
            </a:r>
            <a:r>
              <a:rPr lang="en-US" sz="3200" b="1" dirty="0" smtClean="0"/>
              <a:t> don’t     	cross at all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err="1" smtClean="0"/>
              <a:t>Warfarin</a:t>
            </a:r>
            <a:r>
              <a:rPr lang="en-US" sz="3200" b="1" dirty="0" smtClean="0"/>
              <a:t> crosses and may cause fetal loss </a:t>
            </a:r>
            <a:endParaRPr lang="en-US" sz="32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716C-42D2-416B-8CE1-520516F38C46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 contraction – can we inject  epidural drug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During a contraction can we give IV injection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0" y="22860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400" y="43434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30E-CD79-47AF-A445-4AD145B64021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Pharmacokinetics and </a:t>
            </a:r>
            <a:r>
              <a:rPr lang="en-US" dirty="0" err="1" smtClean="0"/>
              <a:t>pharmacodynamics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Placental transfer formula </a:t>
            </a:r>
          </a:p>
          <a:p>
            <a:r>
              <a:rPr lang="en-US" dirty="0" smtClean="0"/>
              <a:t>Factors – for K </a:t>
            </a:r>
          </a:p>
          <a:p>
            <a:r>
              <a:rPr lang="en-US" dirty="0" smtClean="0"/>
              <a:t>Drugs </a:t>
            </a:r>
          </a:p>
          <a:p>
            <a:r>
              <a:rPr lang="en-US" dirty="0" smtClean="0"/>
              <a:t>LA, opioids, induction, inhalation , </a:t>
            </a:r>
          </a:p>
          <a:p>
            <a:r>
              <a:rPr lang="en-US" dirty="0" err="1" smtClean="0"/>
              <a:t>Magsulf</a:t>
            </a:r>
            <a:r>
              <a:rPr lang="en-US" dirty="0" smtClean="0"/>
              <a:t> , </a:t>
            </a:r>
            <a:r>
              <a:rPr lang="en-US" dirty="0" err="1" smtClean="0"/>
              <a:t>antihypertensives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Vagolytics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Relaxants, </a:t>
            </a:r>
            <a:r>
              <a:rPr lang="en-US" dirty="0" err="1" smtClean="0"/>
              <a:t>heparin,glyco,phenpress</a:t>
            </a:r>
            <a:r>
              <a:rPr lang="en-US" dirty="0" smtClean="0"/>
              <a:t>- don’t cross 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droperidol</a:t>
            </a:r>
            <a:r>
              <a:rPr lang="en-US" dirty="0" smtClean="0"/>
              <a:t>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FAE-AACA-45FF-9E83-787C84EA96B4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Sheep placenta – equate with human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622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505200" cy="26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 know the nuances – yet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are more problematic </a:t>
            </a:r>
          </a:p>
          <a:p>
            <a:endParaRPr lang="en-US" dirty="0" smtClean="0"/>
          </a:p>
          <a:p>
            <a:r>
              <a:rPr lang="en-US" dirty="0" smtClean="0"/>
              <a:t>Hypotension , </a:t>
            </a:r>
          </a:p>
          <a:p>
            <a:r>
              <a:rPr lang="en-US" dirty="0" smtClean="0"/>
              <a:t>Hypoxia</a:t>
            </a:r>
          </a:p>
          <a:p>
            <a:r>
              <a:rPr lang="en-US" dirty="0" err="1" smtClean="0"/>
              <a:t>Hypercarbia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Acidosis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4038600"/>
            <a:ext cx="39624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Think – drug necessary – then administer </a:t>
            </a:r>
            <a:endParaRPr lang="en-US" sz="2800" b="1" dirty="0"/>
          </a:p>
        </p:txBody>
      </p:sp>
      <p:pic>
        <p:nvPicPr>
          <p:cNvPr id="10242" name="Picture 2" descr="C:\Users\ADMIN\Pictures\actres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19200"/>
            <a:ext cx="172944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69BE-1648-4CA3-9F0E-59D6E70FCE4A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DMIN\Pictures\kumbid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52600"/>
            <a:ext cx="29527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Absorption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trimester – vomits – </a:t>
            </a:r>
          </a:p>
          <a:p>
            <a:r>
              <a:rPr lang="en-US" dirty="0" smtClean="0"/>
              <a:t>Oral drugs ?? </a:t>
            </a:r>
            <a:endParaRPr lang="en-US" dirty="0" smtClean="0"/>
          </a:p>
          <a:p>
            <a:r>
              <a:rPr lang="en-US" dirty="0" smtClean="0"/>
              <a:t>GI transit time ?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Owing to the increased minute ventilation and cardiac output,  absorption of inhalational agents is more rapid.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A94C-CD82-43B5-B309-714939875670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blood volume and body fluids </a:t>
            </a:r>
          </a:p>
          <a:p>
            <a:r>
              <a:rPr lang="en-US" dirty="0" smtClean="0"/>
              <a:t>Decreased plasma proteins </a:t>
            </a:r>
          </a:p>
          <a:p>
            <a:r>
              <a:rPr lang="en-US" dirty="0" smtClean="0"/>
              <a:t>Fetus is an additional compartment </a:t>
            </a:r>
          </a:p>
          <a:p>
            <a:r>
              <a:rPr lang="en-US" dirty="0" smtClean="0"/>
              <a:t>Labour pain – pH changes – level changes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B9CB-0008-4205-A48C-52969EF163D6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 route </a:t>
            </a:r>
          </a:p>
          <a:p>
            <a:pPr>
              <a:buNone/>
            </a:pPr>
            <a:r>
              <a:rPr lang="en-US" dirty="0" smtClean="0"/>
              <a:t>                   no problem </a:t>
            </a:r>
          </a:p>
          <a:p>
            <a:endParaRPr lang="en-US" dirty="0" smtClean="0"/>
          </a:p>
          <a:p>
            <a:r>
              <a:rPr lang="en-US" dirty="0" err="1" smtClean="0"/>
              <a:t>Pseudocholinesterase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30 % reduction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E366-A688-425D-9023-5B3AACFB23C2}" type="datetime1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2079</Words>
  <Application>Microsoft Office PowerPoint</Application>
  <PresentationFormat>On-screen Show (4:3)</PresentationFormat>
  <Paragraphs>476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Pharmacokinetics and pharmacodynamics of obstetric anesthesia </vt:lpstr>
      <vt:lpstr>Slide 2</vt:lpstr>
      <vt:lpstr>The topic </vt:lpstr>
      <vt:lpstr>Why should we know ?? </vt:lpstr>
      <vt:lpstr>A difficult topic ?? </vt:lpstr>
      <vt:lpstr>Read as a Whole or hole ?? </vt:lpstr>
      <vt:lpstr>Absorption  </vt:lpstr>
      <vt:lpstr>Distribution of drug</vt:lpstr>
      <vt:lpstr>Metabolism </vt:lpstr>
      <vt:lpstr>Elimination </vt:lpstr>
      <vt:lpstr>Pharmacokinetic Principles</vt:lpstr>
      <vt:lpstr>Placental transfer </vt:lpstr>
      <vt:lpstr>Is it clear ?? </vt:lpstr>
      <vt:lpstr>What is “ k “- also includes </vt:lpstr>
      <vt:lpstr>Slide 15</vt:lpstr>
      <vt:lpstr>Albumin binding – OK – but AAG ?? </vt:lpstr>
      <vt:lpstr>Pharmacodynamics </vt:lpstr>
      <vt:lpstr>Lets move to individual drugs </vt:lpstr>
      <vt:lpstr>Local anaesthetics </vt:lpstr>
      <vt:lpstr>BUPIVACAINE </vt:lpstr>
      <vt:lpstr>pKa and protein binding </vt:lpstr>
      <vt:lpstr>Local anesthetics </vt:lpstr>
      <vt:lpstr>Slide 23</vt:lpstr>
      <vt:lpstr>Slide 24</vt:lpstr>
      <vt:lpstr>Ropivacaine </vt:lpstr>
      <vt:lpstr>Safe – 2 - chlorprocaine . But ? </vt:lpstr>
      <vt:lpstr>Why should we decrease neuraxial local anaesthetics ?? </vt:lpstr>
      <vt:lpstr>Pregnant back </vt:lpstr>
      <vt:lpstr>Essence </vt:lpstr>
      <vt:lpstr>Drugs and route </vt:lpstr>
      <vt:lpstr>Opioids </vt:lpstr>
      <vt:lpstr>Lipid solubility and protein binding </vt:lpstr>
      <vt:lpstr>Opioid likes ?? </vt:lpstr>
      <vt:lpstr>Opioids - essence </vt:lpstr>
      <vt:lpstr>General Anesthetics</vt:lpstr>
      <vt:lpstr>Inhalation Agents</vt:lpstr>
      <vt:lpstr>Agents – no difference ?? </vt:lpstr>
      <vt:lpstr>Slide 38</vt:lpstr>
      <vt:lpstr>Essence </vt:lpstr>
      <vt:lpstr>Benzodiazepines </vt:lpstr>
      <vt:lpstr>Slide 41</vt:lpstr>
      <vt:lpstr>Slide 42</vt:lpstr>
      <vt:lpstr>Steroids </vt:lpstr>
      <vt:lpstr>Muscle relaxants </vt:lpstr>
      <vt:lpstr>Scoline </vt:lpstr>
      <vt:lpstr>Vecuronium  </vt:lpstr>
      <vt:lpstr>Slide 47</vt:lpstr>
      <vt:lpstr>Slide 48</vt:lpstr>
      <vt:lpstr>Vasopressors </vt:lpstr>
      <vt:lpstr>Slide 50</vt:lpstr>
      <vt:lpstr>Antihypertensives </vt:lpstr>
      <vt:lpstr>Mahamaham </vt:lpstr>
      <vt:lpstr>Antihypertensives </vt:lpstr>
      <vt:lpstr>Essence </vt:lpstr>
      <vt:lpstr>UBF and placental flow </vt:lpstr>
      <vt:lpstr>Vagolytics </vt:lpstr>
      <vt:lpstr>Inotropes </vt:lpstr>
      <vt:lpstr>Methyl xanthines </vt:lpstr>
      <vt:lpstr>Anti aspiration drugs </vt:lpstr>
      <vt:lpstr>Slide 60</vt:lpstr>
      <vt:lpstr>Slide 61</vt:lpstr>
      <vt:lpstr>WHY ??</vt:lpstr>
      <vt:lpstr>Summary </vt:lpstr>
      <vt:lpstr>Sheep placenta – equate with human ?? </vt:lpstr>
      <vt:lpstr>We should know the nuances – yet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pregnancy </dc:title>
  <dc:creator>ADMIN</dc:creator>
  <cp:lastModifiedBy>ADMIN</cp:lastModifiedBy>
  <cp:revision>86</cp:revision>
  <dcterms:created xsi:type="dcterms:W3CDTF">2014-09-26T07:14:07Z</dcterms:created>
  <dcterms:modified xsi:type="dcterms:W3CDTF">2015-10-23T02:05:49Z</dcterms:modified>
</cp:coreProperties>
</file>