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0" r:id="rId19"/>
    <p:sldId id="273" r:id="rId20"/>
    <p:sldId id="274" r:id="rId21"/>
    <p:sldId id="297" r:id="rId22"/>
    <p:sldId id="280" r:id="rId23"/>
    <p:sldId id="275" r:id="rId24"/>
    <p:sldId id="311" r:id="rId25"/>
    <p:sldId id="309" r:id="rId26"/>
    <p:sldId id="277" r:id="rId27"/>
    <p:sldId id="276" r:id="rId28"/>
    <p:sldId id="283" r:id="rId29"/>
    <p:sldId id="284" r:id="rId30"/>
    <p:sldId id="289" r:id="rId31"/>
    <p:sldId id="285" r:id="rId32"/>
    <p:sldId id="286" r:id="rId33"/>
    <p:sldId id="287" r:id="rId34"/>
    <p:sldId id="288" r:id="rId35"/>
    <p:sldId id="310" r:id="rId36"/>
    <p:sldId id="293" r:id="rId37"/>
    <p:sldId id="294" r:id="rId38"/>
    <p:sldId id="305" r:id="rId39"/>
    <p:sldId id="290" r:id="rId40"/>
    <p:sldId id="295" r:id="rId41"/>
    <p:sldId id="296" r:id="rId42"/>
    <p:sldId id="301" r:id="rId43"/>
    <p:sldId id="302" r:id="rId44"/>
    <p:sldId id="303" r:id="rId45"/>
    <p:sldId id="292" r:id="rId46"/>
    <p:sldId id="306" r:id="rId47"/>
    <p:sldId id="312" r:id="rId48"/>
    <p:sldId id="307" r:id="rId49"/>
    <p:sldId id="291" r:id="rId50"/>
    <p:sldId id="308" r:id="rId51"/>
    <p:sldId id="298" r:id="rId52"/>
    <p:sldId id="299" r:id="rId53"/>
    <p:sldId id="30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3E1"/>
    <a:srgbClr val="00FF00"/>
    <a:srgbClr val="18A81F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66C64-006B-47CF-BFB1-2464778B64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1EFAFB-D401-448E-B81A-BE7AE1EBB59A}">
      <dgm:prSet phldrT="[Text]"/>
      <dgm:spPr>
        <a:solidFill>
          <a:srgbClr val="DD23E1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Preop</a:t>
          </a:r>
          <a:r>
            <a:rPr lang="en-US" dirty="0" smtClean="0"/>
            <a:t> </a:t>
          </a:r>
          <a:endParaRPr lang="en-US" dirty="0"/>
        </a:p>
      </dgm:t>
    </dgm:pt>
    <dgm:pt modelId="{1FBD204D-73E0-4A77-B3E9-F7A55307C669}" type="parTrans" cxnId="{E0BDDBA7-B14E-44B0-9D49-10E967639AF5}">
      <dgm:prSet/>
      <dgm:spPr/>
      <dgm:t>
        <a:bodyPr/>
        <a:lstStyle/>
        <a:p>
          <a:endParaRPr lang="en-US"/>
        </a:p>
      </dgm:t>
    </dgm:pt>
    <dgm:pt modelId="{0CE86EEA-EDDA-4BE6-BE96-8A6BECD76D14}" type="sibTrans" cxnId="{E0BDDBA7-B14E-44B0-9D49-10E967639AF5}">
      <dgm:prSet/>
      <dgm:spPr/>
      <dgm:t>
        <a:bodyPr/>
        <a:lstStyle/>
        <a:p>
          <a:endParaRPr lang="en-US"/>
        </a:p>
      </dgm:t>
    </dgm:pt>
    <dgm:pt modelId="{43FA614A-3B44-45D1-90B1-FFF124848C8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Intra op </a:t>
          </a:r>
          <a:endParaRPr lang="en-US" b="1" dirty="0">
            <a:solidFill>
              <a:schemeClr val="tx1"/>
            </a:solidFill>
          </a:endParaRPr>
        </a:p>
      </dgm:t>
    </dgm:pt>
    <dgm:pt modelId="{0DF9D9A4-EAB7-4D0F-916C-CC2132948B8B}" type="parTrans" cxnId="{86AC7470-6DCF-4DB8-B3B2-7550C2DB3B95}">
      <dgm:prSet/>
      <dgm:spPr/>
      <dgm:t>
        <a:bodyPr/>
        <a:lstStyle/>
        <a:p>
          <a:endParaRPr lang="en-US"/>
        </a:p>
      </dgm:t>
    </dgm:pt>
    <dgm:pt modelId="{B81EA12F-9D71-47A9-A7EC-8C86B7E2A2ED}" type="sibTrans" cxnId="{86AC7470-6DCF-4DB8-B3B2-7550C2DB3B95}">
      <dgm:prSet/>
      <dgm:spPr/>
      <dgm:t>
        <a:bodyPr/>
        <a:lstStyle/>
        <a:p>
          <a:endParaRPr lang="en-US"/>
        </a:p>
      </dgm:t>
    </dgm:pt>
    <dgm:pt modelId="{46664F9A-0685-4789-8E10-3D769FF21A5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Post op </a:t>
          </a:r>
          <a:endParaRPr lang="en-US" b="1" dirty="0">
            <a:solidFill>
              <a:schemeClr val="tx1"/>
            </a:solidFill>
          </a:endParaRPr>
        </a:p>
      </dgm:t>
    </dgm:pt>
    <dgm:pt modelId="{721AC3CA-CE4D-4C76-9335-1C3CA8BB34DB}" type="parTrans" cxnId="{7B19189E-EF65-4EEC-9046-87537D978C31}">
      <dgm:prSet/>
      <dgm:spPr/>
      <dgm:t>
        <a:bodyPr/>
        <a:lstStyle/>
        <a:p>
          <a:endParaRPr lang="en-US"/>
        </a:p>
      </dgm:t>
    </dgm:pt>
    <dgm:pt modelId="{F06F00FC-F825-4BB4-8A6A-21DDDBB44424}" type="sibTrans" cxnId="{7B19189E-EF65-4EEC-9046-87537D978C31}">
      <dgm:prSet/>
      <dgm:spPr/>
      <dgm:t>
        <a:bodyPr/>
        <a:lstStyle/>
        <a:p>
          <a:endParaRPr lang="en-US"/>
        </a:p>
      </dgm:t>
    </dgm:pt>
    <dgm:pt modelId="{70DD3645-3F21-4DC6-9BA2-016E5EF33B10}" type="pres">
      <dgm:prSet presAssocID="{F9E66C64-006B-47CF-BFB1-2464778B64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F06657-69E1-4CDE-ACAD-FEBFF045754B}" type="pres">
      <dgm:prSet presAssocID="{DB1EFAFB-D401-448E-B81A-BE7AE1EBB59A}" presName="parentLin" presStyleCnt="0"/>
      <dgm:spPr/>
    </dgm:pt>
    <dgm:pt modelId="{03865B53-7DBC-4FC0-90AB-E8B531A3F669}" type="pres">
      <dgm:prSet presAssocID="{DB1EFAFB-D401-448E-B81A-BE7AE1EBB59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D588AEE-1DED-428C-B8A3-CE7A20907FCA}" type="pres">
      <dgm:prSet presAssocID="{DB1EFAFB-D401-448E-B81A-BE7AE1EBB5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9EF6E-79DC-4B93-A010-A30D80C6EB87}" type="pres">
      <dgm:prSet presAssocID="{DB1EFAFB-D401-448E-B81A-BE7AE1EBB59A}" presName="negativeSpace" presStyleCnt="0"/>
      <dgm:spPr/>
    </dgm:pt>
    <dgm:pt modelId="{A3E0B36B-A7A4-4271-8FB7-66CDD867724B}" type="pres">
      <dgm:prSet presAssocID="{DB1EFAFB-D401-448E-B81A-BE7AE1EBB59A}" presName="childText" presStyleLbl="conFgAcc1" presStyleIdx="0" presStyleCnt="3">
        <dgm:presLayoutVars>
          <dgm:bulletEnabled val="1"/>
        </dgm:presLayoutVars>
      </dgm:prSet>
      <dgm:spPr/>
    </dgm:pt>
    <dgm:pt modelId="{799DAD3C-0D3B-4E79-8008-1BA9624105BC}" type="pres">
      <dgm:prSet presAssocID="{0CE86EEA-EDDA-4BE6-BE96-8A6BECD76D14}" presName="spaceBetweenRectangles" presStyleCnt="0"/>
      <dgm:spPr/>
    </dgm:pt>
    <dgm:pt modelId="{971F25F5-2EAE-49C1-96CD-679ED6AEFE91}" type="pres">
      <dgm:prSet presAssocID="{43FA614A-3B44-45D1-90B1-FFF124848C84}" presName="parentLin" presStyleCnt="0"/>
      <dgm:spPr/>
    </dgm:pt>
    <dgm:pt modelId="{84A3F346-5F6C-4056-8D0A-9FF4019A145B}" type="pres">
      <dgm:prSet presAssocID="{43FA614A-3B44-45D1-90B1-FFF124848C8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9E78278-F944-404A-89AD-9711E50523BF}" type="pres">
      <dgm:prSet presAssocID="{43FA614A-3B44-45D1-90B1-FFF124848C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6E005-6AC6-4599-8701-0B38D40DBB90}" type="pres">
      <dgm:prSet presAssocID="{43FA614A-3B44-45D1-90B1-FFF124848C84}" presName="negativeSpace" presStyleCnt="0"/>
      <dgm:spPr/>
    </dgm:pt>
    <dgm:pt modelId="{F520940F-0D5C-45F6-B247-8A29DF21895D}" type="pres">
      <dgm:prSet presAssocID="{43FA614A-3B44-45D1-90B1-FFF124848C84}" presName="childText" presStyleLbl="conFgAcc1" presStyleIdx="1" presStyleCnt="3">
        <dgm:presLayoutVars>
          <dgm:bulletEnabled val="1"/>
        </dgm:presLayoutVars>
      </dgm:prSet>
      <dgm:spPr/>
    </dgm:pt>
    <dgm:pt modelId="{058A1416-3AB3-4719-ACCC-9E4F6FEC769A}" type="pres">
      <dgm:prSet presAssocID="{B81EA12F-9D71-47A9-A7EC-8C86B7E2A2ED}" presName="spaceBetweenRectangles" presStyleCnt="0"/>
      <dgm:spPr/>
    </dgm:pt>
    <dgm:pt modelId="{0017E8DF-99A8-41FB-A641-475FF15F92F6}" type="pres">
      <dgm:prSet presAssocID="{46664F9A-0685-4789-8E10-3D769FF21A59}" presName="parentLin" presStyleCnt="0"/>
      <dgm:spPr/>
    </dgm:pt>
    <dgm:pt modelId="{802833B0-1896-42E3-B96A-B83E0ED3DF8E}" type="pres">
      <dgm:prSet presAssocID="{46664F9A-0685-4789-8E10-3D769FF21A5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EA8106A-6E02-40BD-806F-CA4EC691331B}" type="pres">
      <dgm:prSet presAssocID="{46664F9A-0685-4789-8E10-3D769FF21A5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28DEB-C0F8-475C-82EC-5C012E22654B}" type="pres">
      <dgm:prSet presAssocID="{46664F9A-0685-4789-8E10-3D769FF21A59}" presName="negativeSpace" presStyleCnt="0"/>
      <dgm:spPr/>
    </dgm:pt>
    <dgm:pt modelId="{5464F0B4-4F5A-4512-BD4C-ED87AF5D3AD3}" type="pres">
      <dgm:prSet presAssocID="{46664F9A-0685-4789-8E10-3D769FF21A5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6652826-3024-41DC-B20E-36635EFF3EB1}" type="presOf" srcId="{DB1EFAFB-D401-448E-B81A-BE7AE1EBB59A}" destId="{0D588AEE-1DED-428C-B8A3-CE7A20907FCA}" srcOrd="1" destOrd="0" presId="urn:microsoft.com/office/officeart/2005/8/layout/list1"/>
    <dgm:cxn modelId="{D2F107E8-9C45-461D-A91B-8AF3E7EB32E9}" type="presOf" srcId="{43FA614A-3B44-45D1-90B1-FFF124848C84}" destId="{29E78278-F944-404A-89AD-9711E50523BF}" srcOrd="1" destOrd="0" presId="urn:microsoft.com/office/officeart/2005/8/layout/list1"/>
    <dgm:cxn modelId="{56816CBF-BA1A-4DF2-90C6-AED69E4B1CF3}" type="presOf" srcId="{46664F9A-0685-4789-8E10-3D769FF21A59}" destId="{AEA8106A-6E02-40BD-806F-CA4EC691331B}" srcOrd="1" destOrd="0" presId="urn:microsoft.com/office/officeart/2005/8/layout/list1"/>
    <dgm:cxn modelId="{69C78638-6A0C-4C1C-96F8-0A49D39F1282}" type="presOf" srcId="{46664F9A-0685-4789-8E10-3D769FF21A59}" destId="{802833B0-1896-42E3-B96A-B83E0ED3DF8E}" srcOrd="0" destOrd="0" presId="urn:microsoft.com/office/officeart/2005/8/layout/list1"/>
    <dgm:cxn modelId="{1EF1A5C1-B215-4095-9FA0-FD88C19B7BB9}" type="presOf" srcId="{DB1EFAFB-D401-448E-B81A-BE7AE1EBB59A}" destId="{03865B53-7DBC-4FC0-90AB-E8B531A3F669}" srcOrd="0" destOrd="0" presId="urn:microsoft.com/office/officeart/2005/8/layout/list1"/>
    <dgm:cxn modelId="{93DE2B85-4DED-4DC1-8B15-E6E3D15845DF}" type="presOf" srcId="{43FA614A-3B44-45D1-90B1-FFF124848C84}" destId="{84A3F346-5F6C-4056-8D0A-9FF4019A145B}" srcOrd="0" destOrd="0" presId="urn:microsoft.com/office/officeart/2005/8/layout/list1"/>
    <dgm:cxn modelId="{7B19189E-EF65-4EEC-9046-87537D978C31}" srcId="{F9E66C64-006B-47CF-BFB1-2464778B64A6}" destId="{46664F9A-0685-4789-8E10-3D769FF21A59}" srcOrd="2" destOrd="0" parTransId="{721AC3CA-CE4D-4C76-9335-1C3CA8BB34DB}" sibTransId="{F06F00FC-F825-4BB4-8A6A-21DDDBB44424}"/>
    <dgm:cxn modelId="{26FD4126-F39C-40B3-89DC-9CC88BA5D178}" type="presOf" srcId="{F9E66C64-006B-47CF-BFB1-2464778B64A6}" destId="{70DD3645-3F21-4DC6-9BA2-016E5EF33B10}" srcOrd="0" destOrd="0" presId="urn:microsoft.com/office/officeart/2005/8/layout/list1"/>
    <dgm:cxn modelId="{86AC7470-6DCF-4DB8-B3B2-7550C2DB3B95}" srcId="{F9E66C64-006B-47CF-BFB1-2464778B64A6}" destId="{43FA614A-3B44-45D1-90B1-FFF124848C84}" srcOrd="1" destOrd="0" parTransId="{0DF9D9A4-EAB7-4D0F-916C-CC2132948B8B}" sibTransId="{B81EA12F-9D71-47A9-A7EC-8C86B7E2A2ED}"/>
    <dgm:cxn modelId="{E0BDDBA7-B14E-44B0-9D49-10E967639AF5}" srcId="{F9E66C64-006B-47CF-BFB1-2464778B64A6}" destId="{DB1EFAFB-D401-448E-B81A-BE7AE1EBB59A}" srcOrd="0" destOrd="0" parTransId="{1FBD204D-73E0-4A77-B3E9-F7A55307C669}" sibTransId="{0CE86EEA-EDDA-4BE6-BE96-8A6BECD76D14}"/>
    <dgm:cxn modelId="{42BEFC39-B31A-45CE-935B-85A1A9DD4CEA}" type="presParOf" srcId="{70DD3645-3F21-4DC6-9BA2-016E5EF33B10}" destId="{E3F06657-69E1-4CDE-ACAD-FEBFF045754B}" srcOrd="0" destOrd="0" presId="urn:microsoft.com/office/officeart/2005/8/layout/list1"/>
    <dgm:cxn modelId="{823F89E1-1093-407B-AF4C-BF0CEEDA73DE}" type="presParOf" srcId="{E3F06657-69E1-4CDE-ACAD-FEBFF045754B}" destId="{03865B53-7DBC-4FC0-90AB-E8B531A3F669}" srcOrd="0" destOrd="0" presId="urn:microsoft.com/office/officeart/2005/8/layout/list1"/>
    <dgm:cxn modelId="{7FE215A0-E879-4DEC-B89D-36FDE7DE31AA}" type="presParOf" srcId="{E3F06657-69E1-4CDE-ACAD-FEBFF045754B}" destId="{0D588AEE-1DED-428C-B8A3-CE7A20907FCA}" srcOrd="1" destOrd="0" presId="urn:microsoft.com/office/officeart/2005/8/layout/list1"/>
    <dgm:cxn modelId="{4E71497E-ADDF-402D-918D-B270812C6CD0}" type="presParOf" srcId="{70DD3645-3F21-4DC6-9BA2-016E5EF33B10}" destId="{E759EF6E-79DC-4B93-A010-A30D80C6EB87}" srcOrd="1" destOrd="0" presId="urn:microsoft.com/office/officeart/2005/8/layout/list1"/>
    <dgm:cxn modelId="{1350B503-64EF-4CA8-A51D-E1C78B9E6A8F}" type="presParOf" srcId="{70DD3645-3F21-4DC6-9BA2-016E5EF33B10}" destId="{A3E0B36B-A7A4-4271-8FB7-66CDD867724B}" srcOrd="2" destOrd="0" presId="urn:microsoft.com/office/officeart/2005/8/layout/list1"/>
    <dgm:cxn modelId="{A9F1C2B3-3F38-41A0-B385-9D8DE0D294E0}" type="presParOf" srcId="{70DD3645-3F21-4DC6-9BA2-016E5EF33B10}" destId="{799DAD3C-0D3B-4E79-8008-1BA9624105BC}" srcOrd="3" destOrd="0" presId="urn:microsoft.com/office/officeart/2005/8/layout/list1"/>
    <dgm:cxn modelId="{D220A8AF-4357-4255-98B6-D609B234CBF4}" type="presParOf" srcId="{70DD3645-3F21-4DC6-9BA2-016E5EF33B10}" destId="{971F25F5-2EAE-49C1-96CD-679ED6AEFE91}" srcOrd="4" destOrd="0" presId="urn:microsoft.com/office/officeart/2005/8/layout/list1"/>
    <dgm:cxn modelId="{3CC16A21-9E1E-434A-82B9-DE50DF674C20}" type="presParOf" srcId="{971F25F5-2EAE-49C1-96CD-679ED6AEFE91}" destId="{84A3F346-5F6C-4056-8D0A-9FF4019A145B}" srcOrd="0" destOrd="0" presId="urn:microsoft.com/office/officeart/2005/8/layout/list1"/>
    <dgm:cxn modelId="{E7FE02A0-BCEC-4611-AEF6-3386879EE08F}" type="presParOf" srcId="{971F25F5-2EAE-49C1-96CD-679ED6AEFE91}" destId="{29E78278-F944-404A-89AD-9711E50523BF}" srcOrd="1" destOrd="0" presId="urn:microsoft.com/office/officeart/2005/8/layout/list1"/>
    <dgm:cxn modelId="{C1751E34-0842-4CDB-8DD8-830E8BB686AE}" type="presParOf" srcId="{70DD3645-3F21-4DC6-9BA2-016E5EF33B10}" destId="{86C6E005-6AC6-4599-8701-0B38D40DBB90}" srcOrd="5" destOrd="0" presId="urn:microsoft.com/office/officeart/2005/8/layout/list1"/>
    <dgm:cxn modelId="{E437CF1E-7A31-4291-84AF-B1B3877D77B1}" type="presParOf" srcId="{70DD3645-3F21-4DC6-9BA2-016E5EF33B10}" destId="{F520940F-0D5C-45F6-B247-8A29DF21895D}" srcOrd="6" destOrd="0" presId="urn:microsoft.com/office/officeart/2005/8/layout/list1"/>
    <dgm:cxn modelId="{1FC659E4-9367-47DA-8290-20A5D01B505B}" type="presParOf" srcId="{70DD3645-3F21-4DC6-9BA2-016E5EF33B10}" destId="{058A1416-3AB3-4719-ACCC-9E4F6FEC769A}" srcOrd="7" destOrd="0" presId="urn:microsoft.com/office/officeart/2005/8/layout/list1"/>
    <dgm:cxn modelId="{585DCF8B-58FD-40CB-91DA-E5711B426538}" type="presParOf" srcId="{70DD3645-3F21-4DC6-9BA2-016E5EF33B10}" destId="{0017E8DF-99A8-41FB-A641-475FF15F92F6}" srcOrd="8" destOrd="0" presId="urn:microsoft.com/office/officeart/2005/8/layout/list1"/>
    <dgm:cxn modelId="{49909F11-B08D-4731-806A-0C5029EA9587}" type="presParOf" srcId="{0017E8DF-99A8-41FB-A641-475FF15F92F6}" destId="{802833B0-1896-42E3-B96A-B83E0ED3DF8E}" srcOrd="0" destOrd="0" presId="urn:microsoft.com/office/officeart/2005/8/layout/list1"/>
    <dgm:cxn modelId="{E9D20131-318B-4F1C-9742-C75046A30361}" type="presParOf" srcId="{0017E8DF-99A8-41FB-A641-475FF15F92F6}" destId="{AEA8106A-6E02-40BD-806F-CA4EC691331B}" srcOrd="1" destOrd="0" presId="urn:microsoft.com/office/officeart/2005/8/layout/list1"/>
    <dgm:cxn modelId="{714F470A-BD24-425C-B204-D1F4D43786D6}" type="presParOf" srcId="{70DD3645-3F21-4DC6-9BA2-016E5EF33B10}" destId="{84428DEB-C0F8-475C-82EC-5C012E22654B}" srcOrd="9" destOrd="0" presId="urn:microsoft.com/office/officeart/2005/8/layout/list1"/>
    <dgm:cxn modelId="{C7564B96-FFE3-4EA8-B39D-D4DC927DA775}" type="presParOf" srcId="{70DD3645-3F21-4DC6-9BA2-016E5EF33B10}" destId="{5464F0B4-4F5A-4512-BD4C-ED87AF5D3AD3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D85-9164-4637-B6C1-1307605078F2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2887-B3A0-4528-A462-3AA6E32F6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5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D85-9164-4637-B6C1-1307605078F2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2887-B3A0-4528-A462-3AA6E32F6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3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D85-9164-4637-B6C1-1307605078F2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2887-B3A0-4528-A462-3AA6E32F6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5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D85-9164-4637-B6C1-1307605078F2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2887-B3A0-4528-A462-3AA6E32F6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26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D85-9164-4637-B6C1-1307605078F2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2887-B3A0-4528-A462-3AA6E32F6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52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D85-9164-4637-B6C1-1307605078F2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2887-B3A0-4528-A462-3AA6E32F6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408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D85-9164-4637-B6C1-1307605078F2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2887-B3A0-4528-A462-3AA6E32F6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45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D85-9164-4637-B6C1-1307605078F2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2887-B3A0-4528-A462-3AA6E32F6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60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D85-9164-4637-B6C1-1307605078F2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2887-B3A0-4528-A462-3AA6E32F6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93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D85-9164-4637-B6C1-1307605078F2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2887-B3A0-4528-A462-3AA6E32F6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0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D85-9164-4637-B6C1-1307605078F2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2887-B3A0-4528-A462-3AA6E32F6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76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85000">
              <a:srgbClr val="DD23E1">
                <a:lumMod val="90000"/>
                <a:lumOff val="10000"/>
                <a:alpha val="95000"/>
              </a:srgbClr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1AD85-9164-4637-B6C1-1307605078F2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62887-B3A0-4528-A462-3AA6E32F6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17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Anaesthesia</a:t>
            </a:r>
            <a:r>
              <a:rPr lang="en-US" dirty="0"/>
              <a:t> for Patients</a:t>
            </a:r>
            <a:br>
              <a:rPr lang="en-US" dirty="0"/>
            </a:br>
            <a:r>
              <a:rPr lang="en-US" dirty="0"/>
              <a:t>Undergoing Hip Fracture</a:t>
            </a:r>
            <a:br>
              <a:rPr lang="en-US" dirty="0"/>
            </a:br>
            <a:r>
              <a:rPr lang="en-US" dirty="0"/>
              <a:t>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>
            <a:normAutofit fontScale="55000" lnSpcReduction="20000"/>
          </a:bodyPr>
          <a:lstStyle/>
          <a:p>
            <a:pPr lvl="0" fontAlgn="base">
              <a:spcAft>
                <a:spcPct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S. Parthasarathy </a:t>
            </a:r>
          </a:p>
          <a:p>
            <a:pPr lvl="0" fontAlgn="base">
              <a:spcAft>
                <a:spcPct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MD., DA., DNB, MD (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), Dip.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Diab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DCA, </a:t>
            </a:r>
          </a:p>
          <a:p>
            <a:pPr lvl="0" fontAlgn="base">
              <a:spcAft>
                <a:spcPct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Dip. Software statistics, PhD(physiology)</a:t>
            </a:r>
          </a:p>
          <a:p>
            <a:pPr fontAlgn="base">
              <a:spcAft>
                <a:spcPct val="0"/>
              </a:spcAft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sz="4400" b="1" dirty="0" smtClean="0">
                <a:solidFill>
                  <a:srgbClr val="FF0000"/>
                </a:solidFill>
              </a:rPr>
              <a:t>Mahatma Gandhi Medical College and Research Institute, </a:t>
            </a:r>
            <a:r>
              <a:rPr lang="en-US" sz="4400" b="1" dirty="0" err="1" smtClean="0">
                <a:solidFill>
                  <a:srgbClr val="FF0000"/>
                </a:solidFill>
              </a:rPr>
              <a:t>Puducherry</a:t>
            </a:r>
            <a:r>
              <a:rPr lang="en-US" sz="4400" b="1" dirty="0" smtClean="0">
                <a:solidFill>
                  <a:srgbClr val="FF0000"/>
                </a:solidFill>
              </a:rPr>
              <a:t>, India </a:t>
            </a:r>
            <a:endParaRPr lang="en-IN" sz="4400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2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1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3429000" y="1905000"/>
            <a:ext cx="3810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3505200"/>
            <a:ext cx="228600" cy="152400"/>
          </a:xfrm>
          <a:prstGeom prst="ellipse">
            <a:avLst/>
          </a:prstGeom>
          <a:solidFill>
            <a:srgbClr val="DD23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52800" y="3505200"/>
            <a:ext cx="228600" cy="152400"/>
          </a:xfrm>
          <a:prstGeom prst="ellipse">
            <a:avLst/>
          </a:prstGeom>
          <a:solidFill>
            <a:srgbClr val="DD23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14800" y="3581400"/>
            <a:ext cx="228600" cy="152400"/>
          </a:xfrm>
          <a:prstGeom prst="ellipse">
            <a:avLst/>
          </a:prstGeom>
          <a:solidFill>
            <a:srgbClr val="DD23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Quad Arrow Callout 8"/>
          <p:cNvSpPr/>
          <p:nvPr/>
        </p:nvSpPr>
        <p:spPr>
          <a:xfrm>
            <a:off x="914400" y="3810000"/>
            <a:ext cx="609600" cy="6858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Quad Arrow Callout 9"/>
          <p:cNvSpPr/>
          <p:nvPr/>
        </p:nvSpPr>
        <p:spPr>
          <a:xfrm>
            <a:off x="7543800" y="4191000"/>
            <a:ext cx="609600" cy="6858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Quad Arrow Callout 10"/>
          <p:cNvSpPr/>
          <p:nvPr/>
        </p:nvSpPr>
        <p:spPr>
          <a:xfrm>
            <a:off x="914400" y="4648200"/>
            <a:ext cx="609600" cy="6858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Quad Arrow Callout 11"/>
          <p:cNvSpPr/>
          <p:nvPr/>
        </p:nvSpPr>
        <p:spPr>
          <a:xfrm>
            <a:off x="990600" y="5486400"/>
            <a:ext cx="609600" cy="6858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Fascia </a:t>
            </a:r>
            <a:r>
              <a:rPr lang="en-US" dirty="0" err="1" smtClean="0"/>
              <a:t>Iliaca</a:t>
            </a:r>
            <a:r>
              <a:rPr lang="en-US" dirty="0" smtClean="0"/>
              <a:t> Compartment is a potential space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· </a:t>
            </a:r>
            <a:r>
              <a:rPr lang="en-US" dirty="0" err="1" smtClean="0"/>
              <a:t>Anteriorly</a:t>
            </a:r>
            <a:r>
              <a:rPr lang="en-US" dirty="0" smtClean="0"/>
              <a:t>: the posterior surface of the fascia </a:t>
            </a:r>
            <a:r>
              <a:rPr lang="en-US" dirty="0" err="1" smtClean="0"/>
              <a:t>iliaca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· </a:t>
            </a:r>
            <a:r>
              <a:rPr lang="en-US" dirty="0" err="1" smtClean="0"/>
              <a:t>Posteriorly</a:t>
            </a:r>
            <a:r>
              <a:rPr lang="en-US" dirty="0" smtClean="0"/>
              <a:t>: the anterior surface of the </a:t>
            </a:r>
            <a:r>
              <a:rPr lang="en-US" dirty="0" err="1" smtClean="0"/>
              <a:t>iliacus</a:t>
            </a:r>
            <a:r>
              <a:rPr lang="en-US" dirty="0" smtClean="0"/>
              <a:t> muscle and the </a:t>
            </a:r>
            <a:r>
              <a:rPr lang="en-US" dirty="0" err="1" smtClean="0"/>
              <a:t>psoas</a:t>
            </a:r>
            <a:r>
              <a:rPr lang="en-US" dirty="0" smtClean="0"/>
              <a:t> major muscle.</a:t>
            </a:r>
          </a:p>
          <a:p>
            <a:r>
              <a:rPr lang="en-US" dirty="0" smtClean="0"/>
              <a:t>Medially: the vertebral column </a:t>
            </a:r>
          </a:p>
          <a:p>
            <a:r>
              <a:rPr lang="en-US" dirty="0" smtClean="0"/>
              <a:t>cranially laterally the inner lip of the iliac crest.</a:t>
            </a:r>
          </a:p>
          <a:p>
            <a:r>
              <a:rPr lang="en-US" dirty="0" err="1" smtClean="0"/>
              <a:t>Cranio</a:t>
            </a:r>
            <a:r>
              <a:rPr lang="en-US" dirty="0" smtClean="0"/>
              <a:t> medially: it is continuous with the space between the </a:t>
            </a:r>
            <a:r>
              <a:rPr lang="en-US" dirty="0" err="1" smtClean="0"/>
              <a:t>quadratus</a:t>
            </a:r>
            <a:r>
              <a:rPr lang="en-US" dirty="0" smtClean="0"/>
              <a:t> </a:t>
            </a:r>
            <a:r>
              <a:rPr lang="en-US" dirty="0" err="1" smtClean="0"/>
              <a:t>lumborum</a:t>
            </a:r>
            <a:r>
              <a:rPr lang="en-US" dirty="0" smtClean="0"/>
              <a:t> muscle and its</a:t>
            </a:r>
          </a:p>
          <a:p>
            <a:pPr>
              <a:buNone/>
            </a:pPr>
            <a:r>
              <a:rPr lang="en-US" dirty="0" smtClean="0"/>
              <a:t>     fascia.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6857999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6200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" y="14478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Arrow 5"/>
          <p:cNvSpPr/>
          <p:nvPr/>
        </p:nvSpPr>
        <p:spPr>
          <a:xfrm>
            <a:off x="2286000" y="2971800"/>
            <a:ext cx="381000" cy="762000"/>
          </a:xfrm>
          <a:prstGeom prst="upArrow">
            <a:avLst/>
          </a:prstGeom>
          <a:solidFill>
            <a:srgbClr val="18A8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Infiltrate </a:t>
            </a:r>
          </a:p>
          <a:p>
            <a:r>
              <a:rPr lang="en-US" dirty="0" smtClean="0"/>
              <a:t>Cranially 60 degrees </a:t>
            </a:r>
          </a:p>
          <a:p>
            <a:r>
              <a:rPr lang="en-US" dirty="0" smtClean="0"/>
              <a:t>Two pops </a:t>
            </a:r>
          </a:p>
          <a:p>
            <a:r>
              <a:rPr lang="en-US" dirty="0" smtClean="0"/>
              <a:t>Down to 30 degree</a:t>
            </a:r>
          </a:p>
          <a:p>
            <a:r>
              <a:rPr lang="en-US" dirty="0" smtClean="0"/>
              <a:t>Aspirate 5 ml increments .. 40 ml  of 0.2 % </a:t>
            </a:r>
            <a:r>
              <a:rPr lang="en-US" dirty="0" err="1" smtClean="0"/>
              <a:t>bupivacaine</a:t>
            </a:r>
            <a:r>
              <a:rPr lang="en-US" dirty="0" smtClean="0"/>
              <a:t>  </a:t>
            </a:r>
          </a:p>
          <a:p>
            <a:r>
              <a:rPr lang="en-US" dirty="0" smtClean="0"/>
              <a:t>No pain, </a:t>
            </a:r>
            <a:r>
              <a:rPr lang="en-US" dirty="0" err="1" smtClean="0"/>
              <a:t>paresthesia</a:t>
            </a:r>
            <a:r>
              <a:rPr lang="en-US" dirty="0" smtClean="0"/>
              <a:t> , resistance </a:t>
            </a:r>
          </a:p>
          <a:p>
            <a:r>
              <a:rPr lang="en-US" dirty="0" smtClean="0"/>
              <a:t>Press finger down </a:t>
            </a:r>
          </a:p>
          <a:p>
            <a:r>
              <a:rPr lang="en-US" dirty="0" smtClean="0"/>
              <a:t>Flow up to block nerves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4007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the probe cranially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1"/>
            <a:ext cx="78486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volume dilute solutions </a:t>
            </a:r>
          </a:p>
          <a:p>
            <a:r>
              <a:rPr lang="en-US" dirty="0" smtClean="0"/>
              <a:t>Cranial spread</a:t>
            </a:r>
          </a:p>
          <a:p>
            <a:r>
              <a:rPr lang="en-US" dirty="0" smtClean="0"/>
              <a:t>analgesia only </a:t>
            </a:r>
          </a:p>
          <a:p>
            <a:r>
              <a:rPr lang="en-US" dirty="0" smtClean="0"/>
              <a:t>No nerve injuries </a:t>
            </a:r>
          </a:p>
          <a:p>
            <a:r>
              <a:rPr lang="en-US" dirty="0" smtClean="0"/>
              <a:t>Not near vascular structures</a:t>
            </a:r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sz="4000" u="sng" dirty="0" smtClean="0"/>
              <a:t>Dynamic Vs static analgesia</a:t>
            </a:r>
          </a:p>
          <a:p>
            <a:pPr>
              <a:buNone/>
            </a:pPr>
            <a:r>
              <a:rPr lang="en-US" sz="4000" dirty="0" smtClean="0"/>
              <a:t>				Epidural??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RA options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in one blocks </a:t>
            </a:r>
          </a:p>
          <a:p>
            <a:endParaRPr lang="en-US" dirty="0" smtClean="0"/>
          </a:p>
          <a:p>
            <a:r>
              <a:rPr lang="en-US" dirty="0" err="1" smtClean="0"/>
              <a:t>Psoas</a:t>
            </a:r>
            <a:r>
              <a:rPr lang="en-US" dirty="0" smtClean="0"/>
              <a:t> compartment blocks described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the best analgesic??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common for both??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3352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281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Resuscitation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IV access and fluids immediate </a:t>
            </a:r>
          </a:p>
          <a:p>
            <a:r>
              <a:rPr lang="en-US" dirty="0" smtClean="0"/>
              <a:t>Intra capsular fractures bleed less </a:t>
            </a:r>
          </a:p>
          <a:p>
            <a:r>
              <a:rPr lang="en-US" dirty="0" smtClean="0"/>
              <a:t>Liberal transfusion policy of 10 gm% as transfusion trigger</a:t>
            </a:r>
          </a:p>
          <a:p>
            <a:r>
              <a:rPr lang="en-US" dirty="0" smtClean="0"/>
              <a:t>The amount of blood lost at surgery also varies, with </a:t>
            </a:r>
            <a:r>
              <a:rPr lang="en-US" dirty="0" err="1" smtClean="0"/>
              <a:t>intramedullary</a:t>
            </a:r>
            <a:r>
              <a:rPr lang="en-US" dirty="0" smtClean="0"/>
              <a:t> nails and hip screws losing more blood than hemi-</a:t>
            </a:r>
            <a:r>
              <a:rPr lang="en-US" dirty="0" err="1" smtClean="0"/>
              <a:t>arthroplasties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Keep it around 10 for better walks </a:t>
            </a:r>
          </a:p>
          <a:p>
            <a:r>
              <a:rPr lang="en-US" dirty="0" smtClean="0"/>
              <a:t>Catheterize !!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828800" y="1828800"/>
            <a:ext cx="5410200" cy="36576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Optimisation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be postponed 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Anaemia</a:t>
            </a:r>
            <a:r>
              <a:rPr lang="en-US" dirty="0" smtClean="0"/>
              <a:t> (</a:t>
            </a:r>
            <a:r>
              <a:rPr lang="en-US" dirty="0" err="1" smtClean="0"/>
              <a:t>haemoglobin</a:t>
            </a:r>
            <a:r>
              <a:rPr lang="en-US" dirty="0" smtClean="0"/>
              <a:t> &lt;9.0 g.dl−1)</a:t>
            </a:r>
          </a:p>
          <a:p>
            <a:r>
              <a:rPr lang="en-US" dirty="0" smtClean="0"/>
              <a:t>Dehydration or acute </a:t>
            </a:r>
            <a:r>
              <a:rPr lang="en-US" dirty="0" err="1" smtClean="0"/>
              <a:t>uraemia</a:t>
            </a:r>
            <a:endParaRPr lang="en-US" dirty="0" smtClean="0"/>
          </a:p>
          <a:p>
            <a:r>
              <a:rPr lang="en-US" dirty="0" smtClean="0"/>
              <a:t>Severe electrolyte imbalance (sodium &lt;120 or &gt;150 mmol.l−1, potassium &lt;2.8 or &gt;6.0 mmol.l−1)</a:t>
            </a:r>
          </a:p>
          <a:p>
            <a:r>
              <a:rPr lang="en-US" dirty="0" smtClean="0"/>
              <a:t>Uncontrolled diabetes</a:t>
            </a:r>
          </a:p>
          <a:p>
            <a:r>
              <a:rPr lang="en-US" dirty="0" smtClean="0"/>
              <a:t>Uncontrolled heart failure</a:t>
            </a:r>
          </a:p>
          <a:p>
            <a:r>
              <a:rPr lang="en-US" dirty="0" smtClean="0"/>
              <a:t>Correctable cardiac arrhythmia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000" b="1" dirty="0" smtClean="0"/>
          </a:p>
          <a:p>
            <a:r>
              <a:rPr lang="en-US" sz="6000" b="1" dirty="0" smtClean="0"/>
              <a:t>Co morbid conditions 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incidence of </a:t>
            </a:r>
            <a:r>
              <a:rPr lang="en-US" b="1" dirty="0" err="1" smtClean="0"/>
              <a:t>hyponatremia</a:t>
            </a:r>
            <a:r>
              <a:rPr lang="en-US" b="1" dirty="0" smtClean="0"/>
              <a:t> was 4%, and it was associated with a sevenfold increase in hospital mortality.</a:t>
            </a:r>
          </a:p>
          <a:p>
            <a:endParaRPr lang="en-US" b="1" dirty="0" smtClean="0"/>
          </a:p>
          <a:p>
            <a:r>
              <a:rPr lang="en-US" b="1" dirty="0" err="1" smtClean="0"/>
              <a:t>Hb</a:t>
            </a:r>
            <a:r>
              <a:rPr lang="en-US" b="1" dirty="0" smtClean="0"/>
              <a:t> value ?? </a:t>
            </a:r>
          </a:p>
          <a:p>
            <a:endParaRPr lang="en-US" b="1" dirty="0" smtClean="0"/>
          </a:p>
          <a:p>
            <a:r>
              <a:rPr lang="en-US" b="1" dirty="0" smtClean="0"/>
              <a:t>After fluid administration … </a:t>
            </a:r>
            <a:r>
              <a:rPr lang="en-US" b="1" dirty="0" err="1" smtClean="0"/>
              <a:t>Hb</a:t>
            </a:r>
            <a:r>
              <a:rPr lang="en-US" b="1" dirty="0" smtClean="0"/>
              <a:t> original 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Antiplatelet</a:t>
            </a:r>
            <a:r>
              <a:rPr lang="en-US" b="1" dirty="0" smtClean="0"/>
              <a:t>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Aspirin no problem.. go ahead</a:t>
            </a:r>
          </a:p>
          <a:p>
            <a:endParaRPr lang="en-US" dirty="0" smtClean="0"/>
          </a:p>
          <a:p>
            <a:r>
              <a:rPr lang="en-US" dirty="0" err="1" smtClean="0"/>
              <a:t>Clopidogrel</a:t>
            </a:r>
            <a:r>
              <a:rPr lang="en-US" dirty="0" smtClean="0"/>
              <a:t> stop – assess patients needs ;;;;</a:t>
            </a:r>
          </a:p>
          <a:p>
            <a:endParaRPr lang="en-US" dirty="0" smtClean="0"/>
          </a:p>
          <a:p>
            <a:r>
              <a:rPr lang="en-US" dirty="0" smtClean="0"/>
              <a:t>Proceed with GA with caution for blood loss. </a:t>
            </a:r>
          </a:p>
          <a:p>
            <a:r>
              <a:rPr lang="en-US" dirty="0" smtClean="0"/>
              <a:t>With good surgeons – loss found similar </a:t>
            </a:r>
          </a:p>
          <a:p>
            <a:r>
              <a:rPr lang="en-US" dirty="0" err="1" smtClean="0"/>
              <a:t>Thromboembolic</a:t>
            </a:r>
            <a:r>
              <a:rPr lang="en-US" dirty="0" smtClean="0"/>
              <a:t> prophylaxis – definite </a:t>
            </a:r>
          </a:p>
          <a:p>
            <a:r>
              <a:rPr lang="en-US" dirty="0" smtClean="0"/>
              <a:t>fixation needs priority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heart murmur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postpone? </a:t>
            </a:r>
          </a:p>
          <a:p>
            <a:r>
              <a:rPr lang="en-US" dirty="0" smtClean="0"/>
              <a:t>No </a:t>
            </a:r>
          </a:p>
          <a:p>
            <a:r>
              <a:rPr lang="en-US" dirty="0" smtClean="0"/>
              <a:t>Many have some aortic </a:t>
            </a:r>
            <a:r>
              <a:rPr lang="en-US" dirty="0" err="1" smtClean="0"/>
              <a:t>stenosis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Some fall due to it. </a:t>
            </a:r>
          </a:p>
          <a:p>
            <a:r>
              <a:rPr lang="en-US" dirty="0" smtClean="0"/>
              <a:t>Many tolerate RA with AS (studies)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975" y="3352800"/>
            <a:ext cx="40100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timing of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– 48 hours </a:t>
            </a:r>
          </a:p>
          <a:p>
            <a:endParaRPr lang="en-US" dirty="0" smtClean="0"/>
          </a:p>
          <a:p>
            <a:r>
              <a:rPr lang="en-US" dirty="0" smtClean="0"/>
              <a:t>Optimize and operate   </a:t>
            </a:r>
            <a:r>
              <a:rPr lang="en-US" sz="4000" dirty="0" smtClean="0"/>
              <a:t>√</a:t>
            </a:r>
          </a:p>
          <a:p>
            <a:endParaRPr lang="en-US" dirty="0" smtClean="0"/>
          </a:p>
          <a:p>
            <a:r>
              <a:rPr lang="en-US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 and wait </a:t>
            </a:r>
            <a:endParaRPr lang="en-US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smtClean="0"/>
              <a:t>More than 48 hours 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 to surgery beyond 48 h is associated with increased 30 day postoperative mortality, complications, and length of inpatient stay.</a:t>
            </a:r>
          </a:p>
          <a:p>
            <a:endParaRPr lang="en-US" dirty="0" smtClean="0"/>
          </a:p>
          <a:p>
            <a:r>
              <a:rPr lang="en-US" dirty="0" smtClean="0"/>
              <a:t>2,75,000 patient meta analyses study !!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77 000 new hip fractures in one year  in UK </a:t>
            </a:r>
          </a:p>
          <a:p>
            <a:endParaRPr lang="en-US" dirty="0" smtClean="0"/>
          </a:p>
          <a:p>
            <a:r>
              <a:rPr lang="en-US" b="1" dirty="0" smtClean="0"/>
              <a:t>In MGMC alone , </a:t>
            </a:r>
          </a:p>
          <a:p>
            <a:r>
              <a:rPr lang="en-US" b="1" dirty="0" smtClean="0"/>
              <a:t>Almost 400 cases/year are conducted 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kumbakonam</a:t>
            </a:r>
            <a:r>
              <a:rPr lang="en-US" dirty="0" smtClean="0"/>
              <a:t> – private hospitals. 10 / week </a:t>
            </a:r>
          </a:p>
          <a:p>
            <a:r>
              <a:rPr lang="en-US" dirty="0" smtClean="0"/>
              <a:t>Consider the Indian statistics !!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23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Multidocument 3"/>
          <p:cNvSpPr/>
          <p:nvPr/>
        </p:nvSpPr>
        <p:spPr>
          <a:xfrm>
            <a:off x="2057400" y="1905000"/>
            <a:ext cx="5867400" cy="4038600"/>
          </a:xfrm>
          <a:prstGeom prst="flowChartMultidocumen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FF00"/>
                </a:solidFill>
              </a:rPr>
              <a:t>Anaesthetic</a:t>
            </a:r>
            <a:r>
              <a:rPr lang="en-US" sz="3200" b="1" dirty="0" smtClean="0">
                <a:solidFill>
                  <a:srgbClr val="00FF00"/>
                </a:solidFill>
              </a:rPr>
              <a:t> implications </a:t>
            </a:r>
            <a:endParaRPr lang="en-US" sz="32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to L4 and some S2,3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51000" contrast="54000"/>
          </a:blip>
          <a:srcRect/>
          <a:stretch>
            <a:fillRect/>
          </a:stretch>
        </p:blipFill>
        <p:spPr bwMode="auto">
          <a:xfrm>
            <a:off x="1219200" y="1524000"/>
            <a:ext cx="6781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Opioids are associated with increased postoperative confusion, which prolongs inpatient stay through delayed mobilization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40% of hip fracture patients have at least moderate chronic renal impairment (estimated </a:t>
            </a:r>
            <a:r>
              <a:rPr lang="en-US" sz="2400" dirty="0" err="1" smtClean="0"/>
              <a:t>glomerular</a:t>
            </a:r>
            <a:r>
              <a:rPr lang="en-US" sz="2400" dirty="0" smtClean="0"/>
              <a:t> filtration rate ,60 ml min1.73 m2), -- relatively higher risk for </a:t>
            </a:r>
            <a:r>
              <a:rPr lang="en-US" sz="2400" dirty="0" err="1" smtClean="0"/>
              <a:t>opioid</a:t>
            </a:r>
            <a:r>
              <a:rPr lang="en-US" sz="2400" dirty="0" smtClean="0"/>
              <a:t> toxicity.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NSAIDs further reduce renal function, and increase the risk of gastrointestinal </a:t>
            </a:r>
            <a:r>
              <a:rPr lang="en-US" sz="2400" dirty="0" err="1" smtClean="0"/>
              <a:t>haemorrhage</a:t>
            </a:r>
            <a:r>
              <a:rPr lang="en-US" sz="24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Regularly administered </a:t>
            </a:r>
            <a:r>
              <a:rPr lang="en-US" sz="2400" dirty="0" err="1" smtClean="0"/>
              <a:t>paracetamol</a:t>
            </a:r>
            <a:r>
              <a:rPr lang="en-US" sz="2400" dirty="0" smtClean="0"/>
              <a:t> is very effective, but codeine and </a:t>
            </a:r>
            <a:r>
              <a:rPr lang="en-US" sz="2400" dirty="0" err="1" smtClean="0"/>
              <a:t>tramadol</a:t>
            </a:r>
            <a:r>
              <a:rPr lang="en-US" sz="2400" dirty="0" smtClean="0"/>
              <a:t> should be avoided.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meta-analysis of </a:t>
            </a:r>
            <a:r>
              <a:rPr lang="en-US" dirty="0" err="1" smtClean="0"/>
              <a:t>anaesthetic</a:t>
            </a:r>
            <a:r>
              <a:rPr lang="en-US" dirty="0" smtClean="0"/>
              <a:t> practice have failed to show any great difference in outcome between general and regional (spinal)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-------------------------------------------------------------</a:t>
            </a:r>
            <a:endParaRPr lang="en-US" dirty="0" smtClean="0"/>
          </a:p>
          <a:p>
            <a:r>
              <a:rPr lang="en-US" dirty="0" smtClean="0"/>
              <a:t>acute postoperative confusion </a:t>
            </a:r>
          </a:p>
          <a:p>
            <a:r>
              <a:rPr lang="en-US" dirty="0" smtClean="0"/>
              <a:t>reduction in 30 day mortality</a:t>
            </a:r>
          </a:p>
          <a:p>
            <a:r>
              <a:rPr lang="en-US" dirty="0" err="1" smtClean="0"/>
              <a:t>Pnemonia</a:t>
            </a:r>
            <a:r>
              <a:rPr lang="en-US" dirty="0" smtClean="0"/>
              <a:t>, hypoxia </a:t>
            </a:r>
            <a:endParaRPr lang="en-US" dirty="0"/>
          </a:p>
        </p:txBody>
      </p:sp>
      <p:sp>
        <p:nvSpPr>
          <p:cNvPr id="4" name="Moon 3"/>
          <p:cNvSpPr/>
          <p:nvPr/>
        </p:nvSpPr>
        <p:spPr>
          <a:xfrm>
            <a:off x="6019800" y="4191000"/>
            <a:ext cx="2590800" cy="1524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RA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suggested that ‘Spinal/epidural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anaesthesia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should be considered for all patients undergoing hip fracture repair, unless contraindicated’.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Scottish Intercollegiate Guidelines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Network (SIGN)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Technique varies with setup, institution and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anaesthesiologist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Position </a:t>
            </a:r>
          </a:p>
          <a:p>
            <a:r>
              <a:rPr lang="en-US" dirty="0" smtClean="0"/>
              <a:t>Temperature </a:t>
            </a:r>
          </a:p>
          <a:p>
            <a:r>
              <a:rPr lang="en-US" dirty="0" smtClean="0"/>
              <a:t>IV access ??</a:t>
            </a:r>
          </a:p>
          <a:p>
            <a:r>
              <a:rPr lang="en-US" dirty="0" smtClean="0"/>
              <a:t>Oxygen </a:t>
            </a:r>
          </a:p>
          <a:p>
            <a:r>
              <a:rPr lang="en-US" dirty="0" smtClean="0"/>
              <a:t>BP apparatus</a:t>
            </a:r>
          </a:p>
          <a:p>
            <a:r>
              <a:rPr lang="en-US" dirty="0" smtClean="0"/>
              <a:t>Catheter  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1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05000"/>
            <a:ext cx="457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9812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Intrathecal opioids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 to morphine </a:t>
            </a:r>
          </a:p>
          <a:p>
            <a:r>
              <a:rPr lang="en-US" dirty="0" smtClean="0"/>
              <a:t>PONV </a:t>
            </a:r>
          </a:p>
          <a:p>
            <a:endParaRPr lang="en-US" dirty="0" smtClean="0"/>
          </a:p>
          <a:p>
            <a:r>
              <a:rPr lang="en-US" dirty="0" err="1" smtClean="0"/>
              <a:t>Fentanyl</a:t>
            </a:r>
            <a:r>
              <a:rPr lang="en-US" dirty="0" smtClean="0"/>
              <a:t> is OK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anaesthetist</a:t>
            </a:r>
            <a:r>
              <a:rPr lang="en-US" dirty="0" smtClean="0"/>
              <a:t>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Take a 10-ml syringe, draw up 4 ml of </a:t>
            </a:r>
            <a:r>
              <a:rPr lang="en-US" dirty="0" err="1" smtClean="0"/>
              <a:t>levobupivacaine</a:t>
            </a:r>
            <a:r>
              <a:rPr lang="en-US" dirty="0" smtClean="0"/>
              <a:t> 0.5%, </a:t>
            </a:r>
            <a:r>
              <a:rPr lang="en-US" dirty="0" err="1" smtClean="0"/>
              <a:t>fentanyl</a:t>
            </a:r>
            <a:r>
              <a:rPr lang="en-US" dirty="0" smtClean="0"/>
              <a:t> 100 </a:t>
            </a:r>
            <a:r>
              <a:rPr lang="en-US" dirty="0" err="1" smtClean="0"/>
              <a:t>μg</a:t>
            </a:r>
            <a:r>
              <a:rPr lang="en-US" dirty="0" smtClean="0"/>
              <a:t> and make this up to 10 ml with normal saline. </a:t>
            </a:r>
          </a:p>
          <a:p>
            <a:r>
              <a:rPr lang="en-US" dirty="0" smtClean="0"/>
              <a:t>I use 2 to 3 ml of this solution for the spinal injection, </a:t>
            </a:r>
          </a:p>
          <a:p>
            <a:r>
              <a:rPr lang="en-US" dirty="0" smtClean="0"/>
              <a:t>I also perform a femoral </a:t>
            </a:r>
            <a:r>
              <a:rPr lang="en-US" i="1" dirty="0" smtClean="0"/>
              <a:t>3-in-1 block after the spinal.</a:t>
            </a:r>
          </a:p>
          <a:p>
            <a:r>
              <a:rPr lang="en-US" i="1" dirty="0" smtClean="0"/>
              <a:t> In some cases,</a:t>
            </a:r>
          </a:p>
          <a:p>
            <a:r>
              <a:rPr lang="en-US" dirty="0" smtClean="0"/>
              <a:t>I perform the block before positioning the patient for the spinal. </a:t>
            </a:r>
          </a:p>
          <a:p>
            <a:r>
              <a:rPr lang="en-US" dirty="0" smtClean="0"/>
              <a:t>Hypotension is rare, but if the patients have been adequately resuscitated, the incidence should be low.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477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The surgery should be completed in about 45 minutes for this technique to work!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1336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Orthopedician</a:t>
            </a:r>
            <a:r>
              <a:rPr lang="en-US" dirty="0" smtClean="0"/>
              <a:t> is better OT assistant for holding position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 sedatives </a:t>
            </a:r>
          </a:p>
          <a:p>
            <a:endParaRPr lang="en-US" dirty="0" smtClean="0"/>
          </a:p>
          <a:p>
            <a:r>
              <a:rPr lang="en-US" dirty="0" smtClean="0"/>
              <a:t>No worry about cognitive dysfunction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98% of hip fractures are managed surgically, </a:t>
            </a:r>
          </a:p>
          <a:p>
            <a:r>
              <a:rPr lang="en-US" dirty="0" smtClean="0"/>
              <a:t>WHY ??</a:t>
            </a:r>
          </a:p>
          <a:p>
            <a:r>
              <a:rPr lang="en-US" b="1" dirty="0" smtClean="0"/>
              <a:t>fixation provides the best analgesia </a:t>
            </a:r>
          </a:p>
          <a:p>
            <a:r>
              <a:rPr lang="en-US" b="1" dirty="0" smtClean="0"/>
              <a:t>chance of rehabilitation</a:t>
            </a:r>
          </a:p>
          <a:p>
            <a:r>
              <a:rPr lang="en-US" b="1" dirty="0" smtClean="0"/>
              <a:t>reduces the risk of complications such as pneumonia and pulmonary embolism.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</a:t>
            </a:r>
            <a:r>
              <a:rPr lang="en-US" dirty="0" err="1" smtClean="0"/>
              <a:t>anaesthesia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/>
          <a:lstStyle/>
          <a:p>
            <a:r>
              <a:rPr lang="en-US" dirty="0" smtClean="0"/>
              <a:t>(GA/GA with block/ GA with spinal/GA </a:t>
            </a:r>
            <a:r>
              <a:rPr lang="en-US" dirty="0" err="1" smtClean="0"/>
              <a:t>intubated</a:t>
            </a:r>
            <a:r>
              <a:rPr lang="en-US" dirty="0" smtClean="0"/>
              <a:t>/GA </a:t>
            </a:r>
            <a:r>
              <a:rPr lang="en-US" dirty="0" err="1" smtClean="0"/>
              <a:t>supraglottic</a:t>
            </a:r>
            <a:r>
              <a:rPr lang="en-US" dirty="0" smtClean="0"/>
              <a:t> device/GA inhalation/ GA TCI, etc.) (spinal/spinal with sedation/‘plain’ spinal/‘</a:t>
            </a:r>
            <a:r>
              <a:rPr lang="en-US" dirty="0" err="1" smtClean="0"/>
              <a:t>heavy’spinal</a:t>
            </a:r>
            <a:r>
              <a:rPr lang="en-US" dirty="0" smtClean="0"/>
              <a:t>/use of adjuncts, etc.)</a:t>
            </a:r>
          </a:p>
          <a:p>
            <a:r>
              <a:rPr lang="en-US" dirty="0" smtClean="0"/>
              <a:t>CSEA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 we have meta analyses ??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Mortality is high- 1.4% to 12%. – </a:t>
            </a:r>
            <a:br>
              <a:rPr lang="en-US" dirty="0" smtClean="0"/>
            </a:br>
            <a:r>
              <a:rPr lang="en-US" dirty="0" smtClean="0"/>
              <a:t>1 year 25%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&gt; 85 years </a:t>
            </a:r>
          </a:p>
          <a:p>
            <a:r>
              <a:rPr lang="en-US" dirty="0" smtClean="0"/>
              <a:t>Two co morbid conditions </a:t>
            </a:r>
          </a:p>
          <a:p>
            <a:r>
              <a:rPr lang="en-US" dirty="0" smtClean="0"/>
              <a:t>Cognition ? </a:t>
            </a:r>
          </a:p>
          <a:p>
            <a:r>
              <a:rPr lang="en-US" dirty="0" smtClean="0"/>
              <a:t>Anemia </a:t>
            </a:r>
          </a:p>
          <a:p>
            <a:r>
              <a:rPr lang="en-US" dirty="0" smtClean="0"/>
              <a:t>Previous malignancy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cardiac failure </a:t>
            </a:r>
            <a:r>
              <a:rPr lang="en-US" dirty="0" smtClean="0"/>
              <a:t>and myocardial infarction, </a:t>
            </a:r>
          </a:p>
          <a:p>
            <a:pPr>
              <a:buNone/>
            </a:pPr>
            <a:r>
              <a:rPr lang="en-US" dirty="0" smtClean="0"/>
              <a:t>     2 days,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C00000"/>
                </a:solidFill>
              </a:rPr>
              <a:t>pulmonary embolism, second week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rgbClr val="0070C0"/>
                </a:solidFill>
              </a:rPr>
              <a:t>bronchopneumonia</a:t>
            </a:r>
            <a:r>
              <a:rPr lang="en-US" dirty="0" smtClean="0"/>
              <a:t>, which accounts for the majority of late deaths</a:t>
            </a:r>
          </a:p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Bone cement implantation syndrome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BCIS is characterized by </a:t>
            </a:r>
            <a:r>
              <a:rPr lang="en-US" sz="2800" b="1" u="sng" dirty="0" smtClean="0"/>
              <a:t>hypoxia</a:t>
            </a:r>
            <a:r>
              <a:rPr lang="en-US" sz="2800" dirty="0" smtClean="0"/>
              <a:t>, </a:t>
            </a:r>
            <a:r>
              <a:rPr lang="en-US" sz="2800" b="1" u="sng" dirty="0" smtClean="0"/>
              <a:t>hypotension</a:t>
            </a:r>
            <a:r>
              <a:rPr lang="en-US" sz="2800" dirty="0" smtClean="0"/>
              <a:t> or both and/or </a:t>
            </a:r>
            <a:r>
              <a:rPr lang="en-US" sz="2800" b="1" u="sng" dirty="0" smtClean="0"/>
              <a:t>unexpected loss of consciousness </a:t>
            </a:r>
            <a:r>
              <a:rPr lang="en-US" sz="2800" dirty="0" smtClean="0"/>
              <a:t>occurring around the time of cementation, prosthesis insertion, reduction of the joint or, occasionally, limb tourniquet deflation in a patient undergoing cemented bone surgery.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</p:spPr>
        <p:txBody>
          <a:bodyPr>
            <a:normAutofit fontScale="92500"/>
          </a:bodyPr>
          <a:lstStyle/>
          <a:p>
            <a:pPr lvl="0" fontAlgn="base"/>
            <a:r>
              <a:rPr lang="en-US" u="sng" dirty="0" smtClean="0"/>
              <a:t>Grade 1</a:t>
            </a:r>
            <a:r>
              <a:rPr lang="en-US" dirty="0" smtClean="0"/>
              <a:t>: moderate hypoxia (</a:t>
            </a:r>
            <a:r>
              <a:rPr lang="en-US" i="1" dirty="0" smtClean="0"/>
              <a:t>S</a:t>
            </a:r>
            <a:r>
              <a:rPr lang="en-US" dirty="0" smtClean="0"/>
              <a:t>p</a:t>
            </a:r>
            <a:r>
              <a:rPr lang="en-US" cap="all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&lt;94%) or hypotension [fall in systolic blood pressure (SBP) &gt;20%].</a:t>
            </a:r>
          </a:p>
          <a:p>
            <a:pPr lvl="0" fontAlgn="base"/>
            <a:r>
              <a:rPr lang="en-US" u="sng" dirty="0" smtClean="0"/>
              <a:t>Grade 2</a:t>
            </a:r>
            <a:r>
              <a:rPr lang="en-US" dirty="0" smtClean="0"/>
              <a:t>: severe hypoxia (</a:t>
            </a:r>
            <a:r>
              <a:rPr lang="en-US" i="1" dirty="0" smtClean="0"/>
              <a:t>S</a:t>
            </a:r>
            <a:r>
              <a:rPr lang="en-US" dirty="0" smtClean="0"/>
              <a:t>p</a:t>
            </a:r>
            <a:r>
              <a:rPr lang="en-US" cap="all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&lt;88%) or hypotension (fall in SBP &gt;40%) or unexpected loss of consciousness.</a:t>
            </a:r>
          </a:p>
          <a:p>
            <a:pPr lvl="0" fontAlgn="base"/>
            <a:r>
              <a:rPr lang="en-US" u="sng" dirty="0" smtClean="0"/>
              <a:t>Grade 3</a:t>
            </a:r>
            <a:r>
              <a:rPr lang="en-US" dirty="0" smtClean="0"/>
              <a:t>: cardiovascular collapse requiring CPR</a:t>
            </a:r>
          </a:p>
          <a:p>
            <a:pPr lvl="0" fontAlgn="base"/>
            <a:endParaRPr lang="en-US" dirty="0" smtClean="0"/>
          </a:p>
          <a:p>
            <a:pPr lvl="0" fontAlgn="base"/>
            <a:r>
              <a:rPr lang="en-US" dirty="0" smtClean="0"/>
              <a:t>Micro emboli and mediator release  - histamine ??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Aggressive oxygen </a:t>
            </a:r>
          </a:p>
          <a:p>
            <a:r>
              <a:rPr lang="en-US" dirty="0" smtClean="0"/>
              <a:t>Fluid resuscitation </a:t>
            </a:r>
          </a:p>
          <a:p>
            <a:r>
              <a:rPr lang="en-US" dirty="0" err="1" smtClean="0"/>
              <a:t>Vasopressors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Ventilation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 pain 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Different types of surgical fixation have different analgesic requirements, and this should be borne in mind when postoperative analgesic regimens are considered.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 Hemi-</a:t>
            </a:r>
            <a:r>
              <a:rPr lang="en-US" sz="2800" dirty="0" err="1" smtClean="0"/>
              <a:t>arthroplasty</a:t>
            </a:r>
            <a:r>
              <a:rPr lang="en-US" sz="2800" dirty="0" smtClean="0"/>
              <a:t> and total hip replacements for hip fracture are less painful than dynamic hip screws and nails.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Psoas</a:t>
            </a:r>
            <a:r>
              <a:rPr lang="en-US" dirty="0" smtClean="0"/>
              <a:t> compartment block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The use of a continuous regional </a:t>
            </a:r>
            <a:r>
              <a:rPr lang="en-US" sz="2800" dirty="0" err="1" smtClean="0"/>
              <a:t>anaesthetic</a:t>
            </a:r>
            <a:r>
              <a:rPr lang="en-US" sz="2800" dirty="0" smtClean="0"/>
              <a:t> technique for PCB is extremely effective, resulting in mean visual analogue scores (VAS) of 10 mm (rest) and 15–30 mm (movement) during the first 48 h postoperative after total hip </a:t>
            </a:r>
            <a:r>
              <a:rPr lang="en-US" sz="2800" dirty="0" err="1" smtClean="0"/>
              <a:t>arthroplasty</a:t>
            </a:r>
            <a:r>
              <a:rPr lang="en-US" sz="2800" dirty="0" smtClean="0"/>
              <a:t> (THA)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PNS is better than USG ??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9319" y="1600200"/>
            <a:ext cx="6025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1" y="1600200"/>
            <a:ext cx="5805488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Depofoam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A new approach to postoperative analgesia hip replacement is the use of extended-release epidural morphine sulfate.</a:t>
            </a:r>
          </a:p>
          <a:p>
            <a:r>
              <a:rPr lang="en-US" dirty="0" smtClean="0"/>
              <a:t>This technology is based on liposomal products into which doses of morphine 10–20 mg are incorporated.</a:t>
            </a:r>
          </a:p>
          <a:p>
            <a:r>
              <a:rPr lang="en-US" dirty="0" smtClean="0"/>
              <a:t>No catheter , no worry about anticoagulation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95374"/>
            <a:ext cx="8001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in RA 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far greater consideration be given to invasive arterial pressure monitoring and use of cardiac output (e.g. Doppler, CO) and </a:t>
            </a:r>
          </a:p>
          <a:p>
            <a:r>
              <a:rPr lang="en-US" dirty="0" smtClean="0"/>
              <a:t>cerebral function (e.g. </a:t>
            </a:r>
            <a:r>
              <a:rPr lang="en-US" dirty="0" err="1" smtClean="0"/>
              <a:t>bispectral</a:t>
            </a:r>
            <a:r>
              <a:rPr lang="en-US" dirty="0" smtClean="0"/>
              <a:t> index, cerebral oxygen saturation) </a:t>
            </a:r>
            <a:r>
              <a:rPr lang="en-US" dirty="0" smtClean="0"/>
              <a:t>monitors</a:t>
            </a:r>
          </a:p>
          <a:p>
            <a:endParaRPr lang="en-US" dirty="0" smtClean="0"/>
          </a:p>
          <a:p>
            <a:r>
              <a:rPr lang="en-US" dirty="0" smtClean="0"/>
              <a:t>Major cases , (revision ) + cardia</a:t>
            </a:r>
            <a:r>
              <a:rPr lang="en-US" dirty="0" smtClean="0"/>
              <a:t>c disease 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Age old problem !! </a:t>
            </a:r>
          </a:p>
          <a:p>
            <a:endParaRPr lang="en-US" dirty="0" smtClean="0"/>
          </a:p>
          <a:p>
            <a:r>
              <a:rPr lang="en-US" dirty="0" smtClean="0"/>
              <a:t>36 hours from admission – </a:t>
            </a:r>
            <a:r>
              <a:rPr lang="en-US" dirty="0" err="1" smtClean="0"/>
              <a:t>anaesthesia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52% of all hip fracture patients are ASA 3, </a:t>
            </a:r>
          </a:p>
          <a:p>
            <a:r>
              <a:rPr lang="en-US" dirty="0" smtClean="0"/>
              <a:t>10% are ASA 4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gist 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Analgesia </a:t>
            </a:r>
            <a:r>
              <a:rPr lang="en-US" dirty="0" smtClean="0"/>
              <a:t>, resuscitation , </a:t>
            </a:r>
            <a:r>
              <a:rPr lang="en-US" dirty="0" err="1" smtClean="0"/>
              <a:t>comorbid</a:t>
            </a:r>
            <a:r>
              <a:rPr lang="en-US" dirty="0" smtClean="0"/>
              <a:t> illness  </a:t>
            </a:r>
            <a:endParaRPr lang="en-US" dirty="0" smtClean="0"/>
          </a:p>
          <a:p>
            <a:r>
              <a:rPr lang="en-US" dirty="0" smtClean="0"/>
              <a:t>Hemoglobin </a:t>
            </a:r>
            <a:r>
              <a:rPr lang="en-US" dirty="0" smtClean="0"/>
              <a:t>values, creatinine  </a:t>
            </a:r>
          </a:p>
          <a:p>
            <a:r>
              <a:rPr lang="en-US" dirty="0" smtClean="0"/>
              <a:t>Blood ready – revision surgeries </a:t>
            </a:r>
          </a:p>
          <a:p>
            <a:r>
              <a:rPr lang="en-US" dirty="0" err="1" smtClean="0"/>
              <a:t>Thrombo</a:t>
            </a:r>
            <a:r>
              <a:rPr lang="en-US" dirty="0" smtClean="0"/>
              <a:t> prophylaxis </a:t>
            </a:r>
          </a:p>
          <a:p>
            <a:r>
              <a:rPr lang="en-US" dirty="0" smtClean="0"/>
              <a:t>Assess cardiac status ??</a:t>
            </a:r>
          </a:p>
          <a:p>
            <a:r>
              <a:rPr lang="en-US" dirty="0" smtClean="0"/>
              <a:t>Other injuries ?? </a:t>
            </a:r>
          </a:p>
          <a:p>
            <a:r>
              <a:rPr lang="en-US" dirty="0" smtClean="0"/>
              <a:t>Pre and intra op positioning </a:t>
            </a:r>
          </a:p>
          <a:p>
            <a:r>
              <a:rPr lang="en-US" dirty="0" smtClean="0"/>
              <a:t>Reaming</a:t>
            </a:r>
          </a:p>
          <a:p>
            <a:r>
              <a:rPr lang="en-US" dirty="0" smtClean="0"/>
              <a:t>Temperature maintenance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75 year old female with hip # for DHS with HB of 8 gm </a:t>
            </a:r>
          </a:p>
          <a:p>
            <a:r>
              <a:rPr lang="en-US" dirty="0" smtClean="0"/>
              <a:t>BP of 180/106.</a:t>
            </a:r>
          </a:p>
          <a:p>
            <a:r>
              <a:rPr lang="en-US" dirty="0" smtClean="0"/>
              <a:t>RBS of 130 and normal electrolytes </a:t>
            </a:r>
          </a:p>
          <a:p>
            <a:r>
              <a:rPr lang="en-US" dirty="0" smtClean="0"/>
              <a:t>Serum creatinine – 2</a:t>
            </a:r>
          </a:p>
          <a:p>
            <a:r>
              <a:rPr lang="en-US" dirty="0" smtClean="0"/>
              <a:t>Echo normal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Early fascia </a:t>
            </a:r>
            <a:r>
              <a:rPr lang="en-US" dirty="0" err="1" smtClean="0"/>
              <a:t>iliaca</a:t>
            </a:r>
            <a:r>
              <a:rPr lang="en-US" dirty="0" smtClean="0"/>
              <a:t> block –</a:t>
            </a:r>
          </a:p>
          <a:p>
            <a:r>
              <a:rPr lang="en-US" dirty="0" smtClean="0"/>
              <a:t> check BP and drugs to continue </a:t>
            </a:r>
          </a:p>
          <a:p>
            <a:r>
              <a:rPr lang="en-US" dirty="0" err="1" smtClean="0"/>
              <a:t>Preop</a:t>
            </a:r>
            <a:r>
              <a:rPr lang="en-US" dirty="0" smtClean="0"/>
              <a:t> and intra op blood </a:t>
            </a:r>
          </a:p>
          <a:p>
            <a:r>
              <a:rPr lang="en-US" dirty="0" smtClean="0"/>
              <a:t>Central line for monitoring preload </a:t>
            </a:r>
          </a:p>
          <a:p>
            <a:r>
              <a:rPr lang="en-US" dirty="0" smtClean="0"/>
              <a:t>Catheterize and monitor </a:t>
            </a:r>
          </a:p>
          <a:p>
            <a:r>
              <a:rPr lang="en-US" dirty="0" smtClean="0"/>
              <a:t>No premed ?? </a:t>
            </a:r>
          </a:p>
          <a:p>
            <a:r>
              <a:rPr lang="en-US" dirty="0" smtClean="0"/>
              <a:t>Oxygen </a:t>
            </a:r>
          </a:p>
          <a:p>
            <a:r>
              <a:rPr lang="en-US" dirty="0" smtClean="0"/>
              <a:t>CSEA – spinal </a:t>
            </a:r>
            <a:r>
              <a:rPr lang="en-US" dirty="0" err="1" smtClean="0"/>
              <a:t>bupi</a:t>
            </a:r>
            <a:r>
              <a:rPr lang="en-US" dirty="0" smtClean="0"/>
              <a:t> 2 ml with </a:t>
            </a:r>
            <a:r>
              <a:rPr lang="en-US" dirty="0" err="1" smtClean="0"/>
              <a:t>fentanyl</a:t>
            </a:r>
            <a:r>
              <a:rPr lang="en-US" dirty="0" smtClean="0"/>
              <a:t> 25 </a:t>
            </a:r>
            <a:r>
              <a:rPr lang="en-US" dirty="0" err="1" smtClean="0"/>
              <a:t>mic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IV </a:t>
            </a:r>
            <a:r>
              <a:rPr lang="en-US" dirty="0" err="1" smtClean="0"/>
              <a:t>para</a:t>
            </a:r>
            <a:r>
              <a:rPr lang="en-US" dirty="0" smtClean="0"/>
              <a:t> , monitor blood chemistry </a:t>
            </a:r>
          </a:p>
          <a:p>
            <a:r>
              <a:rPr lang="en-US" dirty="0" smtClean="0"/>
              <a:t>Continue epidural with LA and </a:t>
            </a:r>
            <a:r>
              <a:rPr lang="en-US" dirty="0" err="1" smtClean="0"/>
              <a:t>fentanyl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all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057401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Multidocument 3"/>
          <p:cNvSpPr/>
          <p:nvPr/>
        </p:nvSpPr>
        <p:spPr>
          <a:xfrm>
            <a:off x="1905000" y="1752600"/>
            <a:ext cx="5334000" cy="4191000"/>
          </a:xfrm>
          <a:prstGeom prst="flowChartMultidocumen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66FF33"/>
                </a:solidFill>
              </a:rPr>
              <a:t>Preoperative management</a:t>
            </a:r>
            <a:endParaRPr lang="en-US" sz="28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key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analgesia,</a:t>
            </a:r>
          </a:p>
          <a:p>
            <a:r>
              <a:rPr lang="en-US" dirty="0" smtClean="0"/>
              <a:t>resuscitation</a:t>
            </a:r>
          </a:p>
          <a:p>
            <a:r>
              <a:rPr lang="en-US" dirty="0" smtClean="0"/>
              <a:t>optimization of pre-existing medical conditions.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analgesia,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Epidurals </a:t>
            </a:r>
          </a:p>
          <a:p>
            <a:endParaRPr lang="en-US" dirty="0" smtClean="0"/>
          </a:p>
          <a:p>
            <a:r>
              <a:rPr lang="en-US" dirty="0" smtClean="0"/>
              <a:t>Parenteral </a:t>
            </a:r>
            <a:r>
              <a:rPr lang="en-US" dirty="0" err="1" smtClean="0"/>
              <a:t>pethidine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IV paracetomol </a:t>
            </a:r>
          </a:p>
          <a:p>
            <a:endParaRPr lang="en-US" dirty="0" smtClean="0"/>
          </a:p>
          <a:p>
            <a:r>
              <a:rPr lang="en-US" dirty="0" smtClean="0"/>
              <a:t>Fascia </a:t>
            </a:r>
            <a:r>
              <a:rPr lang="en-US" dirty="0" err="1" smtClean="0"/>
              <a:t>iliaca</a:t>
            </a:r>
            <a:r>
              <a:rPr lang="en-US" dirty="0" smtClean="0"/>
              <a:t> block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of fascia </a:t>
            </a:r>
            <a:r>
              <a:rPr lang="en-US" dirty="0" err="1" smtClean="0"/>
              <a:t>iliaca</a:t>
            </a:r>
            <a:r>
              <a:rPr lang="en-US" dirty="0" smtClean="0"/>
              <a:t> block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Perioperative</a:t>
            </a:r>
            <a:r>
              <a:rPr lang="en-US" dirty="0" smtClean="0"/>
              <a:t> analgesia for patients with fractured neck or shaft of the femur</a:t>
            </a:r>
          </a:p>
          <a:p>
            <a:r>
              <a:rPr lang="en-US" dirty="0" smtClean="0"/>
              <a:t>· Adjuvant analgesia for hip surgery depending on the surgical approach</a:t>
            </a:r>
          </a:p>
          <a:p>
            <a:r>
              <a:rPr lang="en-US" dirty="0" smtClean="0"/>
              <a:t>· Analgesia for above knee amputation</a:t>
            </a:r>
          </a:p>
          <a:p>
            <a:r>
              <a:rPr lang="en-US" dirty="0" smtClean="0"/>
              <a:t>· Analgesia for plaster applications in children with femoral fracture</a:t>
            </a:r>
          </a:p>
          <a:p>
            <a:r>
              <a:rPr lang="en-US" dirty="0" smtClean="0"/>
              <a:t>· Analgesia for knee surgery (in combination with sciatic nerve block)</a:t>
            </a:r>
          </a:p>
          <a:p>
            <a:r>
              <a:rPr lang="en-US" dirty="0" smtClean="0"/>
              <a:t>· Analgesia for lower leg tourniquet pain during awake surgery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1433</Words>
  <Application>Microsoft Office PowerPoint</Application>
  <PresentationFormat>On-screen Show (4:3)</PresentationFormat>
  <Paragraphs>243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Anaesthesia for Patients Undergoing Hip Fracture Surgery</vt:lpstr>
      <vt:lpstr>What is common for both?? </vt:lpstr>
      <vt:lpstr>Slide 3</vt:lpstr>
      <vt:lpstr>Slide 4</vt:lpstr>
      <vt:lpstr>Slide 5</vt:lpstr>
      <vt:lpstr>Slide 6</vt:lpstr>
      <vt:lpstr>The three key features </vt:lpstr>
      <vt:lpstr>analgesia, </vt:lpstr>
      <vt:lpstr>Indications of fascia iliaca block </vt:lpstr>
      <vt:lpstr>Slide 10</vt:lpstr>
      <vt:lpstr> The Fascia Iliaca Compartment is a potential space  </vt:lpstr>
      <vt:lpstr>Slide 12</vt:lpstr>
      <vt:lpstr>Slide 13</vt:lpstr>
      <vt:lpstr>Technique </vt:lpstr>
      <vt:lpstr>Slide 15</vt:lpstr>
      <vt:lpstr>Move the probe cranially </vt:lpstr>
      <vt:lpstr>Slide 17</vt:lpstr>
      <vt:lpstr>Other RA options </vt:lpstr>
      <vt:lpstr>Which is the best analgesic??</vt:lpstr>
      <vt:lpstr>Resuscitation </vt:lpstr>
      <vt:lpstr>Oxygen </vt:lpstr>
      <vt:lpstr>Slide 22</vt:lpstr>
      <vt:lpstr>Can be postponed ?? </vt:lpstr>
      <vt:lpstr>Slide 24</vt:lpstr>
      <vt:lpstr>Slide 25</vt:lpstr>
      <vt:lpstr>Antiplatelet drugs</vt:lpstr>
      <vt:lpstr>The heart murmur </vt:lpstr>
      <vt:lpstr>The timing of surgery</vt:lpstr>
      <vt:lpstr>More than 48 hours </vt:lpstr>
      <vt:lpstr>Slide 30</vt:lpstr>
      <vt:lpstr>L1 to L4 and some S2,3 </vt:lpstr>
      <vt:lpstr>Opioids </vt:lpstr>
      <vt:lpstr>Slide 33</vt:lpstr>
      <vt:lpstr>The SIGN guidelines</vt:lpstr>
      <vt:lpstr>Slide 35</vt:lpstr>
      <vt:lpstr>Intrathecal opioids </vt:lpstr>
      <vt:lpstr>An anaesthetist experience </vt:lpstr>
      <vt:lpstr> The surgery should be completed in about 45 minutes for this technique to work! </vt:lpstr>
      <vt:lpstr>Slide 39</vt:lpstr>
      <vt:lpstr>Type of anaesthesia </vt:lpstr>
      <vt:lpstr>Mortality is high- 1.4% to 12%. –  1 year 25% </vt:lpstr>
      <vt:lpstr>Bone cement implantation syndrome </vt:lpstr>
      <vt:lpstr>BCIS </vt:lpstr>
      <vt:lpstr>Treatment </vt:lpstr>
      <vt:lpstr>Post op pain !! </vt:lpstr>
      <vt:lpstr>Psoas compartment block </vt:lpstr>
      <vt:lpstr>PNS is better than USG ?? </vt:lpstr>
      <vt:lpstr>Depofoam </vt:lpstr>
      <vt:lpstr>Even in RA !!</vt:lpstr>
      <vt:lpstr>As a gist !! </vt:lpstr>
      <vt:lpstr>Slide 51</vt:lpstr>
      <vt:lpstr>Criticize </vt:lpstr>
      <vt:lpstr>Thank you all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Anaesthesia for Patients Undergoing Hip Fracture Surgery</dc:title>
  <dc:creator>ADMIN</dc:creator>
  <cp:lastModifiedBy>ADMIN</cp:lastModifiedBy>
  <cp:revision>35</cp:revision>
  <dcterms:created xsi:type="dcterms:W3CDTF">2014-09-18T01:10:04Z</dcterms:created>
  <dcterms:modified xsi:type="dcterms:W3CDTF">2014-09-23T06:27:07Z</dcterms:modified>
</cp:coreProperties>
</file>