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7" r:id="rId10"/>
    <p:sldId id="287" r:id="rId11"/>
    <p:sldId id="264" r:id="rId12"/>
    <p:sldId id="291" r:id="rId13"/>
    <p:sldId id="268" r:id="rId14"/>
    <p:sldId id="269" r:id="rId15"/>
    <p:sldId id="271" r:id="rId16"/>
    <p:sldId id="270" r:id="rId17"/>
    <p:sldId id="272" r:id="rId18"/>
    <p:sldId id="265" r:id="rId19"/>
    <p:sldId id="266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9" r:id="rId28"/>
    <p:sldId id="280" r:id="rId29"/>
    <p:sldId id="281" r:id="rId30"/>
    <p:sldId id="282" r:id="rId31"/>
    <p:sldId id="284" r:id="rId32"/>
    <p:sldId id="286" r:id="rId33"/>
    <p:sldId id="285" r:id="rId34"/>
    <p:sldId id="292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9900"/>
    <a:srgbClr val="00CC66"/>
    <a:srgbClr val="00FF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3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7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8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331349DB-FA01-451B-AF21-1E0B709ADE4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6FB9A4C6-DA82-430C-AFFC-1696020AEA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Sedation in regional anesthesia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Dr</a:t>
            </a:r>
            <a:r>
              <a:rPr lang="en-US" b="1" dirty="0" smtClean="0">
                <a:solidFill>
                  <a:srgbClr val="FFFF00"/>
                </a:solidFill>
              </a:rPr>
              <a:t> S. </a:t>
            </a:r>
            <a:r>
              <a:rPr lang="en-US" b="1" dirty="0" err="1" smtClean="0">
                <a:solidFill>
                  <a:srgbClr val="FFFF00"/>
                </a:solidFill>
              </a:rPr>
              <a:t>Parthasarathy</a:t>
            </a:r>
            <a:r>
              <a:rPr lang="en-US" b="1" dirty="0" smtClean="0">
                <a:solidFill>
                  <a:srgbClr val="FFFF00"/>
                </a:solidFill>
              </a:rPr>
              <a:t> MD DA DNB PhD FICA , Dip software based statistics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3129"/>
            <a:ext cx="8229600" cy="372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64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Pharmacological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Intravenous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chemeClr val="accent3"/>
                </a:solidFill>
              </a:rPr>
              <a:t>Benzodiazepines,opioids</a:t>
            </a:r>
            <a:r>
              <a:rPr lang="en-US" dirty="0" smtClean="0">
                <a:solidFill>
                  <a:schemeClr val="accent3"/>
                </a:solidFill>
              </a:rPr>
              <a:t>, anesthetics, alpha agonists ,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NSAIDs, gabapentin, </a:t>
            </a:r>
            <a:r>
              <a:rPr lang="en-US" dirty="0" err="1" smtClean="0">
                <a:solidFill>
                  <a:schemeClr val="accent3"/>
                </a:solidFill>
              </a:rPr>
              <a:t>pregabalin</a:t>
            </a:r>
            <a:r>
              <a:rPr lang="en-US" dirty="0" smtClean="0">
                <a:solidFill>
                  <a:schemeClr val="accent3"/>
                </a:solidFill>
              </a:rPr>
              <a:t>, magnesium </a:t>
            </a:r>
          </a:p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Inhalational agents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11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We cant look here and there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Vigilant monitoring is a must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2362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27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Vigilant monitoring is required because patients may rapidly progress from a "light" level of sedation to "deep" sedation and ultimately,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risk for airway obstruction, oxygen desaturation, and even aspiration.</a:t>
            </a:r>
            <a:endParaRPr lang="en-US" sz="2400" baseline="30000" dirty="0">
              <a:solidFill>
                <a:schemeClr val="accent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supplemental oxygen, end-expiratory CO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 monitoring for assessing </a:t>
            </a:r>
            <a:r>
              <a:rPr lang="en-US" sz="2400" dirty="0" err="1" smtClean="0">
                <a:solidFill>
                  <a:schemeClr val="accent1"/>
                </a:solidFill>
              </a:rPr>
              <a:t>ventilatory</a:t>
            </a:r>
            <a:r>
              <a:rPr lang="en-US" sz="2400" dirty="0" smtClean="0">
                <a:solidFill>
                  <a:schemeClr val="accent1"/>
                </a:solidFill>
              </a:rPr>
              <a:t> rate, presence of airway obstruction, and apnea.</a:t>
            </a:r>
            <a:endParaRPr lang="en-US" sz="2400" baseline="30000" dirty="0">
              <a:solidFill>
                <a:schemeClr val="accent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 cerebral monitoring (</a:t>
            </a:r>
            <a:r>
              <a:rPr lang="en-US" sz="2400" dirty="0" err="1" smtClean="0">
                <a:solidFill>
                  <a:schemeClr val="accent1"/>
                </a:solidFill>
              </a:rPr>
              <a:t>eg</a:t>
            </a:r>
            <a:r>
              <a:rPr lang="en-US" sz="2400" dirty="0" smtClean="0">
                <a:solidFill>
                  <a:schemeClr val="accent1"/>
                </a:solidFill>
              </a:rPr>
              <a:t>, electro encephalographic [EEG] </a:t>
            </a:r>
            <a:r>
              <a:rPr lang="en-US" sz="2400" dirty="0" err="1" smtClean="0">
                <a:solidFill>
                  <a:schemeClr val="accent1"/>
                </a:solidFill>
              </a:rPr>
              <a:t>bispectral</a:t>
            </a:r>
            <a:r>
              <a:rPr lang="en-US" sz="2400" dirty="0" smtClean="0">
                <a:solidFill>
                  <a:schemeClr val="accent1"/>
                </a:solidFill>
              </a:rPr>
              <a:t> index [BIS]) described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9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OAA/S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086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2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239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7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VAS 10 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0 = totally alert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deeply unconscious    =      10 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752600" y="2667000"/>
            <a:ext cx="5257800" cy="609600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1752600" y="2060864"/>
            <a:ext cx="242316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920207" y="2746664"/>
            <a:ext cx="318793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What do we expect 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Rapid 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onset, easy titration, and high </a:t>
            </a: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clearance. </a:t>
            </a:r>
          </a:p>
          <a:p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Amnesia !! </a:t>
            </a:r>
          </a:p>
          <a:p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Analgesia , sedation, </a:t>
            </a:r>
            <a:r>
              <a:rPr lang="en-US" sz="28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anxiolysis</a:t>
            </a: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 to </a:t>
            </a:r>
            <a:endParaRPr lang="en-US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haemodynamic</a:t>
            </a: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impairment, respiratory depression, and thermoregulatory </a:t>
            </a:r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interference</a:t>
            </a:r>
          </a:p>
          <a:p>
            <a:r>
              <a:rPr lang="en-U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Already spinal ?? </a:t>
            </a:r>
            <a:endParaRPr lang="en-US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2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Benzodiazepines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Midazolam preferred – better recovery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produces </a:t>
            </a:r>
            <a:r>
              <a:rPr lang="en-US" dirty="0">
                <a:solidFill>
                  <a:srgbClr val="FFFF00"/>
                </a:solidFill>
              </a:rPr>
              <a:t>good </a:t>
            </a:r>
            <a:r>
              <a:rPr lang="en-US" dirty="0" smtClean="0">
                <a:solidFill>
                  <a:srgbClr val="FFFF00"/>
                </a:solidFill>
              </a:rPr>
              <a:t>sedation,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>
                <a:solidFill>
                  <a:srgbClr val="FFFF00"/>
                </a:solidFill>
              </a:rPr>
              <a:t>excellent </a:t>
            </a:r>
            <a:r>
              <a:rPr lang="en-US" dirty="0" smtClean="0">
                <a:solidFill>
                  <a:srgbClr val="FFFF00"/>
                </a:solidFill>
              </a:rPr>
              <a:t>amnesia, </a:t>
            </a:r>
            <a:r>
              <a:rPr lang="en-US" dirty="0" err="1" smtClean="0">
                <a:solidFill>
                  <a:srgbClr val="FFFF00"/>
                </a:solidFill>
              </a:rPr>
              <a:t>anxiolysis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Flumazenil 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available 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Midazolam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 – 2 mg slow IV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Followed by 0.5 mg / hour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1 -2 µg / kg /minute</a:t>
            </a:r>
          </a:p>
          <a:p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depresses respiration and arterial pressure and has no </a:t>
            </a:r>
            <a:r>
              <a:rPr lang="en-US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speciﬁc analgesic properties.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regional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For the </a:t>
            </a:r>
            <a:r>
              <a:rPr lang="en-US" dirty="0" err="1" smtClean="0">
                <a:solidFill>
                  <a:schemeClr val="accent1"/>
                </a:solidFill>
              </a:rPr>
              <a:t>anaesthetist</a:t>
            </a:r>
            <a:r>
              <a:rPr lang="en-US" dirty="0" smtClean="0">
                <a:solidFill>
                  <a:schemeClr val="accent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cardiovascular and respiratory stability, rapid postoperative recovery,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preservation of protective airway reﬂexes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Use in systemic illness.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Difficult airway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Stress reduction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Alpha agonists - clonidine 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15 – 25 µg slow IV </a:t>
            </a:r>
            <a:endParaRPr lang="en-US" sz="2800" dirty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A </a:t>
            </a:r>
            <a:r>
              <a:rPr lang="en-US" sz="2800" dirty="0">
                <a:solidFill>
                  <a:srgbClr val="FFFF00"/>
                </a:solidFill>
              </a:rPr>
              <a:t>dosage of 1.5 </a:t>
            </a:r>
            <a:r>
              <a:rPr lang="en-US" sz="2800" dirty="0" smtClean="0">
                <a:solidFill>
                  <a:srgbClr val="FFFF00"/>
                </a:solidFill>
              </a:rPr>
              <a:t>µg / kg / h </a:t>
            </a:r>
            <a:r>
              <a:rPr lang="en-US" sz="2800" dirty="0">
                <a:solidFill>
                  <a:srgbClr val="FFFF00"/>
                </a:solidFill>
              </a:rPr>
              <a:t>was found to be clinically </a:t>
            </a:r>
            <a:r>
              <a:rPr lang="en-US" sz="2800" dirty="0" smtClean="0">
                <a:solidFill>
                  <a:srgbClr val="FFFF00"/>
                </a:solidFill>
              </a:rPr>
              <a:t>effective without </a:t>
            </a:r>
            <a:r>
              <a:rPr lang="en-US" sz="2800" dirty="0">
                <a:solidFill>
                  <a:srgbClr val="FFFF00"/>
                </a:solidFill>
              </a:rPr>
              <a:t>signiﬁcant </a:t>
            </a:r>
            <a:r>
              <a:rPr lang="en-US" sz="2800" dirty="0" err="1" smtClean="0">
                <a:solidFill>
                  <a:srgbClr val="FFFF00"/>
                </a:solidFill>
              </a:rPr>
              <a:t>haemo</a:t>
            </a:r>
            <a:r>
              <a:rPr lang="en-US" sz="2800" dirty="0" smtClean="0">
                <a:solidFill>
                  <a:srgbClr val="FFFF00"/>
                </a:solidFill>
              </a:rPr>
              <a:t> dynamic impairment.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Sedation, analgesia amnesia – OK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Hypotension </a:t>
            </a:r>
            <a:r>
              <a:rPr lang="en-US" sz="2800" dirty="0" err="1" smtClean="0">
                <a:solidFill>
                  <a:srgbClr val="FFFF00"/>
                </a:solidFill>
              </a:rPr>
              <a:t>bradycardia</a:t>
            </a:r>
            <a:r>
              <a:rPr lang="en-US" sz="2800" dirty="0" smtClean="0">
                <a:solidFill>
                  <a:srgbClr val="FFFF00"/>
                </a:solidFill>
              </a:rPr>
              <a:t> , slow onset and offset ?? 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Dexmeditomidine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Fast offset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 µg/kg – </a:t>
            </a:r>
            <a:r>
              <a:rPr lang="en-US" dirty="0" smtClean="0">
                <a:solidFill>
                  <a:srgbClr val="FFFF00"/>
                </a:solidFill>
              </a:rPr>
              <a:t>slow IV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Followed by 0.2 to 0.5 µg/kg/minute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BP fall &amp; </a:t>
            </a:r>
            <a:r>
              <a:rPr lang="en-US" dirty="0" err="1" smtClean="0">
                <a:solidFill>
                  <a:srgbClr val="FFFF00"/>
                </a:solidFill>
              </a:rPr>
              <a:t>brady</a:t>
            </a:r>
            <a:r>
              <a:rPr lang="en-US" dirty="0" smtClean="0">
                <a:solidFill>
                  <a:srgbClr val="FFFF00"/>
                </a:solidFill>
              </a:rPr>
              <a:t> remains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Nausea and vomiting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Thermoregulation and shivering control for both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66"/>
                </a:solidFill>
              </a:rPr>
              <a:t>Best drug – so far – universally used </a:t>
            </a:r>
          </a:p>
          <a:p>
            <a:r>
              <a:rPr lang="en-US" dirty="0" smtClean="0">
                <a:solidFill>
                  <a:srgbClr val="00CC66"/>
                </a:solidFill>
              </a:rPr>
              <a:t>25 to 100 mg slow IV </a:t>
            </a:r>
          </a:p>
          <a:p>
            <a:r>
              <a:rPr lang="en-US" dirty="0" smtClean="0">
                <a:solidFill>
                  <a:srgbClr val="00CC66"/>
                </a:solidFill>
              </a:rPr>
              <a:t>25</a:t>
            </a:r>
            <a:r>
              <a:rPr lang="en-US" dirty="0">
                <a:solidFill>
                  <a:srgbClr val="00CC66"/>
                </a:solidFill>
              </a:rPr>
              <a:t>µg/kg/minute </a:t>
            </a:r>
            <a:endParaRPr lang="en-US" dirty="0" smtClean="0">
              <a:solidFill>
                <a:srgbClr val="00CC66"/>
              </a:solidFill>
            </a:endParaRPr>
          </a:p>
          <a:p>
            <a:r>
              <a:rPr lang="en-US" dirty="0" smtClean="0">
                <a:solidFill>
                  <a:srgbClr val="00CC66"/>
                </a:solidFill>
              </a:rPr>
              <a:t>Good sedation , rapid recovery, amnesia </a:t>
            </a:r>
          </a:p>
          <a:p>
            <a:r>
              <a:rPr lang="en-US" dirty="0" err="1" smtClean="0">
                <a:solidFill>
                  <a:srgbClr val="00CC66"/>
                </a:solidFill>
              </a:rPr>
              <a:t>Antiemesis</a:t>
            </a:r>
            <a:r>
              <a:rPr lang="en-US" dirty="0" smtClean="0">
                <a:solidFill>
                  <a:srgbClr val="00CC66"/>
                </a:solidFill>
              </a:rPr>
              <a:t> </a:t>
            </a:r>
          </a:p>
          <a:p>
            <a:r>
              <a:rPr lang="en-US" dirty="0" smtClean="0">
                <a:solidFill>
                  <a:srgbClr val="00CC66"/>
                </a:solidFill>
              </a:rPr>
              <a:t>But pain , BP fall, apnea remains </a:t>
            </a:r>
            <a:endParaRPr lang="en-US" dirty="0">
              <a:solidFill>
                <a:srgbClr val="00CC66"/>
              </a:solidFill>
            </a:endParaRPr>
          </a:p>
          <a:p>
            <a:r>
              <a:rPr lang="en-US" dirty="0" smtClean="0">
                <a:solidFill>
                  <a:srgbClr val="00CC66"/>
                </a:solidFill>
              </a:rPr>
              <a:t> </a:t>
            </a:r>
            <a:endParaRPr lang="en-US" dirty="0">
              <a:solidFill>
                <a:srgbClr val="00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+ ketamine 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Infusion in the ratio of 10:1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9 MG / ML + 0.9 mg  / ml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 ml / minute 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Analgesia + BP maintenance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Ketamine with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midaz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at the rate 0.5 mg /kg /hour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Opioids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Analgesia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Sedation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Naloxone  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But nausea, respiratory depression , itching and other side effects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anxiolysis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Morphine , fentanyl – described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But </a:t>
            </a:r>
            <a:r>
              <a:rPr lang="en-US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remifentanil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at the dose of 0.1µg/kg/minute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But </a:t>
            </a:r>
            <a:r>
              <a:rPr lang="en-US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midaz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addition – more hypoxemic episodes 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rgbClr val="FFFF00"/>
                </a:solidFill>
              </a:rPr>
              <a:t>Midaz</a:t>
            </a:r>
            <a:r>
              <a:rPr lang="en-US" sz="2800" dirty="0" smtClean="0">
                <a:solidFill>
                  <a:srgbClr val="FFFF00"/>
                </a:solidFill>
              </a:rPr>
              <a:t> + fentanyl 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rgbClr val="FFFF00"/>
                </a:solidFill>
              </a:rPr>
              <a:t>Midaz</a:t>
            </a:r>
            <a:r>
              <a:rPr lang="en-US" sz="2800" dirty="0" smtClean="0">
                <a:solidFill>
                  <a:srgbClr val="FFFF00"/>
                </a:solidFill>
              </a:rPr>
              <a:t> + </a:t>
            </a:r>
            <a:r>
              <a:rPr lang="en-US" sz="2800" dirty="0" err="1" smtClean="0">
                <a:solidFill>
                  <a:srgbClr val="FFFF00"/>
                </a:solidFill>
              </a:rPr>
              <a:t>alfentanil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rgbClr val="FFFF00"/>
                </a:solidFill>
              </a:rPr>
              <a:t>Propofol</a:t>
            </a:r>
            <a:r>
              <a:rPr lang="en-US" sz="2800" dirty="0" smtClean="0">
                <a:solidFill>
                  <a:srgbClr val="FFFF00"/>
                </a:solidFill>
              </a:rPr>
              <a:t> with fentanyl regimens described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9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Inhalational agents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Adding nitrous preferably below 25%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Low dose agents alone or with IVS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Isoflurane</a:t>
            </a:r>
            <a:r>
              <a:rPr lang="en-US" dirty="0" smtClean="0">
                <a:solidFill>
                  <a:srgbClr val="FFFF00"/>
                </a:solidFill>
              </a:rPr>
              <a:t> 0.7 %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Sedation level ? POCD ?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8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Mask ,LMA </a:t>
            </a:r>
          </a:p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But theatre pollution remains </a:t>
            </a:r>
          </a:p>
          <a:p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Sevoflurane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ok but postop excitement 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Others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NSAIDs </a:t>
            </a:r>
            <a:r>
              <a:rPr lang="en-US" dirty="0" smtClean="0">
                <a:solidFill>
                  <a:srgbClr val="FFFF00"/>
                </a:solidFill>
              </a:rPr>
              <a:t>–sedation or post op pain ?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Gabapentin – 300 to 1200 mg oral one hour prior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Pregabalin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75 – 150 </a:t>
            </a:r>
            <a:r>
              <a:rPr lang="en-US" dirty="0">
                <a:solidFill>
                  <a:srgbClr val="FFFF00"/>
                </a:solidFill>
              </a:rPr>
              <a:t>mg oral one hour prior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Local </a:t>
            </a:r>
            <a:r>
              <a:rPr lang="en-US" dirty="0" smtClean="0">
                <a:solidFill>
                  <a:srgbClr val="FFFF00"/>
                </a:solidFill>
              </a:rPr>
              <a:t>capsaicin ??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Magnesium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Magnesium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Usual </a:t>
            </a:r>
            <a:r>
              <a:rPr lang="en-US" sz="2800" dirty="0">
                <a:solidFill>
                  <a:srgbClr val="FFFF00"/>
                </a:solidFill>
              </a:rPr>
              <a:t>regimens of magnesium sulfate administration were a loading dose of 30-50 mg/kg followed by a maintenance dose of 6-20 mg/kg/h (continuous infusion) until the end of surgery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Some draw- backs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linked with regional anesthesia techniques: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pain at the puncture site,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fear of needles,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recall of the procedure.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These factors stress the importance of sedation during RA 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patient-controlled </a:t>
            </a:r>
            <a:r>
              <a:rPr lang="en-US" dirty="0">
                <a:solidFill>
                  <a:srgbClr val="FFFFFF"/>
                </a:solidFill>
              </a:rPr>
              <a:t>sedation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 (</a:t>
            </a:r>
            <a:r>
              <a:rPr lang="en-US" sz="2800" dirty="0">
                <a:solidFill>
                  <a:srgbClr val="FFFFFF"/>
                </a:solidFill>
              </a:rPr>
              <a:t>PCS), the patient has a button which is linked to the pump which gives a bolus of a sedative drug and allows the patient to titrate the </a:t>
            </a:r>
            <a:r>
              <a:rPr lang="en-US" sz="2800" dirty="0" smtClean="0">
                <a:solidFill>
                  <a:srgbClr val="FFFFFF"/>
                </a:solidFill>
              </a:rPr>
              <a:t>sedation </a:t>
            </a:r>
            <a:r>
              <a:rPr lang="en-US" sz="2800" dirty="0">
                <a:solidFill>
                  <a:srgbClr val="FFFFFF"/>
                </a:solidFill>
              </a:rPr>
              <a:t>according to their need. </a:t>
            </a:r>
            <a:endParaRPr lang="en-US" sz="2800" dirty="0" smtClean="0">
              <a:solidFill>
                <a:srgbClr val="FFFF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To </a:t>
            </a:r>
            <a:r>
              <a:rPr lang="en-US" sz="2800" dirty="0">
                <a:solidFill>
                  <a:srgbClr val="FFFFFF"/>
                </a:solidFill>
              </a:rPr>
              <a:t>avoid </a:t>
            </a:r>
            <a:r>
              <a:rPr lang="en-US" sz="2800" dirty="0" smtClean="0">
                <a:solidFill>
                  <a:srgbClr val="FFFFFF"/>
                </a:solidFill>
              </a:rPr>
              <a:t>over sedation</a:t>
            </a:r>
            <a:r>
              <a:rPr lang="en-US" sz="2800" dirty="0">
                <a:solidFill>
                  <a:srgbClr val="FFFFFF"/>
                </a:solidFill>
              </a:rPr>
              <a:t>, most PCS protocols have a lock-out period of 1–3 min. </a:t>
            </a:r>
            <a:endParaRPr lang="en-US" sz="2800" dirty="0" smtClean="0">
              <a:solidFill>
                <a:srgbClr val="FFFF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Both </a:t>
            </a:r>
            <a:r>
              <a:rPr lang="en-US" sz="2800" dirty="0" err="1">
                <a:solidFill>
                  <a:srgbClr val="FFFFFF"/>
                </a:solidFill>
              </a:rPr>
              <a:t>propofol</a:t>
            </a:r>
            <a:r>
              <a:rPr lang="en-US" sz="2800" dirty="0">
                <a:solidFill>
                  <a:srgbClr val="FFFFFF"/>
                </a:solidFill>
              </a:rPr>
              <a:t> and midazolam </a:t>
            </a:r>
            <a:r>
              <a:rPr lang="en-US" sz="2800" dirty="0" smtClean="0">
                <a:solidFill>
                  <a:srgbClr val="FFFFFF"/>
                </a:solidFill>
              </a:rPr>
              <a:t>used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PCS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Satisfaction better </a:t>
            </a:r>
          </a:p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Amnesia better </a:t>
            </a:r>
          </a:p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 extra side effects </a:t>
            </a:r>
          </a:p>
          <a:p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Studies successfully  using PCS for cataract surgery = published 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" y="1701006"/>
            <a:ext cx="757237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6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What is PMS ??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Patient maintained sedation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TCI </a:t>
            </a:r>
            <a:r>
              <a:rPr lang="en-US" dirty="0">
                <a:solidFill>
                  <a:schemeClr val="bg1"/>
                </a:solidFill>
              </a:rPr>
              <a:t>system is equipped with a demand button giving patients the option to increase the target concentration to their </a:t>
            </a:r>
            <a:r>
              <a:rPr lang="en-US" dirty="0" smtClean="0">
                <a:solidFill>
                  <a:schemeClr val="bg1"/>
                </a:solidFill>
              </a:rPr>
              <a:t>needs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Experimental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Summary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Why regional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Why sedation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Non and pharm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IV and inhalational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Oral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PCS and PMS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6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all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2328863" cy="4061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1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99"/>
                </a:solidFill>
              </a:rPr>
              <a:t>If we ask a patient </a:t>
            </a:r>
            <a:r>
              <a:rPr lang="en-US" dirty="0" err="1" smtClean="0">
                <a:solidFill>
                  <a:srgbClr val="00FF99"/>
                </a:solidFill>
              </a:rPr>
              <a:t>preop</a:t>
            </a:r>
            <a:r>
              <a:rPr lang="en-US" dirty="0" smtClean="0">
                <a:solidFill>
                  <a:srgbClr val="00FF99"/>
                </a:solidFill>
              </a:rPr>
              <a:t> ??  </a:t>
            </a:r>
            <a:endParaRPr lang="en-US" dirty="0">
              <a:solidFill>
                <a:srgbClr val="00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Do you want a needle in the neck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Do you want a sleeping drug to make you unconscious ??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Which  you will prefer ?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Keep sedated ??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What are the ways ??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What is the level of depression of consciousness ??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72" y="1752600"/>
            <a:ext cx="5486400" cy="4428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/>
          <p:cNvSpPr/>
          <p:nvPr/>
        </p:nvSpPr>
        <p:spPr>
          <a:xfrm>
            <a:off x="5185895" y="2327564"/>
            <a:ext cx="1283208" cy="339436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7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Abnormal positions </a:t>
            </a:r>
          </a:p>
          <a:p>
            <a:r>
              <a:rPr lang="en-US" dirty="0" smtClean="0">
                <a:solidFill>
                  <a:srgbClr val="00FFFF"/>
                </a:solidFill>
              </a:rPr>
              <a:t>Long duration </a:t>
            </a:r>
          </a:p>
          <a:p>
            <a:r>
              <a:rPr lang="en-US" dirty="0" smtClean="0">
                <a:solidFill>
                  <a:srgbClr val="00FFFF"/>
                </a:solidFill>
              </a:rPr>
              <a:t>At </a:t>
            </a:r>
            <a:r>
              <a:rPr lang="en-US" dirty="0" smtClean="0">
                <a:solidFill>
                  <a:srgbClr val="00FFFF"/>
                </a:solidFill>
              </a:rPr>
              <a:t>last 5 – 10 % of blocks are not completely foolproof – need some drugs to supplement </a:t>
            </a:r>
          </a:p>
          <a:p>
            <a:r>
              <a:rPr lang="en-US" dirty="0" smtClean="0">
                <a:solidFill>
                  <a:srgbClr val="00FFFF"/>
                </a:solidFill>
              </a:rPr>
              <a:t>But no controlled studies </a:t>
            </a:r>
            <a:endParaRPr lang="en-US" dirty="0" smtClean="0">
              <a:solidFill>
                <a:srgbClr val="00FFFF"/>
              </a:solidFill>
            </a:endParaRPr>
          </a:p>
          <a:p>
            <a:r>
              <a:rPr lang="en-US" dirty="0" smtClean="0">
                <a:solidFill>
                  <a:srgbClr val="00FFFF"/>
                </a:solidFill>
              </a:rPr>
              <a:t>There are few words in Miller “ blocks work by parenteral narcotics”</a:t>
            </a:r>
            <a:endParaRPr lang="en-US" dirty="0">
              <a:solidFill>
                <a:srgbClr val="00FF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"/>
            <a:ext cx="32385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5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Techniques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Non pharmacological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Pharmacological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8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Nonpharmacological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Vocal = talk but talk relevant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MUSIC : their choice , closed or open to all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Their own sets also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Decreased need for sedatives and analgesics when music is added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Closed TV circuits – in holding areas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Hypnosis and TENS also 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2597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new 11</Template>
  <TotalTime>178</TotalTime>
  <Words>834</Words>
  <Application>Microsoft Office PowerPoint</Application>
  <PresentationFormat>On-screen Show (4:3)</PresentationFormat>
  <Paragraphs>166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Diseño predeterminado</vt:lpstr>
      <vt:lpstr>Sedation in regional anesthesia </vt:lpstr>
      <vt:lpstr>Why regional ? </vt:lpstr>
      <vt:lpstr>Some draw- backs</vt:lpstr>
      <vt:lpstr>If we ask a patient preop ??  </vt:lpstr>
      <vt:lpstr>PowerPoint Presentation</vt:lpstr>
      <vt:lpstr>PowerPoint Presentation</vt:lpstr>
      <vt:lpstr>PowerPoint Presentation</vt:lpstr>
      <vt:lpstr>Techniques </vt:lpstr>
      <vt:lpstr>Nonpharmacological </vt:lpstr>
      <vt:lpstr>PowerPoint Presentation</vt:lpstr>
      <vt:lpstr>Pharmacological </vt:lpstr>
      <vt:lpstr>PowerPoint Presentation</vt:lpstr>
      <vt:lpstr> </vt:lpstr>
      <vt:lpstr>OAA/S</vt:lpstr>
      <vt:lpstr>PowerPoint Presentation</vt:lpstr>
      <vt:lpstr>VAS 10 </vt:lpstr>
      <vt:lpstr>What do we expect </vt:lpstr>
      <vt:lpstr>Benzodiazepines </vt:lpstr>
      <vt:lpstr>Midazolam </vt:lpstr>
      <vt:lpstr>Alpha agonists - clonidine  </vt:lpstr>
      <vt:lpstr>Dexmeditomidine </vt:lpstr>
      <vt:lpstr>Propofol </vt:lpstr>
      <vt:lpstr>Propofol + ketamine </vt:lpstr>
      <vt:lpstr>Opioids </vt:lpstr>
      <vt:lpstr>PowerPoint Presentation</vt:lpstr>
      <vt:lpstr>Inhalational agents </vt:lpstr>
      <vt:lpstr>PowerPoint Presentation</vt:lpstr>
      <vt:lpstr>Others </vt:lpstr>
      <vt:lpstr>Magnesium </vt:lpstr>
      <vt:lpstr>patient-controlled sedation </vt:lpstr>
      <vt:lpstr>PCS</vt:lpstr>
      <vt:lpstr>PowerPoint Presentation</vt:lpstr>
      <vt:lpstr>What is PMS ?? </vt:lpstr>
      <vt:lpstr>Summary </vt:lpstr>
      <vt:lpstr>Thank you all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Sedation in regional anesthesia </dc:title>
  <dc:creator>parthasarathy</dc:creator>
  <cp:lastModifiedBy>parthasarathy</cp:lastModifiedBy>
  <cp:revision>36</cp:revision>
  <dcterms:created xsi:type="dcterms:W3CDTF">2015-11-27T06:31:53Z</dcterms:created>
  <dcterms:modified xsi:type="dcterms:W3CDTF">2015-11-29T14:08:11Z</dcterms:modified>
</cp:coreProperties>
</file>