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57" r:id="rId5"/>
    <p:sldId id="258" r:id="rId6"/>
    <p:sldId id="259" r:id="rId7"/>
    <p:sldId id="260" r:id="rId8"/>
    <p:sldId id="261" r:id="rId9"/>
    <p:sldId id="322" r:id="rId10"/>
    <p:sldId id="262" r:id="rId11"/>
    <p:sldId id="263" r:id="rId12"/>
    <p:sldId id="264" r:id="rId13"/>
    <p:sldId id="265" r:id="rId14"/>
    <p:sldId id="266" r:id="rId15"/>
    <p:sldId id="279" r:id="rId16"/>
    <p:sldId id="280" r:id="rId17"/>
    <p:sldId id="321" r:id="rId18"/>
    <p:sldId id="283" r:id="rId19"/>
    <p:sldId id="284" r:id="rId20"/>
    <p:sldId id="285" r:id="rId21"/>
    <p:sldId id="286" r:id="rId22"/>
    <p:sldId id="287" r:id="rId23"/>
    <p:sldId id="288" r:id="rId24"/>
    <p:sldId id="317" r:id="rId25"/>
    <p:sldId id="318" r:id="rId26"/>
    <p:sldId id="319" r:id="rId27"/>
    <p:sldId id="289" r:id="rId28"/>
    <p:sldId id="290" r:id="rId29"/>
    <p:sldId id="273" r:id="rId30"/>
    <p:sldId id="274" r:id="rId31"/>
    <p:sldId id="275" r:id="rId32"/>
    <p:sldId id="276" r:id="rId33"/>
    <p:sldId id="277" r:id="rId34"/>
    <p:sldId id="278" r:id="rId35"/>
    <p:sldId id="291" r:id="rId36"/>
    <p:sldId id="292" r:id="rId37"/>
    <p:sldId id="315" r:id="rId38"/>
    <p:sldId id="294" r:id="rId39"/>
    <p:sldId id="271" r:id="rId40"/>
    <p:sldId id="302" r:id="rId41"/>
    <p:sldId id="295" r:id="rId42"/>
    <p:sldId id="296" r:id="rId43"/>
    <p:sldId id="297" r:id="rId44"/>
    <p:sldId id="298" r:id="rId45"/>
    <p:sldId id="299" r:id="rId46"/>
    <p:sldId id="316" r:id="rId47"/>
    <p:sldId id="300" r:id="rId48"/>
    <p:sldId id="293" r:id="rId49"/>
    <p:sldId id="309" r:id="rId50"/>
    <p:sldId id="303" r:id="rId51"/>
    <p:sldId id="269" r:id="rId52"/>
    <p:sldId id="304" r:id="rId53"/>
    <p:sldId id="313" r:id="rId54"/>
    <p:sldId id="305" r:id="rId55"/>
    <p:sldId id="306" r:id="rId56"/>
    <p:sldId id="314" r:id="rId57"/>
    <p:sldId id="307" r:id="rId58"/>
    <p:sldId id="320" r:id="rId59"/>
    <p:sldId id="323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>
      <p:cViewPr varScale="1">
        <p:scale>
          <a:sx n="81" d="100"/>
          <a:sy n="81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D285-7367-4E57-ACDC-9C3F3E07CD41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374F-9FB9-4684-8A91-F3B27D282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079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D285-7367-4E57-ACDC-9C3F3E07CD41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374F-9FB9-4684-8A91-F3B27D282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302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D285-7367-4E57-ACDC-9C3F3E07CD41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374F-9FB9-4684-8A91-F3B27D282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844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D285-7367-4E57-ACDC-9C3F3E07CD41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374F-9FB9-4684-8A91-F3B27D282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608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D285-7367-4E57-ACDC-9C3F3E07CD41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374F-9FB9-4684-8A91-F3B27D282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18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D285-7367-4E57-ACDC-9C3F3E07CD41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374F-9FB9-4684-8A91-F3B27D282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430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D285-7367-4E57-ACDC-9C3F3E07CD41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374F-9FB9-4684-8A91-F3B27D282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966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D285-7367-4E57-ACDC-9C3F3E07CD41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374F-9FB9-4684-8A91-F3B27D282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976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D285-7367-4E57-ACDC-9C3F3E07CD41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374F-9FB9-4684-8A91-F3B27D282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56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D285-7367-4E57-ACDC-9C3F3E07CD41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374F-9FB9-4684-8A91-F3B27D282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523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D285-7367-4E57-ACDC-9C3F3E07CD41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374F-9FB9-4684-8A91-F3B27D282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28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33CC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7D285-7367-4E57-ACDC-9C3F3E07CD41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5374F-9FB9-4684-8A91-F3B27D282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601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Retrograde intubation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7696200" cy="31242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Dr. S. Parthasarathy </a:t>
            </a:r>
          </a:p>
          <a:p>
            <a:r>
              <a:rPr lang="en-US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MD., DA., DNB, MD (</a:t>
            </a:r>
            <a:r>
              <a:rPr lang="en-US" b="1" u="sng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Acu</a:t>
            </a:r>
            <a:r>
              <a:rPr lang="en-US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), </a:t>
            </a:r>
          </a:p>
          <a:p>
            <a:r>
              <a:rPr lang="en-US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Dip. </a:t>
            </a:r>
            <a:r>
              <a:rPr lang="en-US" b="1" u="sng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Diab</a:t>
            </a:r>
            <a:r>
              <a:rPr lang="en-US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. DCA,  Dip. Software statistics </a:t>
            </a:r>
          </a:p>
          <a:p>
            <a:r>
              <a:rPr lang="en-US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PhD (</a:t>
            </a:r>
            <a:r>
              <a:rPr lang="en-US" b="1" u="sng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physio</a:t>
            </a:r>
            <a:r>
              <a:rPr lang="en-US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)</a:t>
            </a:r>
          </a:p>
          <a:p>
            <a:r>
              <a:rPr lang="en-IN" b="1" dirty="0" smtClean="0">
                <a:solidFill>
                  <a:schemeClr val="tx2">
                    <a:lumMod val="75000"/>
                  </a:schemeClr>
                </a:solidFill>
              </a:rPr>
              <a:t>Mahatma Gandhi Medical  college and research institute , </a:t>
            </a:r>
            <a:r>
              <a:rPr lang="en-IN" b="1" dirty="0" err="1" smtClean="0">
                <a:solidFill>
                  <a:schemeClr val="tx2">
                    <a:lumMod val="75000"/>
                  </a:schemeClr>
                </a:solidFill>
              </a:rPr>
              <a:t>puducherry</a:t>
            </a:r>
            <a:r>
              <a:rPr lang="en-IN" b="1" dirty="0" smtClean="0">
                <a:solidFill>
                  <a:schemeClr val="tx2">
                    <a:lumMod val="75000"/>
                  </a:schemeClr>
                </a:solidFill>
              </a:rPr>
              <a:t> , India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C:\Users\ADMIN\Pictures\thirumoolar_f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28600"/>
            <a:ext cx="165735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915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CONTRAINDICATIONS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UNFAVORABLE </a:t>
            </a:r>
            <a:r>
              <a:rPr lang="en-US" b="1" dirty="0" smtClean="0"/>
              <a:t>ANATOMY</a:t>
            </a:r>
          </a:p>
          <a:p>
            <a:endParaRPr lang="en-US" b="1" dirty="0"/>
          </a:p>
          <a:p>
            <a:r>
              <a:rPr lang="en-US" b="1" dirty="0"/>
              <a:t>LARYNGOTRACHEAL </a:t>
            </a:r>
            <a:r>
              <a:rPr lang="en-US" b="1" dirty="0" smtClean="0"/>
              <a:t>DISEASE</a:t>
            </a:r>
          </a:p>
          <a:p>
            <a:endParaRPr lang="en-US" b="1" dirty="0"/>
          </a:p>
          <a:p>
            <a:r>
              <a:rPr lang="en-US" b="1" dirty="0" smtClean="0"/>
              <a:t>COAGULOPATHY </a:t>
            </a:r>
          </a:p>
          <a:p>
            <a:endParaRPr lang="en-US" b="1" dirty="0" smtClean="0"/>
          </a:p>
          <a:p>
            <a:r>
              <a:rPr lang="en-US" b="1" dirty="0" smtClean="0"/>
              <a:t>INFECTION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37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cricoid</a:t>
            </a:r>
            <a:r>
              <a:rPr lang="en-US" b="1" dirty="0" smtClean="0"/>
              <a:t> cartilage and CTM should be identified preoperatively in every patient</a:t>
            </a:r>
          </a:p>
          <a:p>
            <a:r>
              <a:rPr lang="en-US" b="1" dirty="0" smtClean="0"/>
              <a:t>Cartilage and membrane, vascular structures, and the thyroid gland are relevant.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40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4000" contrast="40000"/>
          </a:blip>
          <a:srcRect/>
          <a:stretch>
            <a:fillRect/>
          </a:stretch>
        </p:blipFill>
        <p:spPr bwMode="auto">
          <a:xfrm>
            <a:off x="1524000" y="1447800"/>
            <a:ext cx="55811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 Arrow 4"/>
          <p:cNvSpPr/>
          <p:nvPr/>
        </p:nvSpPr>
        <p:spPr>
          <a:xfrm>
            <a:off x="7010400" y="47244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6858000" y="54864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23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762000"/>
            <a:ext cx="5181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114800" y="3048000"/>
            <a:ext cx="2743200" cy="3048000"/>
          </a:xfrm>
          <a:prstGeom prst="ellipse">
            <a:avLst/>
          </a:prstGeom>
          <a:solidFill>
            <a:schemeClr val="accent1">
              <a:alpha val="29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257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6000" contrast="38000"/>
          </a:blip>
          <a:srcRect/>
          <a:stretch>
            <a:fillRect/>
          </a:stretch>
        </p:blipFill>
        <p:spPr bwMode="auto">
          <a:xfrm>
            <a:off x="1714500" y="1295400"/>
            <a:ext cx="5715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3000" contrast="64000"/>
          </a:blip>
          <a:srcRect/>
          <a:stretch>
            <a:fillRect/>
          </a:stretch>
        </p:blipFill>
        <p:spPr bwMode="auto">
          <a:xfrm>
            <a:off x="1828800" y="1600200"/>
            <a:ext cx="46818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Technique -</a:t>
            </a:r>
            <a:r>
              <a:rPr lang="en-US" b="1" dirty="0" smtClean="0"/>
              <a:t> PREPARATION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ideal position for RI is the supine sniffing position with the neck </a:t>
            </a:r>
            <a:r>
              <a:rPr lang="en-US" b="1" dirty="0" err="1" smtClean="0"/>
              <a:t>hyperextended</a:t>
            </a:r>
            <a:endParaRPr lang="en-US" b="1" dirty="0" smtClean="0"/>
          </a:p>
          <a:p>
            <a:r>
              <a:rPr lang="en-US" b="1" dirty="0" smtClean="0"/>
              <a:t>trachea and </a:t>
            </a:r>
            <a:r>
              <a:rPr lang="en-US" b="1" dirty="0" err="1" smtClean="0"/>
              <a:t>cricoid</a:t>
            </a:r>
            <a:r>
              <a:rPr lang="en-US" b="1" dirty="0" smtClean="0"/>
              <a:t> cartilage  pushed </a:t>
            </a:r>
            <a:r>
              <a:rPr lang="en-US" b="1" dirty="0" err="1" smtClean="0"/>
              <a:t>anteriorly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the strap muscles of the neck laterally</a:t>
            </a:r>
          </a:p>
          <a:p>
            <a:r>
              <a:rPr lang="en-US" b="1" dirty="0" smtClean="0"/>
              <a:t>Sitting and neutral are described </a:t>
            </a:r>
          </a:p>
          <a:p>
            <a:r>
              <a:rPr lang="en-US" b="1" dirty="0" smtClean="0"/>
              <a:t>Skin preparation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 follows </a:t>
            </a:r>
            <a:endParaRPr lang="en-US" dirty="0"/>
          </a:p>
        </p:txBody>
      </p:sp>
      <p:pic>
        <p:nvPicPr>
          <p:cNvPr id="3074" name="Picture 2" descr="C:\Users\ADMIN\Pictures\kamba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905000"/>
            <a:ext cx="3530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err="1" smtClean="0"/>
              <a:t>anaesthesia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 awake RI can be performed with </a:t>
            </a:r>
            <a:r>
              <a:rPr lang="en-US" b="1" dirty="0" err="1" smtClean="0"/>
              <a:t>translaryngeal</a:t>
            </a:r>
            <a:r>
              <a:rPr lang="en-US" b="1" dirty="0" smtClean="0"/>
              <a:t> anesthesia (4 </a:t>
            </a:r>
            <a:r>
              <a:rPr lang="en-US" b="1" dirty="0" err="1" smtClean="0"/>
              <a:t>mL</a:t>
            </a:r>
            <a:r>
              <a:rPr lang="en-US" b="1" dirty="0" smtClean="0"/>
              <a:t> 2% </a:t>
            </a:r>
            <a:r>
              <a:rPr lang="en-US" b="1" dirty="0" err="1" smtClean="0"/>
              <a:t>lidocaine</a:t>
            </a:r>
            <a:r>
              <a:rPr lang="en-US" b="1" dirty="0" smtClean="0"/>
              <a:t>)</a:t>
            </a:r>
          </a:p>
          <a:p>
            <a:endParaRPr lang="en-US" b="1" dirty="0" smtClean="0"/>
          </a:p>
          <a:p>
            <a:r>
              <a:rPr lang="en-US" b="1" dirty="0" smtClean="0"/>
              <a:t>with </a:t>
            </a:r>
            <a:r>
              <a:rPr lang="en-US" b="1" dirty="0" err="1" smtClean="0"/>
              <a:t>topicalization</a:t>
            </a:r>
            <a:r>
              <a:rPr lang="en-US" b="1" dirty="0" smtClean="0"/>
              <a:t> (</a:t>
            </a:r>
            <a:r>
              <a:rPr lang="en-US" b="1" dirty="0" err="1" smtClean="0"/>
              <a:t>nebulized</a:t>
            </a:r>
            <a:r>
              <a:rPr lang="en-US" b="1" dirty="0" smtClean="0"/>
              <a:t> or sprayed local anesthetics) of the pharynx and </a:t>
            </a:r>
            <a:r>
              <a:rPr lang="en-US" b="1" dirty="0" err="1" smtClean="0"/>
              <a:t>hypopharynx</a:t>
            </a:r>
            <a:endParaRPr lang="en-US" b="1" dirty="0" smtClean="0"/>
          </a:p>
          <a:p>
            <a:r>
              <a:rPr lang="en-US" b="1" dirty="0" smtClean="0"/>
              <a:t>Beware of needle breakage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Crico</a:t>
            </a:r>
            <a:r>
              <a:rPr lang="en-US" dirty="0" smtClean="0"/>
              <a:t> thyroid and </a:t>
            </a:r>
            <a:r>
              <a:rPr lang="en-US" dirty="0" err="1" smtClean="0"/>
              <a:t>cricotracheal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Cricothyroid</a:t>
            </a:r>
            <a:r>
              <a:rPr lang="en-US" dirty="0" smtClean="0"/>
              <a:t> – less chance of esophageal injury but also less chance of successful intubation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Mostly it is like this??</a:t>
            </a:r>
            <a:endParaRPr lang="en-US" dirty="0"/>
          </a:p>
        </p:txBody>
      </p:sp>
      <p:pic>
        <p:nvPicPr>
          <p:cNvPr id="4" name="Content Placeholder 3" descr="airway-vie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1600200"/>
            <a:ext cx="4876800" cy="4343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Entry site – </a:t>
            </a:r>
            <a:r>
              <a:rPr lang="en-US" sz="3200" dirty="0" err="1" smtClean="0"/>
              <a:t>crico</a:t>
            </a:r>
            <a:r>
              <a:rPr lang="en-US" sz="3200" dirty="0" smtClean="0"/>
              <a:t> thyroid or </a:t>
            </a:r>
            <a:r>
              <a:rPr lang="en-US" sz="3200" dirty="0" err="1" smtClean="0"/>
              <a:t>cricotracheal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6000" contrast="67000"/>
          </a:blip>
          <a:srcRect/>
          <a:stretch>
            <a:fillRect/>
          </a:stretch>
        </p:blipFill>
        <p:spPr bwMode="auto">
          <a:xfrm>
            <a:off x="1714500" y="1828800"/>
            <a:ext cx="5715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>
            <a:off x="3505200" y="2514600"/>
            <a:ext cx="228600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657600" y="2286000"/>
            <a:ext cx="304800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Incision </a:t>
            </a:r>
          </a:p>
          <a:p>
            <a:r>
              <a:rPr lang="en-US" dirty="0" smtClean="0"/>
              <a:t>Puncture with needle  - slow </a:t>
            </a:r>
          </a:p>
          <a:p>
            <a:r>
              <a:rPr lang="en-US" dirty="0" smtClean="0"/>
              <a:t>Huber tip above </a:t>
            </a:r>
          </a:p>
          <a:p>
            <a:r>
              <a:rPr lang="en-US" dirty="0" smtClean="0"/>
              <a:t>Air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4000" contrast="44000"/>
          </a:blip>
          <a:srcRect/>
          <a:stretch>
            <a:fillRect/>
          </a:stretch>
        </p:blipFill>
        <p:spPr bwMode="auto">
          <a:xfrm>
            <a:off x="685800" y="1219200"/>
            <a:ext cx="65913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 </a:t>
            </a:r>
            <a:r>
              <a:rPr lang="en-US" dirty="0" err="1" smtClean="0"/>
              <a:t>cephalad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2000" contrast="30000"/>
          </a:blip>
          <a:srcRect/>
          <a:stretch>
            <a:fillRect/>
          </a:stretch>
        </p:blipFill>
        <p:spPr bwMode="auto">
          <a:xfrm>
            <a:off x="1714500" y="2048669"/>
            <a:ext cx="5715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3000" contrast="36000"/>
          </a:blip>
          <a:srcRect/>
          <a:stretch>
            <a:fillRect/>
          </a:stretch>
        </p:blipFill>
        <p:spPr bwMode="auto">
          <a:xfrm>
            <a:off x="1714500" y="2005806"/>
            <a:ext cx="5715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Up Arrow 4"/>
          <p:cNvSpPr/>
          <p:nvPr/>
        </p:nvSpPr>
        <p:spPr>
          <a:xfrm>
            <a:off x="4953000" y="3124200"/>
            <a:ext cx="457200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3325" y="1600200"/>
            <a:ext cx="5477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0275" y="2077244"/>
            <a:ext cx="47434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5512" y="2086769"/>
            <a:ext cx="47529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Murphy eye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5000" contrast="30000"/>
          </a:blip>
          <a:srcRect/>
          <a:stretch>
            <a:fillRect/>
          </a:stretch>
        </p:blipFill>
        <p:spPr bwMode="auto">
          <a:xfrm>
            <a:off x="2057400" y="1219200"/>
            <a:ext cx="51054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53246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SC0410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691" y="1600200"/>
            <a:ext cx="603461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sometimes??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2057400"/>
            <a:ext cx="5943600" cy="396239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SC041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691" y="1600200"/>
            <a:ext cx="603461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SC041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691" y="1600200"/>
            <a:ext cx="603461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SC0410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691" y="1600200"/>
            <a:ext cx="603461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SC0410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691" y="1600200"/>
            <a:ext cx="603461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DSC0410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691" y="1600200"/>
            <a:ext cx="603461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2000" contrast="36000"/>
          </a:blip>
          <a:srcRect/>
          <a:stretch>
            <a:fillRect/>
          </a:stretch>
        </p:blipFill>
        <p:spPr bwMode="auto">
          <a:xfrm>
            <a:off x="1219200" y="1143000"/>
            <a:ext cx="6934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 Arrow 4"/>
          <p:cNvSpPr/>
          <p:nvPr/>
        </p:nvSpPr>
        <p:spPr>
          <a:xfrm>
            <a:off x="8165592" y="396240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Angiocath</a:t>
            </a:r>
            <a:r>
              <a:rPr lang="en-US" b="1" dirty="0" smtClean="0"/>
              <a:t> – </a:t>
            </a:r>
            <a:r>
              <a:rPr lang="en-US" b="1" dirty="0" err="1" smtClean="0"/>
              <a:t>guidewire</a:t>
            </a:r>
            <a:r>
              <a:rPr lang="en-US" b="1" dirty="0" smtClean="0"/>
              <a:t>- catheter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33000" contrast="36000"/>
          </a:blip>
          <a:srcRect/>
          <a:stretch>
            <a:fillRect/>
          </a:stretch>
        </p:blipFill>
        <p:spPr bwMode="auto">
          <a:xfrm>
            <a:off x="1295400" y="1752600"/>
            <a:ext cx="57150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16000" contrast="23000"/>
          </a:blip>
          <a:srcRect/>
          <a:stretch>
            <a:fillRect/>
          </a:stretch>
        </p:blipFill>
        <p:spPr bwMode="auto">
          <a:xfrm>
            <a:off x="1295400" y="1828800"/>
            <a:ext cx="5715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lum bright="-29000" contrast="42000"/>
          </a:blip>
          <a:srcRect/>
          <a:stretch>
            <a:fillRect/>
          </a:stretch>
        </p:blipFill>
        <p:spPr bwMode="auto">
          <a:xfrm>
            <a:off x="1295400" y="1828800"/>
            <a:ext cx="57150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lum bright="-24000" contrast="27000"/>
          </a:blip>
          <a:srcRect/>
          <a:stretch>
            <a:fillRect/>
          </a:stretch>
        </p:blipFill>
        <p:spPr bwMode="auto">
          <a:xfrm>
            <a:off x="1371600" y="1676400"/>
            <a:ext cx="5715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1752600"/>
            <a:ext cx="5791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lum bright="-13000" contrast="29000"/>
          </a:blip>
          <a:srcRect/>
          <a:stretch>
            <a:fillRect/>
          </a:stretch>
        </p:blipFill>
        <p:spPr bwMode="auto">
          <a:xfrm>
            <a:off x="1295400" y="1371600"/>
            <a:ext cx="5715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 retrograde kit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</a:t>
            </a:r>
            <a:r>
              <a:rPr lang="en-US" dirty="0" err="1" smtClean="0"/>
              <a:t>atraumatic</a:t>
            </a:r>
            <a:r>
              <a:rPr lang="en-US" dirty="0" smtClean="0"/>
              <a:t> “J” </a:t>
            </a:r>
            <a:r>
              <a:rPr lang="en-US" dirty="0" err="1" smtClean="0"/>
              <a:t>guidewire</a:t>
            </a:r>
            <a:r>
              <a:rPr lang="en-US" dirty="0" smtClean="0"/>
              <a:t> is the preferred retrograde device. </a:t>
            </a:r>
          </a:p>
          <a:p>
            <a:r>
              <a:rPr lang="en-US" dirty="0" smtClean="0"/>
              <a:t>These </a:t>
            </a:r>
            <a:r>
              <a:rPr lang="en-US" dirty="0" err="1" smtClean="0"/>
              <a:t>guidewires</a:t>
            </a:r>
            <a:r>
              <a:rPr lang="en-US" dirty="0" smtClean="0"/>
              <a:t> are typically 0.032 to 0.038 inches in diameter, being able to pass though an 18-gauge intravenous catheter.</a:t>
            </a:r>
          </a:p>
          <a:p>
            <a:r>
              <a:rPr lang="en-US" dirty="0" smtClean="0"/>
              <a:t> The typical length is between </a:t>
            </a:r>
            <a:r>
              <a:rPr lang="en-US" b="1" dirty="0" smtClean="0"/>
              <a:t>110 and 120 </a:t>
            </a:r>
            <a:r>
              <a:rPr lang="en-US" dirty="0" smtClean="0"/>
              <a:t>cm. The only requirement for length is that the wire be more than </a:t>
            </a:r>
            <a:r>
              <a:rPr lang="en-US" b="1" dirty="0" smtClean="0"/>
              <a:t>twice as long as the tracheal tube </a:t>
            </a:r>
            <a:r>
              <a:rPr lang="en-US" dirty="0" smtClean="0"/>
              <a:t>to be used.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FIBEROPTIC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FOB and RI has limitations.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 In some cases, the combination of two techniques  can be successful when previously either technique alone has failed.</a:t>
            </a:r>
            <a:r>
              <a:rPr lang="en-US" sz="2800" b="1" dirty="0" smtClean="0"/>
              <a:t> The outer diameter of the </a:t>
            </a:r>
            <a:r>
              <a:rPr lang="en-US" sz="2800" b="1" dirty="0" err="1" smtClean="0"/>
              <a:t>guidewire</a:t>
            </a:r>
            <a:r>
              <a:rPr lang="en-US" sz="2800" b="1" smtClean="0"/>
              <a:t> and the internal diameter of the suction port of the FOB form a tight fit that prevents railroading between both cylinders, allowing the FOB to follow a straight path through the vocal cords without being caught on anatomic structures.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Modification of Retrograde Wire-Guided,</a:t>
            </a:r>
            <a:br>
              <a:rPr lang="en-US" sz="3200" dirty="0" smtClean="0"/>
            </a:br>
            <a:r>
              <a:rPr lang="en-US" sz="3200" dirty="0" smtClean="0"/>
              <a:t>    </a:t>
            </a:r>
            <a:r>
              <a:rPr lang="en-US" sz="3200" dirty="0" err="1" smtClean="0"/>
              <a:t>Fiberoptic</a:t>
            </a:r>
            <a:r>
              <a:rPr lang="en-US" sz="3200" dirty="0" smtClean="0"/>
              <a:t>-Assisted </a:t>
            </a:r>
            <a:r>
              <a:rPr lang="en-US" sz="3200" dirty="0" err="1" smtClean="0"/>
              <a:t>Endotracheal</a:t>
            </a:r>
            <a:r>
              <a:rPr lang="en-US" sz="3200" dirty="0" smtClean="0"/>
              <a:t> Intubation in a Patient with </a:t>
            </a:r>
            <a:r>
              <a:rPr lang="en-US" sz="3200" dirty="0" err="1" smtClean="0"/>
              <a:t>Ankylosing</a:t>
            </a:r>
            <a:r>
              <a:rPr lang="en-US" sz="3200" dirty="0" smtClean="0"/>
              <a:t> </a:t>
            </a:r>
            <a:r>
              <a:rPr lang="en-US" sz="3200" dirty="0" err="1" smtClean="0"/>
              <a:t>Spondylitis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526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/>
              <a:t>The first reported case of retrograde intubation (RI) was by Butler and </a:t>
            </a:r>
            <a:r>
              <a:rPr lang="en-US" sz="2800" b="1" dirty="0" err="1"/>
              <a:t>Cirillo</a:t>
            </a:r>
            <a:r>
              <a:rPr lang="en-US" sz="2800" b="1" dirty="0"/>
              <a:t> in </a:t>
            </a:r>
            <a:r>
              <a:rPr lang="en-US" sz="2800" b="1" dirty="0" smtClean="0"/>
              <a:t>1960.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haroni" pitchFamily="2" charset="-79"/>
                <a:cs typeface="Aharoni" pitchFamily="2" charset="-79"/>
              </a:rPr>
              <a:t>The technique involved passing a red rubber catheter </a:t>
            </a:r>
            <a:r>
              <a:rPr lang="en-US" sz="2800" dirty="0" err="1">
                <a:latin typeface="Aharoni" pitchFamily="2" charset="-79"/>
                <a:cs typeface="Aharoni" pitchFamily="2" charset="-79"/>
              </a:rPr>
              <a:t>cephalad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 through the patient's previously existing tracheostomy. When the catheter exited the oral cavity, it was tied to the endotracheal tube (ET), allowing it to be pulled into the trachea.</a:t>
            </a:r>
          </a:p>
        </p:txBody>
      </p:sp>
    </p:spTree>
    <p:extLst>
      <p:ext uri="{BB962C8B-B14F-4D97-AF65-F5344CB8AC3E}">
        <p14:creationId xmlns:p14="http://schemas.microsoft.com/office/powerpoint/2010/main" xmlns="" val="28787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retrograde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 retrograde techniques utilize </a:t>
            </a:r>
            <a:r>
              <a:rPr lang="en-US" dirty="0" err="1" smtClean="0"/>
              <a:t>infracricoid</a:t>
            </a:r>
            <a:r>
              <a:rPr lang="en-US" dirty="0" smtClean="0"/>
              <a:t> puncture, a bronchoscope, a light wand or a </a:t>
            </a:r>
            <a:r>
              <a:rPr lang="en-US" dirty="0" err="1" smtClean="0"/>
              <a:t>multilumen</a:t>
            </a:r>
            <a:r>
              <a:rPr lang="en-US" dirty="0" smtClean="0"/>
              <a:t> catheter over the guide</a:t>
            </a:r>
          </a:p>
          <a:p>
            <a:endParaRPr lang="en-US" dirty="0" smtClean="0"/>
          </a:p>
          <a:p>
            <a:r>
              <a:rPr lang="en-US" dirty="0" smtClean="0"/>
              <a:t>Retrograde intubation with epidural catheter and Cook airway exchange catheter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silk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employs the principles and equipment of the classical technique, with the addition of a length of silk suture (3-0 nylon monofilament may also be used). </a:t>
            </a:r>
          </a:p>
          <a:p>
            <a:r>
              <a:rPr lang="en-US" b="1" dirty="0" smtClean="0"/>
              <a:t>Once the epidural is out of either the oral or nasal cavity , the silk suture is tied to the </a:t>
            </a:r>
            <a:r>
              <a:rPr lang="en-US" b="1" dirty="0" err="1" smtClean="0"/>
              <a:t>cephalad</a:t>
            </a:r>
            <a:r>
              <a:rPr lang="en-US" b="1" dirty="0" smtClean="0"/>
              <a:t> end of the catheter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9000" contrast="16000"/>
          </a:blip>
          <a:srcRect/>
          <a:stretch>
            <a:fillRect/>
          </a:stretch>
        </p:blipFill>
        <p:spPr bwMode="auto">
          <a:xfrm>
            <a:off x="1219200" y="1710530"/>
            <a:ext cx="6857999" cy="484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Silk can be kept for </a:t>
            </a:r>
            <a:r>
              <a:rPr lang="en-US" dirty="0" err="1" smtClean="0"/>
              <a:t>reintubation</a:t>
            </a:r>
            <a:r>
              <a:rPr lang="en-US" dirty="0" smtClean="0"/>
              <a:t> !!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7000" contrast="20000"/>
          </a:blip>
          <a:srcRect/>
          <a:stretch>
            <a:fillRect/>
          </a:stretch>
        </p:blipFill>
        <p:spPr bwMode="auto">
          <a:xfrm>
            <a:off x="1583413" y="1600200"/>
            <a:ext cx="597717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Epidural and </a:t>
            </a:r>
            <a:r>
              <a:rPr lang="en-US" dirty="0" err="1" smtClean="0"/>
              <a:t>ureteral</a:t>
            </a:r>
            <a:r>
              <a:rPr lang="en-US" dirty="0" smtClean="0"/>
              <a:t> catheter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46000" contrast="58000"/>
          </a:blip>
          <a:srcRect/>
          <a:stretch>
            <a:fillRect/>
          </a:stretch>
        </p:blipFill>
        <p:spPr bwMode="auto">
          <a:xfrm>
            <a:off x="1143000" y="1815306"/>
            <a:ext cx="6781799" cy="450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066800" y="1981200"/>
            <a:ext cx="3505200" cy="533400"/>
          </a:xfrm>
          <a:prstGeom prst="round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Retrograde nasal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Railroading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6000" contrast="52000"/>
          </a:blip>
          <a:srcRect/>
          <a:stretch>
            <a:fillRect/>
          </a:stretch>
        </p:blipFill>
        <p:spPr bwMode="auto">
          <a:xfrm>
            <a:off x="1675196" y="1600200"/>
            <a:ext cx="57936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Disadvantages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It is invasive</a:t>
            </a:r>
          </a:p>
          <a:p>
            <a:r>
              <a:rPr lang="en-US" b="1" dirty="0" smtClean="0"/>
              <a:t>advancement of the tracheal tube is blind</a:t>
            </a:r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4098" name="Picture 2" descr="C:\Users\ADMIN\Pictures\actres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581400"/>
            <a:ext cx="21336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Sympathetic stress responses (increased heart rate, blood pressure, intraocular pressure, and intracranial pressure and elevated catecholamine levels) have been reported.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/>
              <a:t>RI, performed skillfully, is not more stimulating than any other technique for managing the airway.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 – OK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81200"/>
            <a:ext cx="701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Paediatrics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67025" y="3010694"/>
            <a:ext cx="34099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Waters, a British anesthesiologist in </a:t>
            </a:r>
            <a:r>
              <a:rPr lang="en-US" b="1" dirty="0" smtClean="0"/>
              <a:t>Nigeria</a:t>
            </a:r>
          </a:p>
          <a:p>
            <a:r>
              <a:rPr lang="en-US" dirty="0" err="1"/>
              <a:t>cancrum</a:t>
            </a:r>
            <a:r>
              <a:rPr lang="en-US" dirty="0"/>
              <a:t> </a:t>
            </a:r>
            <a:r>
              <a:rPr lang="en-US" dirty="0" err="1" smtClean="0"/>
              <a:t>oris</a:t>
            </a:r>
            <a:endParaRPr lang="en-US" dirty="0" smtClean="0"/>
          </a:p>
          <a:p>
            <a:r>
              <a:rPr lang="en-US" dirty="0" err="1" smtClean="0"/>
              <a:t>Cricothyroid</a:t>
            </a:r>
            <a:r>
              <a:rPr lang="en-US" dirty="0" smtClean="0"/>
              <a:t> puncture </a:t>
            </a:r>
          </a:p>
          <a:p>
            <a:r>
              <a:rPr lang="en-US" dirty="0" err="1" smtClean="0"/>
              <a:t>Touhy</a:t>
            </a:r>
            <a:r>
              <a:rPr lang="en-US" dirty="0" smtClean="0"/>
              <a:t> needle </a:t>
            </a:r>
          </a:p>
          <a:p>
            <a:r>
              <a:rPr lang="en-US" dirty="0" smtClean="0"/>
              <a:t>Epidural catheter </a:t>
            </a:r>
          </a:p>
          <a:p>
            <a:r>
              <a:rPr lang="en-US" dirty="0" smtClean="0"/>
              <a:t>Hook </a:t>
            </a:r>
          </a:p>
          <a:p>
            <a:r>
              <a:rPr lang="en-US" dirty="0" smtClean="0"/>
              <a:t>Catheter through nares </a:t>
            </a:r>
          </a:p>
          <a:p>
            <a:r>
              <a:rPr lang="en-US" dirty="0" err="1" smtClean="0"/>
              <a:t>Nasotracheal</a:t>
            </a:r>
            <a:r>
              <a:rPr lang="en-US" dirty="0" smtClean="0"/>
              <a:t> intubation </a:t>
            </a:r>
            <a:endParaRPr lang="en-US" dirty="0"/>
          </a:p>
        </p:txBody>
      </p:sp>
      <p:sp>
        <p:nvSpPr>
          <p:cNvPr id="5" name="Curved Left Arrow 4"/>
          <p:cNvSpPr/>
          <p:nvPr/>
        </p:nvSpPr>
        <p:spPr>
          <a:xfrm>
            <a:off x="4419600" y="2895600"/>
            <a:ext cx="381000" cy="762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4419600" y="2133600"/>
            <a:ext cx="381000" cy="609600"/>
          </a:xfrm>
          <a:prstGeom prst="curvedLeftArrow">
            <a:avLst>
              <a:gd name="adj1" fmla="val 25000"/>
              <a:gd name="adj2" fmla="val 5000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5029200" y="4953000"/>
            <a:ext cx="381000" cy="762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3886200" y="4343400"/>
            <a:ext cx="304800" cy="609600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38200" y="2133600"/>
            <a:ext cx="2286000" cy="609600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rved Left Arrow 9"/>
          <p:cNvSpPr/>
          <p:nvPr/>
        </p:nvSpPr>
        <p:spPr>
          <a:xfrm>
            <a:off x="3962400" y="3657600"/>
            <a:ext cx="381000" cy="609600"/>
          </a:xfrm>
          <a:prstGeom prst="curvedLeftArrow">
            <a:avLst>
              <a:gd name="adj1" fmla="val 25000"/>
              <a:gd name="adj2" fmla="val 5000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3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pediatric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problems of small anatomic structures that are difficult to palpate, </a:t>
            </a:r>
          </a:p>
          <a:p>
            <a:r>
              <a:rPr lang="en-US" b="1" dirty="0" smtClean="0"/>
              <a:t>immature anatomic structures such as anterior larynx and narrow </a:t>
            </a:r>
            <a:r>
              <a:rPr lang="en-US" b="1" dirty="0" err="1" smtClean="0"/>
              <a:t>cricoid</a:t>
            </a:r>
            <a:r>
              <a:rPr lang="en-US" b="1" dirty="0" smtClean="0"/>
              <a:t> cartilage, congenital anomalies,</a:t>
            </a:r>
          </a:p>
          <a:p>
            <a:r>
              <a:rPr lang="en-US" b="1" dirty="0" smtClean="0"/>
              <a:t> pathologic disorders that intimately affect the airway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Pediatrics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combination of </a:t>
            </a:r>
            <a:r>
              <a:rPr lang="en-US" b="1" dirty="0" err="1" smtClean="0"/>
              <a:t>fiberoptic</a:t>
            </a:r>
            <a:r>
              <a:rPr lang="en-US" b="1" dirty="0" smtClean="0"/>
              <a:t> with retrograde </a:t>
            </a:r>
            <a:r>
              <a:rPr lang="en-US" b="1" dirty="0" err="1" smtClean="0"/>
              <a:t>guidewire</a:t>
            </a:r>
            <a:r>
              <a:rPr lang="en-US" b="1" dirty="0" smtClean="0"/>
              <a:t> intubation,  used </a:t>
            </a:r>
          </a:p>
          <a:p>
            <a:endParaRPr lang="en-US" b="1" dirty="0" smtClean="0"/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    Higher success rate   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2.    Faster intubation  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3.    Ability to insufflate oxygen through the suction port of the FOB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4.    No hanging up of the ET in the glottis   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5.    No need to rely on anatomic landmarks to guide the FOB into the trachea   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6.    Less requirement for experience to manage the FOB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Looks dangerous </a:t>
            </a:r>
          </a:p>
          <a:p>
            <a:r>
              <a:rPr lang="en-US" dirty="0" smtClean="0"/>
              <a:t>But complications are less </a:t>
            </a:r>
          </a:p>
          <a:p>
            <a:r>
              <a:rPr lang="en-US" dirty="0" smtClean="0"/>
              <a:t>Bleeding and subcutaneous emphysema</a:t>
            </a:r>
          </a:p>
          <a:p>
            <a:endParaRPr lang="en-US" dirty="0" smtClean="0"/>
          </a:p>
          <a:p>
            <a:r>
              <a:rPr lang="en-US" b="1" dirty="0" err="1" smtClean="0"/>
              <a:t>Pneumomediastinum</a:t>
            </a:r>
            <a:r>
              <a:rPr lang="en-US" b="1" dirty="0" smtClean="0"/>
              <a:t>, </a:t>
            </a:r>
          </a:p>
          <a:p>
            <a:r>
              <a:rPr lang="en-US" b="1" dirty="0" smtClean="0"/>
              <a:t>Breath holding, </a:t>
            </a:r>
          </a:p>
          <a:p>
            <a:r>
              <a:rPr lang="en-US" b="1" dirty="0" smtClean="0"/>
              <a:t>Catheter traveling </a:t>
            </a:r>
            <a:r>
              <a:rPr lang="en-US" b="1" dirty="0" err="1" smtClean="0"/>
              <a:t>caudad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Complications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     1. failure </a:t>
            </a:r>
          </a:p>
          <a:p>
            <a:r>
              <a:rPr lang="en-US" b="1" dirty="0" smtClean="0"/>
              <a:t> 2.    </a:t>
            </a:r>
            <a:r>
              <a:rPr lang="en-US" b="1" dirty="0" err="1" smtClean="0"/>
              <a:t>Guidewire</a:t>
            </a:r>
            <a:r>
              <a:rPr lang="en-US" b="1" dirty="0" smtClean="0"/>
              <a:t> fracture, in which wire had to be surgically removed   </a:t>
            </a:r>
          </a:p>
          <a:p>
            <a:r>
              <a:rPr lang="en-US" b="1" dirty="0" smtClean="0"/>
              <a:t> 3.    Loss of hook (the type that was originally used by Waters and is no longer used)</a:t>
            </a:r>
            <a:r>
              <a:rPr lang="en-US" b="1" baseline="30000" dirty="0" smtClean="0"/>
              <a:t> </a:t>
            </a:r>
            <a:r>
              <a:rPr lang="en-US" b="1" dirty="0" smtClean="0"/>
              <a:t> </a:t>
            </a:r>
          </a:p>
          <a:p>
            <a:r>
              <a:rPr lang="en-US" b="1" dirty="0" smtClean="0"/>
              <a:t>  4.    Pneumothorax, which necessitated a chest tube   </a:t>
            </a:r>
          </a:p>
          <a:p>
            <a:r>
              <a:rPr lang="en-US" b="1" dirty="0" smtClean="0"/>
              <a:t>5.    </a:t>
            </a:r>
            <a:r>
              <a:rPr lang="en-US" b="1" dirty="0" err="1" smtClean="0"/>
              <a:t>Pretracheal</a:t>
            </a:r>
            <a:r>
              <a:rPr lang="en-US" b="1" dirty="0" smtClean="0"/>
              <a:t> abscess in diabetic patients after multiple punctures at the CTM requiring incision and drainage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5000" contrast="38000"/>
          </a:blip>
          <a:srcRect/>
          <a:stretch>
            <a:fillRect/>
          </a:stretch>
        </p:blipFill>
        <p:spPr bwMode="auto">
          <a:xfrm>
            <a:off x="990601" y="1371600"/>
            <a:ext cx="6781800" cy="446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there is bleed 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Avoid RI in patients with bleeding diathesis.  </a:t>
            </a:r>
          </a:p>
          <a:p>
            <a:r>
              <a:rPr lang="en-US" b="1" dirty="0" smtClean="0"/>
              <a:t>  2.    Apply pressure to the puncture site for 5 minutes.    </a:t>
            </a:r>
          </a:p>
          <a:p>
            <a:r>
              <a:rPr lang="en-US" b="1" dirty="0" smtClean="0"/>
              <a:t>3.    Apply pressure dressing to the puncture site for 24 hours.  </a:t>
            </a:r>
          </a:p>
          <a:p>
            <a:r>
              <a:rPr lang="en-US" b="1" dirty="0" smtClean="0"/>
              <a:t>  4.    Maintain patient in the supine position for 3 to 4 hours after puncture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Barasch</a:t>
            </a:r>
            <a:r>
              <a:rPr lang="en-US" dirty="0" smtClean="0"/>
              <a:t> tells 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 Preferably, it should be learned on a simulator/mannequin model before being attempted in a patient.</a:t>
            </a:r>
          </a:p>
          <a:p>
            <a:r>
              <a:rPr lang="en-US" dirty="0" smtClean="0"/>
              <a:t> In addition, unless is practiced often, it may be time-consuming. </a:t>
            </a:r>
          </a:p>
          <a:p>
            <a:r>
              <a:rPr lang="en-US" dirty="0" smtClean="0"/>
              <a:t>For this reason, may be </a:t>
            </a:r>
            <a:r>
              <a:rPr lang="en-US" b="1" dirty="0" smtClean="0"/>
              <a:t>a poor choice for rescue of an acutely compromised airway.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Sometimes we see people like this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0275" y="1820069"/>
            <a:ext cx="47434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Sometimes we see people like this</a:t>
            </a:r>
            <a:endParaRPr lang="en-US" dirty="0"/>
          </a:p>
        </p:txBody>
      </p:sp>
      <p:pic>
        <p:nvPicPr>
          <p:cNvPr id="1026" name="Picture 2" descr="C:\Users\ADMIN\Pictures\sai-divya-latest-white-saree-photos-wallpapers-51-680x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600200"/>
            <a:ext cx="3124200" cy="3823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Thank you all </a:t>
            </a:r>
            <a:endParaRPr lang="en-US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Misnomer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Translaryngeal</a:t>
            </a:r>
            <a:r>
              <a:rPr lang="en-US" dirty="0" smtClean="0"/>
              <a:t> guided endotracheal intubation </a:t>
            </a:r>
          </a:p>
          <a:p>
            <a:endParaRPr lang="en-US" dirty="0"/>
          </a:p>
          <a:p>
            <a:r>
              <a:rPr lang="en-US" dirty="0" smtClean="0"/>
              <a:t>But the name remains </a:t>
            </a:r>
          </a:p>
          <a:p>
            <a:endParaRPr lang="en-US" dirty="0"/>
          </a:p>
          <a:p>
            <a:r>
              <a:rPr lang="en-US" dirty="0" smtClean="0"/>
              <a:t>FOL </a:t>
            </a:r>
          </a:p>
          <a:p>
            <a:endParaRPr lang="en-US" dirty="0"/>
          </a:p>
          <a:p>
            <a:r>
              <a:rPr lang="en-US" dirty="0" smtClean="0"/>
              <a:t>1993 ASA difficult airway </a:t>
            </a:r>
            <a:r>
              <a:rPr lang="en-US" b="1" dirty="0"/>
              <a:t>Task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74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51816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Cervical Spinal cord injury,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Ankylosing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spondylitis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 Rheumatoid arthritis,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Cancrum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oris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Mandibular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 maxillary fracture,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Mandibular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prognathia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Perimandibular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abscess,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Ankylosis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temporomandibular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joint,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Microstomia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Macroglossia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Cancer of tongue,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Oral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myxoma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Lingual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tonsil,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Hypopharyngeal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tumors,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Laryngeal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cancer,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Pharyngeal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abscess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Epiglottitis, Pharyngeal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edema,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Laryngeal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edema after burn, </a:t>
            </a:r>
          </a:p>
        </p:txBody>
      </p:sp>
    </p:spTree>
    <p:extLst>
      <p:ext uri="{BB962C8B-B14F-4D97-AF65-F5344CB8AC3E}">
        <p14:creationId xmlns:p14="http://schemas.microsoft.com/office/powerpoint/2010/main" xmlns="" val="421737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Coronary artery bypass grafting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Sitting or supine position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Even reports of double lumen tubes with retrograde intubation done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72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Fibreoptic</a:t>
            </a:r>
            <a:r>
              <a:rPr lang="en-US" dirty="0" smtClean="0"/>
              <a:t> laryngoscope redefines criteria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857</Words>
  <Application>Microsoft Office PowerPoint</Application>
  <PresentationFormat>On-screen Show (4:3)</PresentationFormat>
  <Paragraphs>146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Retrograde intubation</vt:lpstr>
      <vt:lpstr>Mostly it is like this??</vt:lpstr>
      <vt:lpstr>But sometimes??</vt:lpstr>
      <vt:lpstr>History </vt:lpstr>
      <vt:lpstr>History </vt:lpstr>
      <vt:lpstr>Misnomer </vt:lpstr>
      <vt:lpstr>Indications </vt:lpstr>
      <vt:lpstr>Slide 8</vt:lpstr>
      <vt:lpstr>Slide 9</vt:lpstr>
      <vt:lpstr>CONTRAINDICATIONS </vt:lpstr>
      <vt:lpstr>Anatomy </vt:lpstr>
      <vt:lpstr>Slide 12</vt:lpstr>
      <vt:lpstr>Slide 13</vt:lpstr>
      <vt:lpstr>Slide 14</vt:lpstr>
      <vt:lpstr>Slide 15</vt:lpstr>
      <vt:lpstr>Technique - PREPARATION </vt:lpstr>
      <vt:lpstr>Technique follows </vt:lpstr>
      <vt:lpstr>Local anaesthesia </vt:lpstr>
      <vt:lpstr>Slide 19</vt:lpstr>
      <vt:lpstr>Entry site – crico thyroid or cricotracheal </vt:lpstr>
      <vt:lpstr>Slide 21</vt:lpstr>
      <vt:lpstr>Angle cephalad </vt:lpstr>
      <vt:lpstr>Slide 23</vt:lpstr>
      <vt:lpstr>Slide 24</vt:lpstr>
      <vt:lpstr>Slide 25</vt:lpstr>
      <vt:lpstr>Slide 26</vt:lpstr>
      <vt:lpstr>Murphy eye 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Angiocath – guidewire- catheter </vt:lpstr>
      <vt:lpstr>Cook retrograde kit </vt:lpstr>
      <vt:lpstr>FIBEROPTIC TECHNIQUE</vt:lpstr>
      <vt:lpstr>A Modification of Retrograde Wire-Guided,     Fiberoptic-Assisted Endotracheal Intubation in a Patient with Ankylosing Spondylitis</vt:lpstr>
      <vt:lpstr>Alternative retrograde techniques</vt:lpstr>
      <vt:lpstr>The silk technique</vt:lpstr>
      <vt:lpstr>Slide 42</vt:lpstr>
      <vt:lpstr>Silk can be kept for reintubation !!</vt:lpstr>
      <vt:lpstr>Epidural and ureteral catheter </vt:lpstr>
      <vt:lpstr>Railroading </vt:lpstr>
      <vt:lpstr>Disadvantages </vt:lpstr>
      <vt:lpstr>Physiology </vt:lpstr>
      <vt:lpstr>Physiology – OK </vt:lpstr>
      <vt:lpstr>Paediatrics </vt:lpstr>
      <vt:lpstr>pediatric patients</vt:lpstr>
      <vt:lpstr>Pediatrics </vt:lpstr>
      <vt:lpstr>Complications </vt:lpstr>
      <vt:lpstr>Complications </vt:lpstr>
      <vt:lpstr>Slide 54</vt:lpstr>
      <vt:lpstr>When there is bleed !!</vt:lpstr>
      <vt:lpstr>What Barasch tells !!</vt:lpstr>
      <vt:lpstr>Sometimes we see people like this</vt:lpstr>
      <vt:lpstr>Sometimes we see people like this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Retrograde intubation</dc:title>
  <dc:creator>ADMIN</dc:creator>
  <cp:lastModifiedBy>ADMIN</cp:lastModifiedBy>
  <cp:revision>51</cp:revision>
  <dcterms:created xsi:type="dcterms:W3CDTF">2013-08-09T16:36:43Z</dcterms:created>
  <dcterms:modified xsi:type="dcterms:W3CDTF">2013-11-22T16:52:49Z</dcterms:modified>
</cp:coreProperties>
</file>