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305" r:id="rId21"/>
    <p:sldId id="278" r:id="rId22"/>
    <p:sldId id="304" r:id="rId23"/>
    <p:sldId id="279" r:id="rId24"/>
    <p:sldId id="276" r:id="rId25"/>
    <p:sldId id="280" r:id="rId26"/>
    <p:sldId id="281" r:id="rId27"/>
    <p:sldId id="282" r:id="rId28"/>
    <p:sldId id="288" r:id="rId29"/>
    <p:sldId id="289" r:id="rId30"/>
    <p:sldId id="283" r:id="rId31"/>
    <p:sldId id="302" r:id="rId32"/>
    <p:sldId id="299" r:id="rId33"/>
    <p:sldId id="301" r:id="rId34"/>
    <p:sldId id="300" r:id="rId35"/>
    <p:sldId id="285" r:id="rId36"/>
    <p:sldId id="286" r:id="rId37"/>
    <p:sldId id="290" r:id="rId38"/>
    <p:sldId id="303" r:id="rId39"/>
    <p:sldId id="291" r:id="rId40"/>
    <p:sldId id="297" r:id="rId41"/>
    <p:sldId id="298" r:id="rId42"/>
    <p:sldId id="306" r:id="rId43"/>
    <p:sldId id="293" r:id="rId44"/>
    <p:sldId id="292" r:id="rId45"/>
    <p:sldId id="294" r:id="rId46"/>
    <p:sldId id="295" r:id="rId47"/>
    <p:sldId id="307" r:id="rId48"/>
    <p:sldId id="308" r:id="rId49"/>
    <p:sldId id="296" r:id="rId50"/>
    <p:sldId id="30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82C81"/>
    <a:srgbClr val="66385D"/>
    <a:srgbClr val="00CC00"/>
    <a:srgbClr val="CC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E2C5-A030-42A6-98A2-A03BA596468A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66356-D0C2-42A0-97AC-033456BDE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66356-D0C2-42A0-97AC-033456BDE2D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4529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794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47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110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645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99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108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355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572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151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29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ABD1-89DC-454A-8AE1-052344F78C5D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4444-FFFA-4512-ACD2-89C078F2D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857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Intrathecal adjuvants 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9342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Dr. S. Parthasarathy </a:t>
            </a:r>
          </a:p>
          <a:p>
            <a:r>
              <a:rPr lang="en-US" sz="40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MD., DA., DNB, MD (</a:t>
            </a:r>
            <a:r>
              <a:rPr lang="en-US" sz="4000" b="1" u="sng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Acu</a:t>
            </a:r>
            <a:r>
              <a:rPr lang="en-US" sz="40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), </a:t>
            </a:r>
          </a:p>
          <a:p>
            <a:r>
              <a:rPr lang="en-US" sz="40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Dip. </a:t>
            </a:r>
            <a:r>
              <a:rPr lang="en-US" sz="4000" b="1" u="sng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Diab</a:t>
            </a:r>
            <a:r>
              <a:rPr lang="en-US" sz="40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. DCA,  Dip. Software statistics  PhD (</a:t>
            </a:r>
            <a:r>
              <a:rPr lang="en-US" sz="4000" b="1" u="sng" dirty="0" err="1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physio</a:t>
            </a:r>
            <a:r>
              <a:rPr lang="en-US" sz="40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), </a:t>
            </a:r>
          </a:p>
          <a:p>
            <a:r>
              <a:rPr lang="en-US" sz="40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FICA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72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Cephalad</a:t>
            </a:r>
            <a:r>
              <a:rPr lang="en-US" dirty="0" smtClean="0">
                <a:solidFill>
                  <a:srgbClr val="FFFF00"/>
                </a:solidFill>
              </a:rPr>
              <a:t> spread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1</a:t>
            </a:r>
            <a:r>
              <a:rPr lang="en-US" sz="2800" b="1" u="sng" dirty="0" smtClean="0">
                <a:solidFill>
                  <a:srgbClr val="FFFF00"/>
                </a:solidFill>
              </a:rPr>
              <a:t>. Bulk flow </a:t>
            </a:r>
            <a:r>
              <a:rPr lang="en-US" sz="2800" dirty="0" smtClean="0">
                <a:solidFill>
                  <a:srgbClr val="FFFF00"/>
                </a:solidFill>
              </a:rPr>
              <a:t>of drug in a caudal-</a:t>
            </a:r>
            <a:r>
              <a:rPr lang="en-US" sz="2800" dirty="0" err="1" smtClean="0">
                <a:solidFill>
                  <a:srgbClr val="FFFF00"/>
                </a:solidFill>
              </a:rPr>
              <a:t>cephalad</a:t>
            </a:r>
            <a:r>
              <a:rPr lang="en-US" sz="2800" dirty="0" smtClean="0">
                <a:solidFill>
                  <a:srgbClr val="FFFF00"/>
                </a:solidFill>
              </a:rPr>
              <a:t> direction.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2. Fluctuating pressure changes within the thorax as a result of </a:t>
            </a:r>
            <a:r>
              <a:rPr lang="en-US" sz="2800" b="1" u="sng" dirty="0" smtClean="0">
                <a:solidFill>
                  <a:srgbClr val="FFFF00"/>
                </a:solidFill>
              </a:rPr>
              <a:t>respiration</a:t>
            </a:r>
            <a:r>
              <a:rPr lang="en-US" sz="2800" dirty="0" smtClean="0">
                <a:solidFill>
                  <a:srgbClr val="FFFF00"/>
                </a:solidFill>
              </a:rPr>
              <a:t>, facilitating </a:t>
            </a:r>
            <a:r>
              <a:rPr lang="en-US" sz="2800" dirty="0" err="1" smtClean="0">
                <a:solidFill>
                  <a:srgbClr val="FFFF00"/>
                </a:solidFill>
              </a:rPr>
              <a:t>cephalad</a:t>
            </a:r>
            <a:r>
              <a:rPr lang="en-US" sz="2800" dirty="0" smtClean="0">
                <a:solidFill>
                  <a:srgbClr val="FFFF00"/>
                </a:solidFill>
              </a:rPr>
              <a:t> flow of CSF.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3. </a:t>
            </a:r>
            <a:r>
              <a:rPr lang="en-US" sz="2800" b="1" u="sng" dirty="0" smtClean="0">
                <a:solidFill>
                  <a:srgbClr val="FFFF00"/>
                </a:solidFill>
              </a:rPr>
              <a:t>Expansion and relaxation of the brain</a:t>
            </a:r>
            <a:r>
              <a:rPr lang="en-US" sz="2800" dirty="0" smtClean="0">
                <a:solidFill>
                  <a:srgbClr val="FFFF00"/>
                </a:solidFill>
              </a:rPr>
              <a:t>, occurring as a result of the cardiac cycle. This  helps to create a backward and a forward motion of CSF with a net transfer of </a:t>
            </a:r>
            <a:r>
              <a:rPr lang="en-US" sz="2800" dirty="0" err="1" smtClean="0">
                <a:solidFill>
                  <a:srgbClr val="FFFF00"/>
                </a:solidFill>
              </a:rPr>
              <a:t>opioid</a:t>
            </a:r>
            <a:r>
              <a:rPr lang="en-US" sz="2800" dirty="0" smtClean="0">
                <a:solidFill>
                  <a:srgbClr val="FFFF00"/>
                </a:solidFill>
              </a:rPr>
              <a:t> in a </a:t>
            </a:r>
            <a:r>
              <a:rPr lang="en-US" sz="2800" dirty="0" err="1" smtClean="0">
                <a:solidFill>
                  <a:srgbClr val="FFFF00"/>
                </a:solidFill>
              </a:rPr>
              <a:t>cephalad</a:t>
            </a:r>
            <a:r>
              <a:rPr lang="en-US" sz="2800" dirty="0" smtClean="0">
                <a:solidFill>
                  <a:srgbClr val="FFFF00"/>
                </a:solidFill>
              </a:rPr>
              <a:t> direction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Morphine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FFFF00"/>
                </a:solidFill>
              </a:rPr>
              <a:t>Octanol</a:t>
            </a:r>
            <a:r>
              <a:rPr lang="en-US" sz="2800" dirty="0" smtClean="0">
                <a:solidFill>
                  <a:srgbClr val="FFFF00"/>
                </a:solidFill>
              </a:rPr>
              <a:t> partition coefficient – 1.8 (</a:t>
            </a:r>
            <a:r>
              <a:rPr lang="en-US" sz="2800" dirty="0" err="1" smtClean="0">
                <a:solidFill>
                  <a:srgbClr val="FFFF00"/>
                </a:solidFill>
              </a:rPr>
              <a:t>lipophilicity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Less </a:t>
            </a:r>
            <a:r>
              <a:rPr lang="en-US" sz="2800" dirty="0" err="1" smtClean="0">
                <a:solidFill>
                  <a:srgbClr val="FFFF00"/>
                </a:solidFill>
              </a:rPr>
              <a:t>lipophilic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More </a:t>
            </a:r>
            <a:r>
              <a:rPr lang="en-US" sz="2800" dirty="0" err="1" smtClean="0">
                <a:solidFill>
                  <a:srgbClr val="FFFF00"/>
                </a:solidFill>
              </a:rPr>
              <a:t>cephalad</a:t>
            </a:r>
            <a:r>
              <a:rPr lang="en-US" sz="2800" dirty="0" smtClean="0">
                <a:solidFill>
                  <a:srgbClr val="FFFF00"/>
                </a:solidFill>
              </a:rPr>
              <a:t> spread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100 microgram dose – usual</a:t>
            </a:r>
            <a:r>
              <a:rPr lang="en-US" sz="28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FF00"/>
                </a:solidFill>
              </a:rPr>
              <a:t>Can go </a:t>
            </a:r>
            <a:r>
              <a:rPr lang="en-US" sz="2800" b="1" dirty="0" err="1" smtClean="0">
                <a:solidFill>
                  <a:srgbClr val="00FF00"/>
                </a:solidFill>
              </a:rPr>
              <a:t>upto</a:t>
            </a:r>
            <a:r>
              <a:rPr lang="en-US" sz="2800" b="1" dirty="0" smtClean="0">
                <a:solidFill>
                  <a:srgbClr val="00FF00"/>
                </a:solidFill>
              </a:rPr>
              <a:t> 0.3 mg , Or 10 - 20 </a:t>
            </a:r>
            <a:r>
              <a:rPr lang="en-US" sz="2800" b="1" dirty="0" err="1" smtClean="0">
                <a:solidFill>
                  <a:srgbClr val="00FF00"/>
                </a:solidFill>
              </a:rPr>
              <a:t>mic</a:t>
            </a:r>
            <a:r>
              <a:rPr lang="en-US" sz="2800" b="1" dirty="0" smtClean="0">
                <a:solidFill>
                  <a:srgbClr val="00FF00"/>
                </a:solidFill>
              </a:rPr>
              <a:t>. Kg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FF00"/>
                </a:solidFill>
              </a:rPr>
              <a:t>Spinal, OBG , </a:t>
            </a:r>
            <a:r>
              <a:rPr lang="en-US" sz="2800" b="1" dirty="0" err="1" smtClean="0">
                <a:solidFill>
                  <a:srgbClr val="00FF00"/>
                </a:solidFill>
              </a:rPr>
              <a:t>ortho</a:t>
            </a:r>
            <a:r>
              <a:rPr lang="en-US" sz="2800" b="1" dirty="0" smtClean="0">
                <a:solidFill>
                  <a:srgbClr val="00FF00"/>
                </a:solidFill>
              </a:rPr>
              <a:t> , general surgeries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FF00"/>
                </a:solidFill>
              </a:rPr>
              <a:t>Very effective analgesia – decreased VAS, decreased PCA etc..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Side effects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sedation,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sweating,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delayed gastric emptying,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urinary retention, </a:t>
            </a:r>
          </a:p>
          <a:p>
            <a:r>
              <a:rPr lang="en-US" dirty="0" err="1" smtClean="0">
                <a:solidFill>
                  <a:srgbClr val="00FF00"/>
                </a:solidFill>
              </a:rPr>
              <a:t>pruritus</a:t>
            </a:r>
            <a:r>
              <a:rPr lang="en-US" dirty="0" smtClean="0">
                <a:solidFill>
                  <a:srgbClr val="00FF00"/>
                </a:solidFill>
              </a:rPr>
              <a:t>,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nausea and vomiting,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respiratory depression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1026" name="Picture 2" descr="C:\Users\ADMIN\Documents\tamil-actress-niranjana-photos-1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86000"/>
            <a:ext cx="22225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Respiratory depression –( 0.3 – 7 % 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The risk factors</a:t>
            </a:r>
          </a:p>
          <a:p>
            <a:pPr>
              <a:buNone/>
            </a:pPr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increasing age,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the concomitant use of long-acting sedatives,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positive pressure ventilation, 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co-existing respiratory disease.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5410200"/>
            <a:ext cx="5105400" cy="914400"/>
          </a:xfrm>
          <a:prstGeom prst="rect">
            <a:avLst/>
          </a:prstGeom>
          <a:gradFill>
            <a:gsLst>
              <a:gs pos="0">
                <a:schemeClr val="tx1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Cautious Parenteral use of opioids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Early and late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8580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5181600" y="457200"/>
            <a:ext cx="1143000" cy="914400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943600" y="1219200"/>
            <a:ext cx="484632" cy="2667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FF00"/>
                </a:solidFill>
              </a:rPr>
              <a:t>Pruritus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154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Incidence – 1 – 100 % !! 70 – morphine, 10 – </a:t>
            </a:r>
            <a:r>
              <a:rPr lang="en-US" dirty="0" err="1" smtClean="0">
                <a:solidFill>
                  <a:srgbClr val="FFFF00"/>
                </a:solidFill>
              </a:rPr>
              <a:t>fent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Special itch C </a:t>
            </a:r>
            <a:r>
              <a:rPr lang="en-US" dirty="0" err="1" smtClean="0">
                <a:solidFill>
                  <a:srgbClr val="FFFF00"/>
                </a:solidFill>
              </a:rPr>
              <a:t>fibres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Pregnant females – more-  in the face and thorax – manifest – </a:t>
            </a:r>
            <a:r>
              <a:rPr lang="en-US" dirty="0" err="1" smtClean="0">
                <a:solidFill>
                  <a:srgbClr val="FFFF00"/>
                </a:solidFill>
              </a:rPr>
              <a:t>cephalad</a:t>
            </a:r>
            <a:r>
              <a:rPr lang="en-US" dirty="0" smtClean="0">
                <a:solidFill>
                  <a:srgbClr val="FFFF00"/>
                </a:solidFill>
              </a:rPr>
              <a:t> spread to nerve 5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histamine release – no AH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Ondan</a:t>
            </a:r>
            <a:r>
              <a:rPr lang="en-US" dirty="0" smtClean="0">
                <a:solidFill>
                  <a:srgbClr val="FFFF00"/>
                </a:solidFill>
              </a:rPr>
              <a:t> ,</a:t>
            </a:r>
            <a:r>
              <a:rPr lang="en-US" dirty="0" err="1" smtClean="0">
                <a:solidFill>
                  <a:srgbClr val="FFFF00"/>
                </a:solidFill>
              </a:rPr>
              <a:t>diclo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propofol</a:t>
            </a:r>
            <a:r>
              <a:rPr lang="en-US" dirty="0" smtClean="0">
                <a:solidFill>
                  <a:srgbClr val="FFFF00"/>
                </a:solidFill>
              </a:rPr>
              <a:t> – decreases itch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pt-BR" dirty="0" smtClean="0">
                <a:solidFill>
                  <a:srgbClr val="00FF00"/>
                </a:solidFill>
              </a:rPr>
              <a:t>naloxone (2 micg/ kg/ h)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naltrexone</a:t>
            </a:r>
            <a:r>
              <a:rPr lang="en-US" dirty="0" smtClean="0">
                <a:solidFill>
                  <a:srgbClr val="00FF00"/>
                </a:solidFill>
              </a:rPr>
              <a:t> (6–9 mg)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4724400"/>
            <a:ext cx="3200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release itch maintain pain relief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267200" y="5181600"/>
            <a:ext cx="978408" cy="484632"/>
          </a:xfrm>
          <a:prstGeom prst="lef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FF00"/>
                </a:solidFill>
              </a:rPr>
              <a:t>No </a:t>
            </a:r>
            <a:r>
              <a:rPr lang="en-US" b="1" dirty="0" err="1" smtClean="0">
                <a:solidFill>
                  <a:srgbClr val="00FF00"/>
                </a:solidFill>
              </a:rPr>
              <a:t>neuro</a:t>
            </a:r>
            <a:r>
              <a:rPr lang="en-US" b="1" dirty="0" smtClean="0">
                <a:solidFill>
                  <a:srgbClr val="00FF00"/>
                </a:solidFill>
              </a:rPr>
              <a:t> toxicity 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There is no evidence that single, repeated, or continuous administration of the commonly used opioids such as morphine and </a:t>
            </a:r>
            <a:r>
              <a:rPr lang="en-US" sz="2800" b="1" dirty="0" err="1" smtClean="0">
                <a:solidFill>
                  <a:srgbClr val="FFFF00"/>
                </a:solidFill>
              </a:rPr>
              <a:t>fentanyl</a:t>
            </a:r>
            <a:r>
              <a:rPr lang="en-US" sz="2800" b="1" dirty="0" smtClean="0">
                <a:solidFill>
                  <a:srgbClr val="FFFF00"/>
                </a:solidFill>
              </a:rPr>
              <a:t> produce deleterious changes in the spinal cord of humans or monkeys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High dose morphine IT 10 -20 mg </a:t>
            </a:r>
            <a:r>
              <a:rPr lang="en-US" sz="2800" b="1" dirty="0" err="1" smtClean="0">
                <a:solidFill>
                  <a:srgbClr val="FFFF00"/>
                </a:solidFill>
              </a:rPr>
              <a:t>hyperalgesia</a:t>
            </a:r>
            <a:r>
              <a:rPr lang="en-US" sz="2800" b="1" dirty="0" smtClean="0">
                <a:solidFill>
                  <a:srgbClr val="FFFF00"/>
                </a:solidFill>
              </a:rPr>
              <a:t> !!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              Probably through substance P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Nausea and vomiting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The incidence of nausea and vomiting associated with </a:t>
            </a:r>
            <a:r>
              <a:rPr lang="en-US" sz="2800" dirty="0" err="1" smtClean="0">
                <a:solidFill>
                  <a:schemeClr val="bg2"/>
                </a:solidFill>
              </a:rPr>
              <a:t>neuraxial</a:t>
            </a:r>
            <a:r>
              <a:rPr lang="en-US" sz="2800" dirty="0" smtClean="0">
                <a:solidFill>
                  <a:schemeClr val="bg2"/>
                </a:solidFill>
              </a:rPr>
              <a:t> opioids is 20-50%.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It is more common in females and with intrathecal morphine.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It is thought to be mediated by </a:t>
            </a:r>
            <a:r>
              <a:rPr lang="en-US" sz="2800" dirty="0" err="1" smtClean="0">
                <a:solidFill>
                  <a:schemeClr val="bg2"/>
                </a:solidFill>
              </a:rPr>
              <a:t>cephalad</a:t>
            </a:r>
            <a:r>
              <a:rPr lang="en-US" sz="2800" dirty="0" smtClean="0">
                <a:solidFill>
                  <a:schemeClr val="bg2"/>
                </a:solidFill>
              </a:rPr>
              <a:t> migration of the </a:t>
            </a:r>
            <a:r>
              <a:rPr lang="en-US" sz="2800" dirty="0" err="1" smtClean="0">
                <a:solidFill>
                  <a:schemeClr val="bg2"/>
                </a:solidFill>
              </a:rPr>
              <a:t>opioid</a:t>
            </a:r>
            <a:r>
              <a:rPr lang="en-US" sz="2800" dirty="0" smtClean="0">
                <a:solidFill>
                  <a:schemeClr val="bg2"/>
                </a:solidFill>
              </a:rPr>
              <a:t> to the chemoreceptor trigger zone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Transit time and </a:t>
            </a:r>
            <a:r>
              <a:rPr lang="en-US" sz="2800" dirty="0" err="1" smtClean="0">
                <a:solidFill>
                  <a:schemeClr val="bg2"/>
                </a:solidFill>
              </a:rPr>
              <a:t>hypomotility</a:t>
            </a:r>
            <a:r>
              <a:rPr lang="en-US" sz="2800" dirty="0" smtClean="0">
                <a:solidFill>
                  <a:schemeClr val="bg2"/>
                </a:solidFill>
              </a:rPr>
              <a:t> !!?? 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5486400"/>
            <a:ext cx="2133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Naloxone</a:t>
            </a:r>
            <a:r>
              <a:rPr lang="en-US" sz="2400" b="1" dirty="0" smtClean="0">
                <a:solidFill>
                  <a:schemeClr val="tx1"/>
                </a:solidFill>
              </a:rPr>
              <a:t> !!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Urinary retention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incidence of urinary retention is approximately 30-40%.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more common in young men and with intrathecal morphine.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It is mediated by </a:t>
            </a:r>
            <a:r>
              <a:rPr lang="en-US" dirty="0" err="1" smtClean="0">
                <a:solidFill>
                  <a:srgbClr val="FFFF00"/>
                </a:solidFill>
              </a:rPr>
              <a:t>opioid</a:t>
            </a:r>
            <a:r>
              <a:rPr lang="en-US" dirty="0" smtClean="0">
                <a:solidFill>
                  <a:srgbClr val="FFFF00"/>
                </a:solidFill>
              </a:rPr>
              <a:t> receptors in the sacral spinal cord.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inhibits sacral parasympathetic outflow that leads to </a:t>
            </a:r>
            <a:r>
              <a:rPr lang="en-US" dirty="0" err="1" smtClean="0">
                <a:solidFill>
                  <a:srgbClr val="FFFF00"/>
                </a:solidFill>
              </a:rPr>
              <a:t>detrusor</a:t>
            </a:r>
            <a:r>
              <a:rPr lang="en-US" dirty="0" smtClean="0">
                <a:solidFill>
                  <a:srgbClr val="FFFF00"/>
                </a:solidFill>
              </a:rPr>
              <a:t> relaxation.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Fentanyl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10 -25 </a:t>
            </a:r>
            <a:r>
              <a:rPr lang="en-US" dirty="0" err="1" smtClean="0">
                <a:solidFill>
                  <a:srgbClr val="FFC000"/>
                </a:solidFill>
              </a:rPr>
              <a:t>mic</a:t>
            </a:r>
            <a:r>
              <a:rPr lang="en-US" dirty="0" smtClean="0">
                <a:solidFill>
                  <a:srgbClr val="FFC000"/>
                </a:solidFill>
              </a:rPr>
              <a:t> can intensify block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Decrease the need of LA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Decreased hemodynamic changes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Prolonged post op analgesia 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Duration – less !! 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Usually local anesthetics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Other than LA some other drug is added in less quantities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Adjuvant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23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tramadol</a:t>
            </a:r>
            <a:r>
              <a:rPr lang="en-US" dirty="0" smtClean="0">
                <a:solidFill>
                  <a:schemeClr val="bg2"/>
                </a:solidFill>
              </a:rPr>
              <a:t> &amp; </a:t>
            </a:r>
            <a:r>
              <a:rPr lang="en-US" dirty="0" err="1" smtClean="0">
                <a:solidFill>
                  <a:schemeClr val="bg2"/>
                </a:solidFill>
              </a:rPr>
              <a:t>sufentanil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Sufentanil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Doses of 2. 5 </a:t>
            </a:r>
            <a:r>
              <a:rPr lang="en-US" dirty="0" err="1" smtClean="0">
                <a:solidFill>
                  <a:srgbClr val="FFC000"/>
                </a:solidFill>
              </a:rPr>
              <a:t>mic</a:t>
            </a:r>
            <a:r>
              <a:rPr lang="en-US" dirty="0" smtClean="0">
                <a:solidFill>
                  <a:srgbClr val="FFC000"/>
                </a:solidFill>
              </a:rPr>
              <a:t> to 7.5 </a:t>
            </a:r>
            <a:r>
              <a:rPr lang="en-US" dirty="0" err="1" smtClean="0">
                <a:solidFill>
                  <a:srgbClr val="FFC000"/>
                </a:solidFill>
              </a:rPr>
              <a:t>mic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Mainly used for labour analgesia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Similar to </a:t>
            </a:r>
            <a:r>
              <a:rPr lang="en-US" dirty="0" err="1" smtClean="0">
                <a:solidFill>
                  <a:srgbClr val="FFC000"/>
                </a:solidFill>
              </a:rPr>
              <a:t>fentanyl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LSCS with low dose </a:t>
            </a:r>
            <a:r>
              <a:rPr lang="en-US" dirty="0" err="1" smtClean="0">
                <a:solidFill>
                  <a:srgbClr val="FFC000"/>
                </a:solidFill>
              </a:rPr>
              <a:t>bupivacaine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Tramadol</a:t>
            </a:r>
            <a:r>
              <a:rPr lang="en-US" dirty="0" smtClean="0">
                <a:solidFill>
                  <a:schemeClr val="bg2"/>
                </a:solidFill>
              </a:rPr>
              <a:t> – 10 – 50 mg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Mu  and </a:t>
            </a:r>
            <a:r>
              <a:rPr lang="en-US" dirty="0" err="1" smtClean="0">
                <a:solidFill>
                  <a:schemeClr val="bg2"/>
                </a:solidFill>
              </a:rPr>
              <a:t>monoaminergic</a:t>
            </a:r>
            <a:r>
              <a:rPr lang="en-US" dirty="0" smtClean="0">
                <a:solidFill>
                  <a:schemeClr val="bg2"/>
                </a:solidFill>
              </a:rPr>
              <a:t> actions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Analgesia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But nausea and vomiting with higher doses more than 10 mg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1281" y="685800"/>
            <a:ext cx="7701437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Diamorphine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Diamorphine</a:t>
            </a:r>
            <a:r>
              <a:rPr lang="en-US" dirty="0" smtClean="0">
                <a:solidFill>
                  <a:schemeClr val="bg2"/>
                </a:solidFill>
              </a:rPr>
              <a:t> is a lipid soluble pro drug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Oct. Water PC – 180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Esterase metabolism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Morphine derivatives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Pharmacokinetics unpredictable 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Out of use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9000" contrast="22000"/>
          </a:blip>
          <a:srcRect/>
          <a:stretch>
            <a:fillRect/>
          </a:stretch>
        </p:blipFill>
        <p:spPr bwMode="auto">
          <a:xfrm>
            <a:off x="304800" y="17526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19600" y="2667000"/>
            <a:ext cx="1981200" cy="3352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5min. - 1-4 hours</a:t>
            </a:r>
          </a:p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5 min – 2-4 hrs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min. 18-24 hrs</a:t>
            </a:r>
          </a:p>
          <a:p>
            <a:pPr algn="ctr"/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Mixtures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Morphine + </a:t>
            </a:r>
            <a:r>
              <a:rPr lang="en-US" dirty="0" err="1" smtClean="0">
                <a:solidFill>
                  <a:srgbClr val="FFC000"/>
                </a:solidFill>
              </a:rPr>
              <a:t>fentanyl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buprenorphine</a:t>
            </a:r>
            <a:r>
              <a:rPr lang="en-US" dirty="0" smtClean="0">
                <a:solidFill>
                  <a:srgbClr val="FFC000"/>
                </a:solidFill>
              </a:rPr>
              <a:t> + </a:t>
            </a:r>
            <a:r>
              <a:rPr lang="en-US" dirty="0" err="1" smtClean="0">
                <a:solidFill>
                  <a:srgbClr val="FFC000"/>
                </a:solidFill>
              </a:rPr>
              <a:t>fentanyl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Morphine + </a:t>
            </a:r>
            <a:r>
              <a:rPr lang="en-US" dirty="0" err="1" smtClean="0">
                <a:solidFill>
                  <a:srgbClr val="FFC000"/>
                </a:solidFill>
              </a:rPr>
              <a:t>sufentanil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Epinephrine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0.2 - 0.3 mg prolongs </a:t>
            </a:r>
            <a:r>
              <a:rPr lang="en-US" dirty="0" err="1" smtClean="0">
                <a:solidFill>
                  <a:srgbClr val="FFFF00"/>
                </a:solidFill>
              </a:rPr>
              <a:t>lignocaine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tetracaine</a:t>
            </a:r>
            <a:r>
              <a:rPr lang="en-US" dirty="0" smtClean="0">
                <a:solidFill>
                  <a:srgbClr val="FFFF00"/>
                </a:solidFill>
              </a:rPr>
              <a:t> anesthesia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But may have no effect on </a:t>
            </a:r>
            <a:r>
              <a:rPr lang="en-US" dirty="0" err="1" smtClean="0">
                <a:solidFill>
                  <a:srgbClr val="FFFF00"/>
                </a:solidFill>
              </a:rPr>
              <a:t>bupivacaine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proved neurotoxicity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 to ambulatory </a:t>
            </a:r>
            <a:r>
              <a:rPr lang="en-US" dirty="0" err="1" smtClean="0">
                <a:solidFill>
                  <a:srgbClr val="FFFF00"/>
                </a:solidFill>
              </a:rPr>
              <a:t>anaesthesia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00FF00"/>
                </a:solidFill>
              </a:rPr>
              <a:t>limits LA absorption, 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increases neuronal exposure, 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enhances duration of action, 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enhances the quality of block, 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limits toxicity of LA drugs  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5943600" y="4419600"/>
            <a:ext cx="2971800" cy="1524000"/>
          </a:xfrm>
          <a:prstGeom prst="teardrop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Phenylephrine</a:t>
            </a:r>
            <a:r>
              <a:rPr lang="en-US" sz="2400" b="1" dirty="0" smtClean="0">
                <a:solidFill>
                  <a:srgbClr val="FFFF00"/>
                </a:solidFill>
              </a:rPr>
              <a:t> 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2-5 mg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Alpha 2 agonists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Clonidine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Dexmedetomidine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Clonidine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activating post </a:t>
            </a:r>
            <a:r>
              <a:rPr lang="en-US" sz="2800" dirty="0" err="1" smtClean="0">
                <a:solidFill>
                  <a:srgbClr val="FFFF00"/>
                </a:solidFill>
              </a:rPr>
              <a:t>junctional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l-GR" sz="2800" dirty="0" smtClean="0">
                <a:solidFill>
                  <a:srgbClr val="FFFF00"/>
                </a:solidFill>
                <a:latin typeface="Arial"/>
                <a:cs typeface="Arial"/>
              </a:rPr>
              <a:t>α</a:t>
            </a:r>
            <a:r>
              <a:rPr lang="en-US" sz="2800" dirty="0" smtClean="0">
                <a:solidFill>
                  <a:srgbClr val="FFFF00"/>
                </a:solidFill>
              </a:rPr>
              <a:t>2-adrenoceptors in the dorsal horn of the spinal cord.(also central)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Basic is </a:t>
            </a:r>
            <a:r>
              <a:rPr lang="en-US" sz="2800" dirty="0" err="1" smtClean="0">
                <a:solidFill>
                  <a:srgbClr val="FFFF00"/>
                </a:solidFill>
              </a:rPr>
              <a:t>sympatholysis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15 to 150 </a:t>
            </a:r>
            <a:r>
              <a:rPr lang="el-GR" sz="2800" dirty="0" smtClean="0">
                <a:solidFill>
                  <a:srgbClr val="FFFF00"/>
                </a:solidFill>
                <a:latin typeface="Arial"/>
                <a:cs typeface="Arial"/>
              </a:rPr>
              <a:t>μ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g have been used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Synergy with opioids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increased duration of anesthesia, analgesia and motor blockade.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Sedation, </a:t>
            </a:r>
            <a:r>
              <a:rPr lang="en-US" sz="2800" dirty="0" err="1" smtClean="0">
                <a:solidFill>
                  <a:srgbClr val="FFFF00"/>
                </a:solidFill>
              </a:rPr>
              <a:t>brady</a:t>
            </a:r>
            <a:r>
              <a:rPr lang="en-US" sz="2800" dirty="0" smtClean="0">
                <a:solidFill>
                  <a:srgbClr val="FFFF00"/>
                </a:solidFill>
              </a:rPr>
              <a:t>, hypotension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324600" y="5181600"/>
            <a:ext cx="2514600" cy="990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Unlike opioids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181600" y="5334000"/>
            <a:ext cx="1435608" cy="533400"/>
          </a:xfrm>
          <a:prstGeom prst="lef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Clonidine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Decreased narcotic requirement by 30 %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Can be added with narcotics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Decreased pain in chronic cancer pain even if refractory to opioids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Why we should add ?? 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486400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Latency i.e. time of onset of LA block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Duration of analgesia i.e. duration of sensory and motor block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Quality </a:t>
            </a:r>
          </a:p>
          <a:p>
            <a:pPr lvl="0" fontAlgn="base"/>
            <a:r>
              <a:rPr lang="en-US" dirty="0" smtClean="0">
                <a:solidFill>
                  <a:srgbClr val="FFFF00"/>
                </a:solidFill>
              </a:rPr>
              <a:t>Less side effects </a:t>
            </a:r>
          </a:p>
          <a:p>
            <a:pPr lvl="0" fontAlgn="base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fontAlgn="base"/>
            <a:r>
              <a:rPr lang="en-US" dirty="0" smtClean="0">
                <a:solidFill>
                  <a:srgbClr val="00FF00"/>
                </a:solidFill>
              </a:rPr>
              <a:t>Postoperatively</a:t>
            </a:r>
          </a:p>
          <a:p>
            <a:pPr fontAlgn="base"/>
            <a:endParaRPr lang="en-US" dirty="0" smtClean="0">
              <a:solidFill>
                <a:srgbClr val="00FF00"/>
              </a:solidFill>
            </a:endParaRPr>
          </a:p>
          <a:p>
            <a:pPr lvl="0" fontAlgn="base"/>
            <a:r>
              <a:rPr lang="en-US" dirty="0" smtClean="0">
                <a:solidFill>
                  <a:srgbClr val="00FF00"/>
                </a:solidFill>
              </a:rPr>
              <a:t>Analgesic gap elevated </a:t>
            </a:r>
          </a:p>
          <a:p>
            <a:pPr lvl="0" fontAlgn="base"/>
            <a:r>
              <a:rPr lang="en-US" dirty="0" smtClean="0">
                <a:solidFill>
                  <a:srgbClr val="00FF00"/>
                </a:solidFill>
              </a:rPr>
              <a:t>Quality of analgesia i.e. patient satisfaction, care providers’ impression of pain relief</a:t>
            </a:r>
          </a:p>
          <a:p>
            <a:pPr lvl="0" fontAlgn="base"/>
            <a:r>
              <a:rPr lang="en-US" dirty="0" smtClean="0">
                <a:solidFill>
                  <a:srgbClr val="00FF00"/>
                </a:solidFill>
              </a:rPr>
              <a:t>Side effects i.e. reduction of untoward effects of LA drugs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029200" y="2743200"/>
            <a:ext cx="34290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Also for chronic pain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Dexmed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FF00"/>
                </a:solidFill>
              </a:rPr>
              <a:t>5 µg </a:t>
            </a:r>
            <a:r>
              <a:rPr lang="en-US" sz="2800" dirty="0" err="1" smtClean="0">
                <a:solidFill>
                  <a:srgbClr val="00FF00"/>
                </a:solidFill>
              </a:rPr>
              <a:t>dexmedetomidine</a:t>
            </a:r>
            <a:r>
              <a:rPr lang="en-US" sz="2800" dirty="0" smtClean="0">
                <a:solidFill>
                  <a:srgbClr val="00FF00"/>
                </a:solidFill>
              </a:rPr>
              <a:t> seems to be an attractive alternative as an adjuvant to spinal </a:t>
            </a:r>
            <a:r>
              <a:rPr lang="en-US" sz="2800" dirty="0" err="1" smtClean="0">
                <a:solidFill>
                  <a:srgbClr val="00FF00"/>
                </a:solidFill>
              </a:rPr>
              <a:t>ropivacaine</a:t>
            </a:r>
            <a:r>
              <a:rPr lang="en-US" sz="2800" dirty="0" smtClean="0">
                <a:solidFill>
                  <a:srgbClr val="00FF00"/>
                </a:solidFill>
              </a:rPr>
              <a:t> in surgical procedures, especially those requiring long time.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FF00"/>
                </a:solidFill>
              </a:rPr>
              <a:t>It has excellent quality of postoperative analgesia with minimal side effects.</a:t>
            </a:r>
            <a:endParaRPr lang="en-US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Dexmed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FF00"/>
                </a:solidFill>
              </a:rPr>
              <a:t>3 mcg of intrathecal </a:t>
            </a:r>
            <a:r>
              <a:rPr lang="en-US" sz="2800" dirty="0" err="1" smtClean="0">
                <a:solidFill>
                  <a:srgbClr val="00FF00"/>
                </a:solidFill>
              </a:rPr>
              <a:t>dexmedetomidine</a:t>
            </a:r>
            <a:r>
              <a:rPr lang="en-US" sz="2800" dirty="0" smtClean="0">
                <a:solidFill>
                  <a:srgbClr val="00FF00"/>
                </a:solidFill>
              </a:rPr>
              <a:t> was found to be equipotent with 30 mcg of </a:t>
            </a:r>
            <a:r>
              <a:rPr lang="en-US" sz="2800" dirty="0" err="1" smtClean="0">
                <a:solidFill>
                  <a:srgbClr val="00FF00"/>
                </a:solidFill>
              </a:rPr>
              <a:t>clonidine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Intrathecal </a:t>
            </a:r>
            <a:r>
              <a:rPr lang="en-US" sz="2800" dirty="0" err="1" smtClean="0">
                <a:solidFill>
                  <a:schemeClr val="bg2"/>
                </a:solidFill>
              </a:rPr>
              <a:t>dexmedetomidine</a:t>
            </a:r>
            <a:r>
              <a:rPr lang="en-US" sz="2800" dirty="0" smtClean="0">
                <a:solidFill>
                  <a:schemeClr val="bg2"/>
                </a:solidFill>
              </a:rPr>
              <a:t> 5 mcg and </a:t>
            </a:r>
            <a:r>
              <a:rPr lang="en-US" sz="2800" dirty="0" err="1" smtClean="0">
                <a:solidFill>
                  <a:schemeClr val="bg2"/>
                </a:solidFill>
              </a:rPr>
              <a:t>fentanyl</a:t>
            </a:r>
            <a:r>
              <a:rPr lang="en-US" sz="2800" dirty="0" smtClean="0">
                <a:solidFill>
                  <a:schemeClr val="bg2"/>
                </a:solidFill>
              </a:rPr>
              <a:t> 25 mcg were compared for vaginal surgeries with </a:t>
            </a:r>
            <a:r>
              <a:rPr lang="en-US" sz="2800" dirty="0" err="1" smtClean="0">
                <a:solidFill>
                  <a:schemeClr val="bg2"/>
                </a:solidFill>
              </a:rPr>
              <a:t>bupivacaine</a:t>
            </a:r>
            <a:r>
              <a:rPr lang="en-US" sz="2800" dirty="0" smtClean="0">
                <a:solidFill>
                  <a:schemeClr val="bg2"/>
                </a:solidFill>
              </a:rPr>
              <a:t> anesthesia.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chemeClr val="bg2"/>
                </a:solidFill>
              </a:rPr>
              <a:t>Dexmedetomidine</a:t>
            </a:r>
            <a:r>
              <a:rPr lang="en-US" sz="2800" dirty="0" smtClean="0">
                <a:solidFill>
                  <a:schemeClr val="bg2"/>
                </a:solidFill>
              </a:rPr>
              <a:t> caused significantly longer sensory and motor blockade whereas peak effect and onset time were not different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Benzodiazepines -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Midazolam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 GABA 2 receptors in dorsal horn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Also  delta   receptors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1 -2 mg – motor block , early post op analgesia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? Prolongation of </a:t>
            </a:r>
            <a:r>
              <a:rPr lang="en-US" sz="2800" dirty="0" err="1" smtClean="0">
                <a:solidFill>
                  <a:schemeClr val="bg2"/>
                </a:solidFill>
              </a:rPr>
              <a:t>anaesthesia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12 mg / day – chronic pain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Can be combined with opioids and </a:t>
            </a:r>
            <a:r>
              <a:rPr lang="en-US" sz="2800" dirty="0" err="1" smtClean="0">
                <a:solidFill>
                  <a:schemeClr val="bg2"/>
                </a:solidFill>
              </a:rPr>
              <a:t>clonidine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Early - </a:t>
            </a:r>
            <a:r>
              <a:rPr lang="en-US" sz="2800" dirty="0" err="1" smtClean="0">
                <a:solidFill>
                  <a:schemeClr val="bg2"/>
                </a:solidFill>
              </a:rPr>
              <a:t>neuro</a:t>
            </a:r>
            <a:r>
              <a:rPr lang="en-US" sz="2800" dirty="0" smtClean="0">
                <a:solidFill>
                  <a:schemeClr val="bg2"/>
                </a:solidFill>
              </a:rPr>
              <a:t> toxicity - ? Possibly addition of 10 % </a:t>
            </a:r>
            <a:r>
              <a:rPr lang="en-US" sz="2800" dirty="0" err="1" smtClean="0">
                <a:solidFill>
                  <a:schemeClr val="bg2"/>
                </a:solidFill>
              </a:rPr>
              <a:t>HCl</a:t>
            </a:r>
            <a:r>
              <a:rPr lang="en-US" sz="2800" dirty="0" smtClean="0">
                <a:solidFill>
                  <a:schemeClr val="bg2"/>
                </a:solidFill>
              </a:rPr>
              <a:t> in preparation – now proved as nil 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Ketoroloc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COX is released at the spinal level in response to acute pain and inflammation, contributing to central sensitization.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Can COX inhibitors do anything </a:t>
            </a:r>
            <a:r>
              <a:rPr lang="en-US" dirty="0" smtClean="0">
                <a:solidFill>
                  <a:schemeClr val="bg2"/>
                </a:solidFill>
              </a:rPr>
              <a:t>??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In animals 2 mg intrathecal </a:t>
            </a:r>
            <a:r>
              <a:rPr lang="en-US" dirty="0" err="1" smtClean="0">
                <a:solidFill>
                  <a:schemeClr val="bg2"/>
                </a:solidFill>
              </a:rPr>
              <a:t>ketoroloc</a:t>
            </a:r>
            <a:r>
              <a:rPr lang="en-US" dirty="0" smtClean="0">
                <a:solidFill>
                  <a:schemeClr val="bg2"/>
                </a:solidFill>
              </a:rPr>
              <a:t> – decreased </a:t>
            </a:r>
            <a:r>
              <a:rPr lang="en-US" dirty="0" err="1" smtClean="0">
                <a:solidFill>
                  <a:schemeClr val="bg2"/>
                </a:solidFill>
              </a:rPr>
              <a:t>allodynia</a:t>
            </a:r>
            <a:r>
              <a:rPr lang="en-US" dirty="0" smtClean="0">
                <a:solidFill>
                  <a:schemeClr val="bg2"/>
                </a:solidFill>
              </a:rPr>
              <a:t> but usefulness ??  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magnesium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The addition of magnesium sulfate 50 mg to </a:t>
            </a:r>
            <a:r>
              <a:rPr lang="en-US" sz="2800" dirty="0" err="1" smtClean="0">
                <a:solidFill>
                  <a:srgbClr val="FFFF00"/>
                </a:solidFill>
              </a:rPr>
              <a:t>bupivacaine</a:t>
            </a:r>
            <a:r>
              <a:rPr lang="en-US" sz="2800" dirty="0" smtClean="0">
                <a:solidFill>
                  <a:srgbClr val="FFFF00"/>
                </a:solidFill>
              </a:rPr>
              <a:t> for sub-</a:t>
            </a:r>
            <a:r>
              <a:rPr lang="en-US" sz="2800" dirty="0" err="1" smtClean="0">
                <a:solidFill>
                  <a:srgbClr val="FFFF00"/>
                </a:solidFill>
              </a:rPr>
              <a:t>arachnoid</a:t>
            </a:r>
            <a:r>
              <a:rPr lang="en-US" sz="2800" dirty="0" smtClean="0">
                <a:solidFill>
                  <a:srgbClr val="FFFF00"/>
                </a:solidFill>
              </a:rPr>
              <a:t> block in patients with mild preeclampsia undergoing elective cesarean section prolongs the duration of analgesia and reduces postoperative analgesic requirements without additional side effects and adverse neonatal outcomes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Gaba</a:t>
            </a:r>
            <a:r>
              <a:rPr lang="en-US" sz="3200" b="1" dirty="0" smtClean="0">
                <a:solidFill>
                  <a:srgbClr val="FFFF00"/>
                </a:solidFill>
              </a:rPr>
              <a:t> Receptor Agonist – </a:t>
            </a:r>
            <a:r>
              <a:rPr lang="en-US" sz="3200" b="1" dirty="0" err="1" smtClean="0">
                <a:solidFill>
                  <a:srgbClr val="FFFF00"/>
                </a:solidFill>
              </a:rPr>
              <a:t>baclofen</a:t>
            </a:r>
            <a:r>
              <a:rPr lang="en-US" sz="3200" b="1" dirty="0" smtClean="0">
                <a:solidFill>
                  <a:srgbClr val="FFFF00"/>
                </a:solidFill>
              </a:rPr>
              <a:t> ( GABA b agonist) 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algn="just" fontAlgn="base">
              <a:lnSpc>
                <a:spcPct val="150000"/>
              </a:lnSpc>
            </a:pPr>
            <a:endParaRPr lang="en-US" sz="2800" dirty="0" smtClean="0">
              <a:solidFill>
                <a:schemeClr val="bg2"/>
              </a:solidFill>
            </a:endParaRPr>
          </a:p>
          <a:p>
            <a:pPr algn="just" fontAlgn="base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Intrathecal </a:t>
            </a:r>
            <a:r>
              <a:rPr lang="en-US" sz="2800" dirty="0" err="1" smtClean="0">
                <a:solidFill>
                  <a:schemeClr val="bg2"/>
                </a:solidFill>
              </a:rPr>
              <a:t>baclofen</a:t>
            </a:r>
            <a:r>
              <a:rPr lang="en-US" sz="2800" dirty="0" smtClean="0">
                <a:solidFill>
                  <a:schemeClr val="bg2"/>
                </a:solidFill>
              </a:rPr>
              <a:t> - used for spasticity and </a:t>
            </a:r>
            <a:r>
              <a:rPr lang="en-US" sz="2800" dirty="0" err="1" smtClean="0">
                <a:solidFill>
                  <a:schemeClr val="bg2"/>
                </a:solidFill>
              </a:rPr>
              <a:t>dystonia</a:t>
            </a:r>
            <a:r>
              <a:rPr lang="en-US" sz="2800" dirty="0" smtClean="0">
                <a:solidFill>
                  <a:schemeClr val="bg2"/>
                </a:solidFill>
              </a:rPr>
              <a:t> due to various conditions such as cerebral palsy and spastic post traumatic spinal cord injury </a:t>
            </a:r>
          </a:p>
          <a:p>
            <a:pPr algn="just" fontAlgn="base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25mcg-200mcg/day is administered with  programmable intrathecal pump.</a:t>
            </a:r>
          </a:p>
          <a:p>
            <a:pPr algn="just" fontAlgn="base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Common side effects include sedation, drowsiness, headache, nausea, and weakness. </a:t>
            </a:r>
          </a:p>
          <a:p>
            <a:pPr algn="just" fontAlgn="base">
              <a:lnSpc>
                <a:spcPct val="15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Rare - </a:t>
            </a:r>
            <a:r>
              <a:rPr lang="en-US" sz="2800" dirty="0" err="1" smtClean="0">
                <a:solidFill>
                  <a:schemeClr val="bg2"/>
                </a:solidFill>
              </a:rPr>
              <a:t>rhabdomyolysis</a:t>
            </a:r>
            <a:r>
              <a:rPr lang="en-US" sz="2800" dirty="0" smtClean="0">
                <a:solidFill>
                  <a:schemeClr val="bg2"/>
                </a:solidFill>
              </a:rPr>
              <a:t> and multiple organ failure have also been reported.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Neostigmine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FF00"/>
                </a:solidFill>
              </a:rPr>
              <a:t>Neostigmine</a:t>
            </a:r>
            <a:r>
              <a:rPr lang="en-US" sz="2800" dirty="0" smtClean="0">
                <a:solidFill>
                  <a:srgbClr val="00FF00"/>
                </a:solidFill>
              </a:rPr>
              <a:t> administered spinally inhibits </a:t>
            </a:r>
            <a:r>
              <a:rPr lang="en-US" sz="2800" dirty="0" err="1" smtClean="0">
                <a:solidFill>
                  <a:srgbClr val="00FF00"/>
                </a:solidFill>
              </a:rPr>
              <a:t>nociception</a:t>
            </a:r>
            <a:r>
              <a:rPr lang="en-US" sz="2800" dirty="0" smtClean="0">
                <a:solidFill>
                  <a:srgbClr val="00FF00"/>
                </a:solidFill>
              </a:rPr>
              <a:t> in a dose dependent manner by increasing endogenous acetylcholine.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FF00"/>
                </a:solidFill>
              </a:rPr>
              <a:t>The addition of </a:t>
            </a:r>
            <a:r>
              <a:rPr lang="en-US" sz="2800" dirty="0" err="1" smtClean="0">
                <a:solidFill>
                  <a:srgbClr val="00FF00"/>
                </a:solidFill>
              </a:rPr>
              <a:t>neostigmine</a:t>
            </a:r>
            <a:r>
              <a:rPr lang="en-US" sz="2800" dirty="0" smtClean="0">
                <a:solidFill>
                  <a:srgbClr val="00FF00"/>
                </a:solidFill>
              </a:rPr>
              <a:t> 6.25 - 50 mcg prolonged duration of sensory and motor block 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FF00"/>
                </a:solidFill>
              </a:rPr>
              <a:t>produced a high incidence of side effects, especially nausea and vomiting- transient weakness 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9000" y="5486400"/>
            <a:ext cx="16764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Unpopular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Up Arrow 4"/>
          <p:cNvSpPr/>
          <p:nvPr/>
        </p:nvSpPr>
        <p:spPr>
          <a:xfrm>
            <a:off x="5181600" y="5715000"/>
            <a:ext cx="381000" cy="97840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Calcitonin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100 </a:t>
            </a:r>
            <a:r>
              <a:rPr lang="el-GR" dirty="0" smtClean="0">
                <a:solidFill>
                  <a:srgbClr val="00FF00"/>
                </a:solidFill>
                <a:latin typeface="Arial"/>
                <a:cs typeface="Arial"/>
              </a:rPr>
              <a:t>μ</a:t>
            </a:r>
            <a:r>
              <a:rPr lang="en-US" dirty="0" smtClean="0">
                <a:solidFill>
                  <a:srgbClr val="00FF00"/>
                </a:solidFill>
                <a:latin typeface="Arial"/>
                <a:cs typeface="Arial"/>
              </a:rPr>
              <a:t>g IT  decreased pain </a:t>
            </a:r>
          </a:p>
          <a:p>
            <a:r>
              <a:rPr lang="en-US" dirty="0" smtClean="0">
                <a:solidFill>
                  <a:srgbClr val="00FF00"/>
                </a:solidFill>
                <a:latin typeface="Arial"/>
                <a:cs typeface="Arial"/>
              </a:rPr>
              <a:t>Independent of bony actions </a:t>
            </a:r>
          </a:p>
          <a:p>
            <a:r>
              <a:rPr lang="en-US" dirty="0" smtClean="0">
                <a:solidFill>
                  <a:srgbClr val="00FF00"/>
                </a:solidFill>
                <a:latin typeface="Arial"/>
                <a:cs typeface="Arial"/>
              </a:rPr>
              <a:t>But nausea and vomiting are high </a:t>
            </a:r>
            <a:endParaRPr lang="en-US" dirty="0">
              <a:solidFill>
                <a:srgbClr val="00FF00"/>
              </a:solidFill>
            </a:endParaRPr>
          </a:p>
        </p:txBody>
      </p:sp>
      <p:pic>
        <p:nvPicPr>
          <p:cNvPr id="6146" name="Picture 2" descr="C:\Users\ADMIN\Documents\actress .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657600"/>
            <a:ext cx="20097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Some adjuvants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Opioids 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Midazolam 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Neostigmine </a:t>
            </a:r>
          </a:p>
          <a:p>
            <a:r>
              <a:rPr lang="en-US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Alpha agonist 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Epinephrine </a:t>
            </a:r>
          </a:p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Ketamine 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Adenosine </a:t>
            </a:r>
            <a:endParaRPr lang="en-US" b="1" dirty="0">
              <a:solidFill>
                <a:schemeClr val="bg2"/>
              </a:solidFill>
            </a:endParaRPr>
          </a:p>
          <a:p>
            <a:r>
              <a:rPr lang="en-US" b="1" dirty="0" err="1" smtClean="0">
                <a:solidFill>
                  <a:schemeClr val="bg2"/>
                </a:solidFill>
              </a:rPr>
              <a:t>Somatostatins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b="1" dirty="0" err="1" smtClean="0">
                <a:solidFill>
                  <a:schemeClr val="bg2"/>
                </a:solidFill>
              </a:rPr>
              <a:t>Ketoroloc</a:t>
            </a:r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magnesium </a:t>
            </a:r>
          </a:p>
          <a:p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267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Morphine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b="1" dirty="0" err="1" smtClean="0">
                <a:solidFill>
                  <a:srgbClr val="FFFF00"/>
                </a:solidFill>
              </a:rPr>
              <a:t>Diamorphine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Buprenorphine </a:t>
            </a:r>
          </a:p>
          <a:p>
            <a:r>
              <a:rPr lang="en-US" b="1" dirty="0" err="1" smtClean="0">
                <a:solidFill>
                  <a:srgbClr val="FFFF00"/>
                </a:solidFill>
              </a:rPr>
              <a:t>Pethidine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Tramadol 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Fentanyl </a:t>
            </a:r>
          </a:p>
          <a:p>
            <a:r>
              <a:rPr lang="en-US" b="1" dirty="0" err="1" smtClean="0">
                <a:solidFill>
                  <a:srgbClr val="FFFF00"/>
                </a:solidFill>
              </a:rPr>
              <a:t>Pentazocine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b="1" dirty="0" err="1" smtClean="0">
                <a:solidFill>
                  <a:srgbClr val="FFFF00"/>
                </a:solidFill>
              </a:rPr>
              <a:t>Sufentanil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Others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05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Ketamine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Ketamine</a:t>
            </a:r>
            <a:r>
              <a:rPr lang="en-US" sz="2800" dirty="0" smtClean="0">
                <a:solidFill>
                  <a:srgbClr val="FFFF00"/>
                </a:solidFill>
              </a:rPr>
              <a:t> is a non-competitive NMDA receptor antagonist. 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antagonising</a:t>
            </a:r>
            <a:r>
              <a:rPr lang="en-US" sz="2800" dirty="0" smtClean="0">
                <a:solidFill>
                  <a:srgbClr val="FFFF00"/>
                </a:solidFill>
              </a:rPr>
              <a:t> NMDA receptors located on secondary afferent neurons in the dorsal horn of the spinal cord.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reduces the transmission of </a:t>
            </a:r>
            <a:r>
              <a:rPr lang="en-US" sz="2800" dirty="0" err="1" smtClean="0">
                <a:solidFill>
                  <a:srgbClr val="FFFF00"/>
                </a:solidFill>
              </a:rPr>
              <a:t>nociceptive</a:t>
            </a:r>
            <a:r>
              <a:rPr lang="en-US" sz="2800" dirty="0" smtClean="0">
                <a:solidFill>
                  <a:srgbClr val="FFFF00"/>
                </a:solidFill>
              </a:rPr>
              <a:t> information in the spinal cord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important role in preventing central </a:t>
            </a:r>
            <a:r>
              <a:rPr lang="en-US" sz="2800" dirty="0" err="1" smtClean="0">
                <a:solidFill>
                  <a:srgbClr val="FFFF00"/>
                </a:solidFill>
              </a:rPr>
              <a:t>sensitisation</a:t>
            </a:r>
            <a:r>
              <a:rPr lang="en-US" sz="2800" dirty="0" smtClean="0">
                <a:solidFill>
                  <a:srgbClr val="FFFF00"/>
                </a:solidFill>
              </a:rPr>
              <a:t>, windup and long term </a:t>
            </a:r>
            <a:r>
              <a:rPr lang="en-US" sz="2800" dirty="0" err="1" smtClean="0">
                <a:solidFill>
                  <a:srgbClr val="FFFF00"/>
                </a:solidFill>
              </a:rPr>
              <a:t>potentiation</a:t>
            </a:r>
            <a:r>
              <a:rPr lang="en-US" sz="2800" dirty="0" smtClean="0">
                <a:solidFill>
                  <a:srgbClr val="FFFF00"/>
                </a:solidFill>
              </a:rPr>
              <a:t> which are all involved in chronic pain.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Ketamine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0.5 mg/kg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Can combine with opioids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Sedation + headache reported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But no vomiting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Hemodynamic stability – yes 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Alone used  or with minimal LA !!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JOACP </a:t>
            </a:r>
            <a:r>
              <a:rPr lang="en-US" sz="3200" dirty="0" smtClean="0">
                <a:solidFill>
                  <a:srgbClr val="FFFF00"/>
                </a:solidFill>
              </a:rPr>
              <a:t>2008; 24(1)102-103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  <a:r>
              <a:rPr lang="en-US" sz="3200" dirty="0" smtClean="0">
                <a:solidFill>
                  <a:srgbClr val="FFFF00"/>
                </a:solidFill>
              </a:rPr>
              <a:t> Use of intrathecal </a:t>
            </a:r>
            <a:r>
              <a:rPr lang="en-US" sz="3200" dirty="0" err="1" smtClean="0">
                <a:solidFill>
                  <a:srgbClr val="FFFF00"/>
                </a:solidFill>
              </a:rPr>
              <a:t>ketamine</a:t>
            </a:r>
            <a:r>
              <a:rPr lang="en-US" sz="3200" dirty="0" smtClean="0">
                <a:solidFill>
                  <a:srgbClr val="FFFF00"/>
                </a:solidFill>
              </a:rPr>
              <a:t> in two difficult cases.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Adenosine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FF00"/>
                </a:solidFill>
              </a:rPr>
              <a:t>Intrathecal adenosine ( about 1 mg) does not inhibit acute pain but rather is more effective in treating </a:t>
            </a:r>
            <a:r>
              <a:rPr lang="en-US" sz="2800" dirty="0" err="1" smtClean="0">
                <a:solidFill>
                  <a:srgbClr val="00FF00"/>
                </a:solidFill>
              </a:rPr>
              <a:t>allodynia</a:t>
            </a:r>
            <a:r>
              <a:rPr lang="en-US" sz="2800" dirty="0" smtClean="0">
                <a:solidFill>
                  <a:srgbClr val="00FF00"/>
                </a:solidFill>
              </a:rPr>
              <a:t> and </a:t>
            </a:r>
            <a:r>
              <a:rPr lang="en-US" sz="2800" dirty="0" err="1" smtClean="0">
                <a:solidFill>
                  <a:srgbClr val="00FF00"/>
                </a:solidFill>
              </a:rPr>
              <a:t>hyperalgesia</a:t>
            </a:r>
            <a:r>
              <a:rPr lang="en-US" sz="2800" dirty="0" smtClean="0">
                <a:solidFill>
                  <a:srgbClr val="00FF00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FF00"/>
                </a:solidFill>
              </a:rPr>
              <a:t>neuropathic pain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FF00"/>
                </a:solidFill>
              </a:rPr>
              <a:t>A1 receptors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FF00"/>
                </a:solidFill>
              </a:rPr>
              <a:t>Less side effects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FF00"/>
                </a:solidFill>
              </a:rPr>
              <a:t>Delayed onset after 6- 10 hours </a:t>
            </a: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rgbClr val="00FF00"/>
              </a:solidFill>
            </a:endParaRPr>
          </a:p>
        </p:txBody>
      </p:sp>
      <p:pic>
        <p:nvPicPr>
          <p:cNvPr id="1026" name="Picture 2" descr="C:\Users\ADMIN\Pictures\actress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505200"/>
            <a:ext cx="1743075" cy="2619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6172200"/>
            <a:ext cx="2514600" cy="457200"/>
          </a:xfrm>
          <a:prstGeom prst="rect">
            <a:avLst/>
          </a:prstGeom>
          <a:solidFill>
            <a:srgbClr val="6638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Promising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Calcium channel blocker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800" dirty="0" err="1" smtClean="0">
                <a:solidFill>
                  <a:srgbClr val="FFFF00"/>
                </a:solidFill>
              </a:rPr>
              <a:t>Ziconotide</a:t>
            </a:r>
            <a:r>
              <a:rPr lang="en-US" sz="2800" dirty="0" smtClean="0">
                <a:solidFill>
                  <a:srgbClr val="FFFF00"/>
                </a:solidFill>
              </a:rPr>
              <a:t> is a highly selective reversible blocker of N type voltage dependent calcium channels which are active in the dorsal horn of the spinal cord, cerebral cortex, and </a:t>
            </a:r>
            <a:r>
              <a:rPr lang="en-US" sz="2800" dirty="0" err="1" smtClean="0">
                <a:solidFill>
                  <a:srgbClr val="FFFF00"/>
                </a:solidFill>
              </a:rPr>
              <a:t>neurohyophysis</a:t>
            </a:r>
            <a:r>
              <a:rPr lang="en-US" sz="2800" dirty="0" smtClean="0">
                <a:solidFill>
                  <a:srgbClr val="FFFF00"/>
                </a:solidFill>
              </a:rPr>
              <a:t> 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FFFF00"/>
                </a:solidFill>
              </a:rPr>
              <a:t>Ziconotide</a:t>
            </a:r>
            <a:r>
              <a:rPr lang="en-US" sz="2800" dirty="0" smtClean="0">
                <a:solidFill>
                  <a:srgbClr val="FFFF00"/>
                </a:solidFill>
              </a:rPr>
              <a:t> is effective for the treatment of both </a:t>
            </a:r>
            <a:r>
              <a:rPr lang="en-US" sz="2800" dirty="0" err="1" smtClean="0">
                <a:solidFill>
                  <a:srgbClr val="FFFF00"/>
                </a:solidFill>
              </a:rPr>
              <a:t>nociceptive</a:t>
            </a:r>
            <a:r>
              <a:rPr lang="en-US" sz="2800" dirty="0" smtClean="0">
                <a:solidFill>
                  <a:srgbClr val="FFFF00"/>
                </a:solidFill>
              </a:rPr>
              <a:t> and neuropathic pain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2 – 3 </a:t>
            </a:r>
            <a:r>
              <a:rPr lang="el-GR" sz="2800" dirty="0" smtClean="0">
                <a:solidFill>
                  <a:srgbClr val="FFFF00"/>
                </a:solidFill>
                <a:latin typeface="Arial"/>
                <a:cs typeface="Arial"/>
              </a:rPr>
              <a:t>μ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g / day -  twice a week – but </a:t>
            </a:r>
            <a:r>
              <a:rPr lang="en-US" sz="2800" dirty="0" err="1" smtClean="0">
                <a:solidFill>
                  <a:srgbClr val="FFFF00"/>
                </a:solidFill>
                <a:latin typeface="Arial"/>
                <a:cs typeface="Arial"/>
              </a:rPr>
              <a:t>nystagmus</a:t>
            </a: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, ataxia, sedation remains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Newer drugs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b="1" dirty="0" err="1" smtClean="0">
                <a:solidFill>
                  <a:srgbClr val="00FF00"/>
                </a:solidFill>
              </a:rPr>
              <a:t>Resiniferatoxin</a:t>
            </a:r>
            <a:endParaRPr lang="en-US" dirty="0" smtClean="0">
              <a:solidFill>
                <a:srgbClr val="00FF00"/>
              </a:solidFill>
            </a:endParaRPr>
          </a:p>
          <a:p>
            <a:pPr fontAlgn="base"/>
            <a:r>
              <a:rPr lang="en-US" dirty="0" err="1" smtClean="0">
                <a:solidFill>
                  <a:srgbClr val="00FF00"/>
                </a:solidFill>
              </a:rPr>
              <a:t>Resiniferatoxin</a:t>
            </a:r>
            <a:r>
              <a:rPr lang="en-US" dirty="0" smtClean="0">
                <a:solidFill>
                  <a:srgbClr val="00FF00"/>
                </a:solidFill>
              </a:rPr>
              <a:t> is an investigational drug that desensitizes dorsal root ganglion neurons.</a:t>
            </a:r>
          </a:p>
          <a:p>
            <a:pPr fontAlgn="base"/>
            <a:endParaRPr lang="en-US" dirty="0" smtClean="0">
              <a:solidFill>
                <a:srgbClr val="00FF00"/>
              </a:solidFill>
            </a:endParaRPr>
          </a:p>
          <a:p>
            <a:pPr fontAlgn="base"/>
            <a:r>
              <a:rPr lang="en-US" dirty="0" smtClean="0">
                <a:solidFill>
                  <a:srgbClr val="00FF00"/>
                </a:solidFill>
              </a:rPr>
              <a:t>20 </a:t>
            </a:r>
            <a:r>
              <a:rPr lang="el-GR" dirty="0" smtClean="0">
                <a:solidFill>
                  <a:srgbClr val="00FF00"/>
                </a:solidFill>
                <a:latin typeface="Arial"/>
                <a:cs typeface="Arial"/>
              </a:rPr>
              <a:t>μ</a:t>
            </a:r>
            <a:r>
              <a:rPr lang="en-US" dirty="0" smtClean="0">
                <a:solidFill>
                  <a:srgbClr val="00FF00"/>
                </a:solidFill>
                <a:latin typeface="Arial"/>
                <a:cs typeface="Arial"/>
              </a:rPr>
              <a:t>g of </a:t>
            </a:r>
            <a:r>
              <a:rPr lang="en-US" dirty="0" err="1" smtClean="0">
                <a:solidFill>
                  <a:srgbClr val="00FF00"/>
                </a:solidFill>
                <a:latin typeface="Arial"/>
                <a:cs typeface="Arial"/>
              </a:rPr>
              <a:t>octreotide</a:t>
            </a:r>
            <a:r>
              <a:rPr lang="en-US" dirty="0" smtClean="0">
                <a:solidFill>
                  <a:srgbClr val="00FF00"/>
                </a:solidFill>
                <a:latin typeface="Arial"/>
                <a:cs typeface="Arial"/>
              </a:rPr>
              <a:t> – cancer pain </a:t>
            </a:r>
            <a:endParaRPr lang="en-US" dirty="0" smtClean="0">
              <a:solidFill>
                <a:srgbClr val="00FF00"/>
              </a:solidFill>
            </a:endParaRPr>
          </a:p>
          <a:p>
            <a:pPr fontAlgn="base">
              <a:buNone/>
            </a:pPr>
            <a:endParaRPr lang="en-US" dirty="0" smtClean="0">
              <a:solidFill>
                <a:srgbClr val="00FF00"/>
              </a:solidFill>
            </a:endParaRPr>
          </a:p>
          <a:p>
            <a:pPr fontAlgn="base"/>
            <a:r>
              <a:rPr lang="en-US" dirty="0" smtClean="0">
                <a:solidFill>
                  <a:srgbClr val="FFFF00"/>
                </a:solidFill>
              </a:rPr>
              <a:t>P-</a:t>
            </a:r>
            <a:r>
              <a:rPr lang="en-US" dirty="0" err="1" smtClean="0">
                <a:solidFill>
                  <a:srgbClr val="FFFF00"/>
                </a:solidFill>
              </a:rPr>
              <a:t>Saporin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P-</a:t>
            </a:r>
            <a:r>
              <a:rPr lang="en-US" dirty="0" err="1" smtClean="0">
                <a:solidFill>
                  <a:srgbClr val="FFFF00"/>
                </a:solidFill>
              </a:rPr>
              <a:t>Saporin</a:t>
            </a:r>
            <a:r>
              <a:rPr lang="en-US" dirty="0" smtClean="0">
                <a:solidFill>
                  <a:srgbClr val="FFFF00"/>
                </a:solidFill>
              </a:rPr>
              <a:t> is a neurotoxin which destroys cells of NK1 receptors and inhibit pain signal transmission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Intrathecal implantable pumps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Intrathecal pumps deliver small doses of medication directly to the spinal fluid. 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It </a:t>
            </a:r>
            <a:r>
              <a:rPr lang="en-US" sz="2800" dirty="0" smtClean="0">
                <a:solidFill>
                  <a:srgbClr val="FFFF00"/>
                </a:solidFill>
              </a:rPr>
              <a:t>consists of a small battery-powered, programmable pump </a:t>
            </a:r>
            <a:r>
              <a:rPr lang="en-US" sz="2800" dirty="0" smtClean="0">
                <a:solidFill>
                  <a:srgbClr val="FFFF00"/>
                </a:solidFill>
              </a:rPr>
              <a:t>that </a:t>
            </a:r>
            <a:r>
              <a:rPr lang="en-US" sz="2800" dirty="0" smtClean="0">
                <a:solidFill>
                  <a:srgbClr val="FFFF00"/>
                </a:solidFill>
              </a:rPr>
              <a:t>is implanted under the subcutaneous tissue of the abdomen and connected to a small catheter tunneled to the site of spinal </a:t>
            </a:r>
            <a:r>
              <a:rPr lang="en-US" sz="2800" dirty="0" smtClean="0">
                <a:solidFill>
                  <a:srgbClr val="FFFF00"/>
                </a:solidFill>
              </a:rPr>
              <a:t>entry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Opioids, </a:t>
            </a:r>
            <a:r>
              <a:rPr lang="en-US" sz="2800" dirty="0" err="1" smtClean="0">
                <a:solidFill>
                  <a:srgbClr val="FFFF00"/>
                </a:solidFill>
              </a:rPr>
              <a:t>clonidine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ketamine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Pump and the catheter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76641"/>
            <a:ext cx="4038600" cy="277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wo types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Preprogrammed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Drug </a:t>
            </a:r>
            <a:r>
              <a:rPr lang="en-US" dirty="0" smtClean="0">
                <a:solidFill>
                  <a:schemeClr val="bg2"/>
                </a:solidFill>
              </a:rPr>
              <a:t>reservoir Into the subcutaneous tissue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Remote outside to change the dosing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Total asepsis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Morphine (pain) </a:t>
            </a:r>
            <a:r>
              <a:rPr lang="en-US" dirty="0" err="1" smtClean="0">
                <a:solidFill>
                  <a:schemeClr val="bg2"/>
                </a:solidFill>
              </a:rPr>
              <a:t>baclofen</a:t>
            </a:r>
            <a:r>
              <a:rPr lang="en-US" dirty="0" smtClean="0">
                <a:solidFill>
                  <a:schemeClr val="bg2"/>
                </a:solidFill>
              </a:rPr>
              <a:t> (spastic child)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6-9 months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5 </a:t>
            </a:r>
            <a:r>
              <a:rPr lang="en-US" dirty="0" err="1" smtClean="0">
                <a:solidFill>
                  <a:schemeClr val="bg2"/>
                </a:solidFill>
              </a:rPr>
              <a:t>lakhs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FF00"/>
                </a:solidFill>
              </a:rPr>
              <a:t>Asepsis 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Routine epidural </a:t>
            </a:r>
            <a:r>
              <a:rPr lang="en-US" b="1" dirty="0" err="1" smtClean="0">
                <a:solidFill>
                  <a:srgbClr val="00FF00"/>
                </a:solidFill>
              </a:rPr>
              <a:t>cath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Tunneled 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All drugs </a:t>
            </a:r>
          </a:p>
          <a:p>
            <a:r>
              <a:rPr lang="en-US" b="1" dirty="0" smtClean="0">
                <a:solidFill>
                  <a:srgbClr val="00FF00"/>
                </a:solidFill>
              </a:rPr>
              <a:t>Maximum 2 weeks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Summary 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Opioids and mixtures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Doses , effects side effects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Benzodiazepines 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NSAIDs 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chemeClr val="bg2"/>
                </a:solidFill>
              </a:rPr>
              <a:t>ketamine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Alpha 2 agonists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Magnesium , calcium antagonists </a:t>
            </a:r>
          </a:p>
          <a:p>
            <a:r>
              <a:rPr lang="en-US" dirty="0" err="1" smtClean="0">
                <a:solidFill>
                  <a:schemeClr val="bg2"/>
                </a:solidFill>
              </a:rPr>
              <a:t>Somatostatins</a:t>
            </a:r>
            <a:r>
              <a:rPr lang="en-US" dirty="0" smtClean="0">
                <a:solidFill>
                  <a:schemeClr val="bg2"/>
                </a:solidFill>
              </a:rPr>
              <a:t>, adenosine , </a:t>
            </a:r>
            <a:r>
              <a:rPr lang="en-US" dirty="0" err="1" smtClean="0">
                <a:solidFill>
                  <a:schemeClr val="bg2"/>
                </a:solidFill>
              </a:rPr>
              <a:t>baclofen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Pumps </a:t>
            </a:r>
            <a:r>
              <a:rPr lang="en-US" dirty="0" smtClean="0">
                <a:solidFill>
                  <a:schemeClr val="bg2"/>
                </a:solidFill>
              </a:rPr>
              <a:t>  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Opioids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Intrathecal opioids bind to a family of G-protein-linked pre- and postsynaptic </a:t>
            </a:r>
            <a:r>
              <a:rPr lang="en-US" sz="2800" dirty="0" err="1" smtClean="0">
                <a:solidFill>
                  <a:srgbClr val="FFFF00"/>
                </a:solidFill>
              </a:rPr>
              <a:t>opioid</a:t>
            </a:r>
            <a:r>
              <a:rPr lang="en-US" sz="2800" dirty="0" smtClean="0">
                <a:solidFill>
                  <a:srgbClr val="FFFF00"/>
                </a:solidFill>
              </a:rPr>
              <a:t> receptors in </a:t>
            </a:r>
            <a:r>
              <a:rPr lang="en-US" sz="2800" dirty="0" err="1" smtClean="0">
                <a:solidFill>
                  <a:srgbClr val="FFFF00"/>
                </a:solidFill>
              </a:rPr>
              <a:t>Laminae</a:t>
            </a:r>
            <a:r>
              <a:rPr lang="en-US" sz="2800" dirty="0" smtClean="0">
                <a:solidFill>
                  <a:srgbClr val="FFFF00"/>
                </a:solidFill>
              </a:rPr>
              <a:t> I and II of the dorsal horn. Receptor activation leads to G-</a:t>
            </a:r>
            <a:r>
              <a:rPr lang="en-US" sz="2800" dirty="0" err="1" smtClean="0">
                <a:solidFill>
                  <a:srgbClr val="FFFF00"/>
                </a:solidFill>
              </a:rPr>
              <a:t>proteinmediated</a:t>
            </a:r>
            <a:r>
              <a:rPr lang="en-US" sz="2800" dirty="0" smtClean="0">
                <a:solidFill>
                  <a:srgbClr val="FFFF00"/>
                </a:solidFill>
              </a:rPr>
              <a:t> potassium channel opening (mu and delta) and calcium channel closure (kappa), with an overall reduction in intracellular calcium. Less glutamate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Thank you all 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ocuments\aji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81199"/>
            <a:ext cx="571500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Intrathecal opioids</a:t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Stimulates Dorsal horn </a:t>
            </a:r>
            <a:r>
              <a:rPr lang="en-US" sz="2800" dirty="0" err="1" smtClean="0">
                <a:solidFill>
                  <a:srgbClr val="00B0F0"/>
                </a:solidFill>
              </a:rPr>
              <a:t>opioid</a:t>
            </a:r>
            <a:r>
              <a:rPr lang="en-US" sz="2800" dirty="0" smtClean="0">
                <a:solidFill>
                  <a:srgbClr val="00B0F0"/>
                </a:solidFill>
              </a:rPr>
              <a:t> receptors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G protein linked K + channel opening and Ca + channel closure 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Decreased glutamate and substance P from C </a:t>
            </a:r>
            <a:r>
              <a:rPr lang="en-US" sz="2800" dirty="0" err="1" smtClean="0">
                <a:solidFill>
                  <a:srgbClr val="00B0F0"/>
                </a:solidFill>
              </a:rPr>
              <a:t>fibres</a:t>
            </a:r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smtClean="0">
                <a:solidFill>
                  <a:srgbClr val="00B0F0"/>
                </a:solidFill>
              </a:rPr>
              <a:t>Decreased </a:t>
            </a:r>
            <a:r>
              <a:rPr lang="en-US" sz="2800" dirty="0" err="1" smtClean="0">
                <a:solidFill>
                  <a:srgbClr val="00B0F0"/>
                </a:solidFill>
              </a:rPr>
              <a:t>nociception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 </a:t>
            </a:r>
          </a:p>
          <a:p>
            <a:endParaRPr lang="en-US" sz="28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 </a:t>
            </a:r>
          </a:p>
          <a:p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4495800"/>
            <a:ext cx="2286000" cy="1447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</a:t>
            </a:r>
            <a:r>
              <a:rPr lang="en-US" dirty="0" err="1" smtClean="0"/>
              <a:t>anaes</a:t>
            </a:r>
            <a:r>
              <a:rPr lang="en-US" dirty="0" smtClean="0"/>
              <a:t> properties – </a:t>
            </a:r>
            <a:r>
              <a:rPr lang="en-US" dirty="0" err="1" smtClean="0"/>
              <a:t>pethidine</a:t>
            </a:r>
            <a:r>
              <a:rPr lang="en-US" dirty="0" smtClean="0"/>
              <a:t> , </a:t>
            </a:r>
            <a:r>
              <a:rPr lang="en-US" dirty="0" err="1" smtClean="0"/>
              <a:t>fentanyl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4572000"/>
            <a:ext cx="1752600" cy="1295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Modify descending pathways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562600" y="4648200"/>
            <a:ext cx="2362200" cy="1143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Increased CSF adenosine – may be one cause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57800" y="3581400"/>
            <a:ext cx="14478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Chemistry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High </a:t>
            </a:r>
            <a:r>
              <a:rPr lang="en-US" dirty="0" err="1" smtClean="0">
                <a:solidFill>
                  <a:srgbClr val="FFC000"/>
                </a:solidFill>
              </a:rPr>
              <a:t>lipophilicity</a:t>
            </a:r>
            <a:r>
              <a:rPr lang="en-US" dirty="0" smtClean="0">
                <a:solidFill>
                  <a:srgbClr val="FFC000"/>
                </a:solidFill>
              </a:rPr>
              <a:t> – more potent – less duration – less cephalic spread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More hydrophilic – less potent – more duration – more cephalic spread </a:t>
            </a:r>
          </a:p>
          <a:p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2819400"/>
            <a:ext cx="2590800" cy="609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Fentanyl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71800" y="5029200"/>
            <a:ext cx="2590800" cy="6096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Morphine 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See that !!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fentanyl</a:t>
            </a:r>
            <a:r>
              <a:rPr lang="en-US" dirty="0" smtClean="0">
                <a:solidFill>
                  <a:schemeClr val="bg2"/>
                </a:solidFill>
              </a:rPr>
              <a:t> is only four times more potent than morphine when administered </a:t>
            </a:r>
            <a:r>
              <a:rPr lang="en-US" dirty="0" err="1" smtClean="0">
                <a:solidFill>
                  <a:schemeClr val="bg2"/>
                </a:solidFill>
              </a:rPr>
              <a:t>intrathecally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 but 100 times more potent after systemic administration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Cant equate !! 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ADMIN\Pictures\actress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429000"/>
            <a:ext cx="17526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1603</Words>
  <Application>Microsoft Office PowerPoint</Application>
  <PresentationFormat>On-screen Show (4:3)</PresentationFormat>
  <Paragraphs>292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Intrathecal adjuvants </vt:lpstr>
      <vt:lpstr>Slide 2</vt:lpstr>
      <vt:lpstr>Why we should add ?? </vt:lpstr>
      <vt:lpstr>Some adjuvants </vt:lpstr>
      <vt:lpstr>Opioids </vt:lpstr>
      <vt:lpstr> Intrathecal opioids </vt:lpstr>
      <vt:lpstr>Chemistry </vt:lpstr>
      <vt:lpstr>See that !! </vt:lpstr>
      <vt:lpstr>Slide 9</vt:lpstr>
      <vt:lpstr>Cephalad spread </vt:lpstr>
      <vt:lpstr>Morphine </vt:lpstr>
      <vt:lpstr>Side effects </vt:lpstr>
      <vt:lpstr>Respiratory depression –( 0.3 – 7 % )</vt:lpstr>
      <vt:lpstr>Early and late </vt:lpstr>
      <vt:lpstr>Pruritus </vt:lpstr>
      <vt:lpstr>No neuro toxicity </vt:lpstr>
      <vt:lpstr>Nausea and vomiting </vt:lpstr>
      <vt:lpstr>Urinary retention </vt:lpstr>
      <vt:lpstr>Fentanyl </vt:lpstr>
      <vt:lpstr>Slide 20</vt:lpstr>
      <vt:lpstr>tramadol &amp; sufentanil </vt:lpstr>
      <vt:lpstr>Slide 22</vt:lpstr>
      <vt:lpstr>Diamorphine </vt:lpstr>
      <vt:lpstr>Slide 24</vt:lpstr>
      <vt:lpstr>Mixtures </vt:lpstr>
      <vt:lpstr>Epinephrine </vt:lpstr>
      <vt:lpstr>Alpha 2 agonists </vt:lpstr>
      <vt:lpstr>Clonidine </vt:lpstr>
      <vt:lpstr>Clonidine </vt:lpstr>
      <vt:lpstr>Dexmed </vt:lpstr>
      <vt:lpstr>Dexmed </vt:lpstr>
      <vt:lpstr>Benzodiazepines - Midazolam</vt:lpstr>
      <vt:lpstr>Slide 33</vt:lpstr>
      <vt:lpstr>Ketoroloc </vt:lpstr>
      <vt:lpstr>magnesium</vt:lpstr>
      <vt:lpstr>Gaba Receptor Agonist – baclofen ( GABA b agonist)  </vt:lpstr>
      <vt:lpstr>Neostigmine </vt:lpstr>
      <vt:lpstr>Slide 38</vt:lpstr>
      <vt:lpstr>Calcitonin </vt:lpstr>
      <vt:lpstr>Ketamine </vt:lpstr>
      <vt:lpstr>Ketamine </vt:lpstr>
      <vt:lpstr>  JOACP 2008; 24(1)102-103. Use of intrathecal ketamine in two difficult cases.   </vt:lpstr>
      <vt:lpstr>Adenosine </vt:lpstr>
      <vt:lpstr>Calcium channel blocker </vt:lpstr>
      <vt:lpstr>Newer drugs </vt:lpstr>
      <vt:lpstr>Intrathecal implantable pumps </vt:lpstr>
      <vt:lpstr>Pump and the catheter </vt:lpstr>
      <vt:lpstr>Two types </vt:lpstr>
      <vt:lpstr>Summary </vt:lpstr>
      <vt:lpstr>Thank you all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Intrathecal adjuvants </dc:title>
  <dc:creator>ADMIN</dc:creator>
  <cp:lastModifiedBy>ADMIN</cp:lastModifiedBy>
  <cp:revision>66</cp:revision>
  <dcterms:created xsi:type="dcterms:W3CDTF">2015-07-23T04:24:13Z</dcterms:created>
  <dcterms:modified xsi:type="dcterms:W3CDTF">2015-07-25T09:25:00Z</dcterms:modified>
</cp:coreProperties>
</file>