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282" r:id="rId5"/>
    <p:sldId id="283" r:id="rId6"/>
    <p:sldId id="284" r:id="rId7"/>
    <p:sldId id="308" r:id="rId8"/>
    <p:sldId id="307" r:id="rId9"/>
    <p:sldId id="268" r:id="rId10"/>
    <p:sldId id="258" r:id="rId11"/>
    <p:sldId id="270" r:id="rId12"/>
    <p:sldId id="259" r:id="rId13"/>
    <p:sldId id="261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302" r:id="rId22"/>
    <p:sldId id="271" r:id="rId23"/>
    <p:sldId id="274" r:id="rId24"/>
    <p:sldId id="277" r:id="rId25"/>
    <p:sldId id="278" r:id="rId26"/>
    <p:sldId id="285" r:id="rId27"/>
    <p:sldId id="286" r:id="rId28"/>
    <p:sldId id="287" r:id="rId29"/>
    <p:sldId id="298" r:id="rId30"/>
    <p:sldId id="288" r:id="rId31"/>
    <p:sldId id="299" r:id="rId32"/>
    <p:sldId id="300" r:id="rId33"/>
    <p:sldId id="289" r:id="rId34"/>
    <p:sldId id="275" r:id="rId35"/>
    <p:sldId id="279" r:id="rId36"/>
    <p:sldId id="290" r:id="rId37"/>
    <p:sldId id="291" r:id="rId38"/>
    <p:sldId id="305" r:id="rId39"/>
    <p:sldId id="292" r:id="rId40"/>
    <p:sldId id="304" r:id="rId41"/>
    <p:sldId id="293" r:id="rId42"/>
    <p:sldId id="294" r:id="rId43"/>
    <p:sldId id="295" r:id="rId44"/>
    <p:sldId id="296" r:id="rId45"/>
    <p:sldId id="301" r:id="rId46"/>
    <p:sldId id="297" r:id="rId47"/>
    <p:sldId id="280" r:id="rId48"/>
    <p:sldId id="303" r:id="rId49"/>
    <p:sldId id="27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0008E"/>
    <a:srgbClr val="FF7DDD"/>
    <a:srgbClr val="FF0066"/>
    <a:srgbClr val="D834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24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08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7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4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78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56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00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9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11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10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26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8356-0990-4F5B-A2F1-1007474B03F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C96-933B-496E-8D0F-4222278A2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9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Disseminated intravascular coagulation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458200" cy="23622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8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Dr. S. Parthasarathy </a:t>
            </a:r>
          </a:p>
          <a:p>
            <a:pPr lvl="0" fontAlgn="base">
              <a:spcAft>
                <a:spcPct val="0"/>
              </a:spcAft>
            </a:pPr>
            <a:r>
              <a:rPr lang="en-US" sz="28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MD., DA., DNB, MD (</a:t>
            </a:r>
            <a:r>
              <a:rPr lang="en-US" sz="2800" dirty="0" err="1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Acu</a:t>
            </a:r>
            <a:r>
              <a:rPr lang="en-US" sz="28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), Dip. </a:t>
            </a:r>
            <a:r>
              <a:rPr lang="en-US" sz="2800" dirty="0" err="1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Diab</a:t>
            </a:r>
            <a:r>
              <a:rPr lang="en-US" sz="2800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. DCA, Dip. Software statistics, PhD(physiology)</a:t>
            </a:r>
          </a:p>
          <a:p>
            <a:pPr fontAlgn="base">
              <a:spcAft>
                <a:spcPct val="0"/>
              </a:spcAft>
            </a:pPr>
            <a:r>
              <a:rPr lang="en-US" sz="2800" dirty="0" smtClean="0">
                <a:solidFill>
                  <a:srgbClr val="333300"/>
                </a:solidFill>
              </a:rPr>
              <a:t>Mahatma Gandhi Medical College and Research Institute, </a:t>
            </a:r>
            <a:r>
              <a:rPr lang="en-US" sz="2800" dirty="0" err="1" smtClean="0">
                <a:solidFill>
                  <a:srgbClr val="333300"/>
                </a:solidFill>
              </a:rPr>
              <a:t>Puducherry</a:t>
            </a:r>
            <a:r>
              <a:rPr lang="en-US" sz="2800" dirty="0" smtClean="0">
                <a:solidFill>
                  <a:srgbClr val="333300"/>
                </a:solidFill>
              </a:rPr>
              <a:t>, India </a:t>
            </a:r>
            <a:endParaRPr lang="en-IN" sz="2800" dirty="0" smtClean="0">
              <a:solidFill>
                <a:srgbClr val="333300"/>
              </a:solidFill>
            </a:endParaRPr>
          </a:p>
          <a:p>
            <a:endParaRPr lang="en-US" sz="28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9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as clinical -  earlier described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Acute-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Large material , overwhelming process </a:t>
            </a:r>
          </a:p>
          <a:p>
            <a:pPr>
              <a:buNone/>
            </a:pPr>
            <a:r>
              <a:rPr lang="en-US" dirty="0" smtClean="0"/>
              <a:t>    Bad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Chronic – </a:t>
            </a:r>
          </a:p>
          <a:p>
            <a:pPr>
              <a:buNone/>
            </a:pPr>
            <a:r>
              <a:rPr lang="en-US" dirty="0" smtClean="0"/>
              <a:t>     slow process – body compensates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5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1.5 % of in hospital patients </a:t>
            </a:r>
          </a:p>
          <a:p>
            <a:r>
              <a:rPr lang="en-US" dirty="0" smtClean="0"/>
              <a:t>25 % of trauma </a:t>
            </a:r>
          </a:p>
          <a:p>
            <a:r>
              <a:rPr lang="en-US" dirty="0" smtClean="0"/>
              <a:t>30 % of sepsis patients </a:t>
            </a:r>
          </a:p>
          <a:p>
            <a:endParaRPr lang="en-US" dirty="0" smtClean="0"/>
          </a:p>
          <a:p>
            <a:r>
              <a:rPr lang="en-US" dirty="0" smtClean="0"/>
              <a:t>Not uncommon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 </a:t>
            </a:r>
          </a:p>
          <a:p>
            <a:r>
              <a:rPr lang="en-US" dirty="0" smtClean="0"/>
              <a:t>Trauma </a:t>
            </a:r>
          </a:p>
          <a:p>
            <a:r>
              <a:rPr lang="en-US" dirty="0" smtClean="0"/>
              <a:t>Malignancy </a:t>
            </a:r>
          </a:p>
          <a:p>
            <a:r>
              <a:rPr lang="en-US" dirty="0" smtClean="0"/>
              <a:t>Obstetrics </a:t>
            </a:r>
          </a:p>
          <a:p>
            <a:r>
              <a:rPr lang="en-US" dirty="0" smtClean="0"/>
              <a:t>Toxic </a:t>
            </a:r>
          </a:p>
          <a:p>
            <a:r>
              <a:rPr lang="en-US" dirty="0" smtClean="0"/>
              <a:t>Burns </a:t>
            </a:r>
          </a:p>
          <a:p>
            <a:r>
              <a:rPr lang="en-US" dirty="0" smtClean="0"/>
              <a:t>Pancreatitis</a:t>
            </a:r>
          </a:p>
          <a:p>
            <a:r>
              <a:rPr lang="en-US" dirty="0" smtClean="0"/>
              <a:t>obstructive jaundice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generation and circulation of thrombin</a:t>
            </a:r>
          </a:p>
          <a:p>
            <a:r>
              <a:rPr lang="en-US" dirty="0" smtClean="0"/>
              <a:t>impairment of the natural anticoagulant pathway </a:t>
            </a:r>
          </a:p>
          <a:p>
            <a:r>
              <a:rPr lang="en-US" dirty="0" smtClean="0"/>
              <a:t>suppression of </a:t>
            </a:r>
            <a:r>
              <a:rPr lang="en-US" dirty="0" err="1" smtClean="0"/>
              <a:t>fibrinolysis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Malignant cells, sepsis, crush injuries </a:t>
            </a:r>
          </a:p>
          <a:p>
            <a:endParaRPr lang="en-US" dirty="0" smtClean="0"/>
          </a:p>
          <a:p>
            <a:r>
              <a:rPr lang="en-US" dirty="0" smtClean="0"/>
              <a:t>Tissue factor activated </a:t>
            </a:r>
          </a:p>
          <a:p>
            <a:endParaRPr lang="en-US" dirty="0" smtClean="0"/>
          </a:p>
          <a:p>
            <a:r>
              <a:rPr lang="en-US" dirty="0" smtClean="0"/>
              <a:t>TF + Factor VII </a:t>
            </a:r>
          </a:p>
          <a:p>
            <a:endParaRPr lang="en-US" dirty="0" smtClean="0"/>
          </a:p>
          <a:p>
            <a:r>
              <a:rPr lang="en-US" dirty="0" smtClean="0"/>
              <a:t>Activated factor IX and X </a:t>
            </a:r>
          </a:p>
          <a:p>
            <a:endParaRPr lang="en-US" dirty="0" smtClean="0"/>
          </a:p>
          <a:p>
            <a:r>
              <a:rPr lang="en-US" dirty="0" smtClean="0"/>
              <a:t>Thrombin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057400" y="1600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752600" y="26670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752600" y="3657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600200" y="47244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 – now thrombin formed </a:t>
            </a:r>
          </a:p>
          <a:p>
            <a:endParaRPr lang="en-US" dirty="0" smtClean="0"/>
          </a:p>
          <a:p>
            <a:r>
              <a:rPr lang="en-US" dirty="0" smtClean="0"/>
              <a:t>There are a lot of natural anticoagulants </a:t>
            </a:r>
          </a:p>
          <a:p>
            <a:endParaRPr lang="en-US" dirty="0" smtClean="0"/>
          </a:p>
          <a:p>
            <a:r>
              <a:rPr lang="en-US" dirty="0" smtClean="0"/>
              <a:t>Should there be a problem ??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There are 3 most common Anticoagulants in the body: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Antithrombin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Active Protein C</a:t>
            </a:r>
          </a:p>
          <a:p>
            <a:pPr lvl="1"/>
            <a:r>
              <a:rPr lang="en-US" dirty="0" smtClean="0"/>
              <a:t>Tissue factor pathway inhibitor (TFPI).</a:t>
            </a:r>
          </a:p>
          <a:p>
            <a:r>
              <a:rPr lang="en-US" dirty="0" smtClean="0"/>
              <a:t>In DIC:</a:t>
            </a:r>
          </a:p>
          <a:p>
            <a:pPr lvl="1"/>
            <a:r>
              <a:rPr lang="en-US" dirty="0" smtClean="0"/>
              <a:t>↓</a:t>
            </a:r>
            <a:r>
              <a:rPr lang="en-US" dirty="0" err="1" smtClean="0"/>
              <a:t>Antithrombin</a:t>
            </a:r>
            <a:endParaRPr lang="en-US" dirty="0" smtClean="0"/>
          </a:p>
          <a:p>
            <a:pPr lvl="1"/>
            <a:r>
              <a:rPr lang="en-US" dirty="0" smtClean="0"/>
              <a:t>↓Active Protein 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Anticoagulation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endParaRPr lang="en-US" dirty="0"/>
          </a:p>
        </p:txBody>
      </p:sp>
      <p:pic>
        <p:nvPicPr>
          <p:cNvPr id="7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25000" contrast="36000"/>
          </a:blip>
          <a:stretch>
            <a:fillRect/>
          </a:stretch>
        </p:blipFill>
        <p:spPr>
          <a:xfrm>
            <a:off x="609600" y="2362200"/>
            <a:ext cx="3520281" cy="3657599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DIC </a:t>
            </a:r>
            <a:endParaRPr lang="en-US" dirty="0"/>
          </a:p>
        </p:txBody>
      </p:sp>
      <p:pic>
        <p:nvPicPr>
          <p:cNvPr id="12" name="Platshållare för innehåll 9"/>
          <p:cNvPicPr>
            <a:picLocks noGrp="1" noChangeAspect="1"/>
          </p:cNvPicPr>
          <p:nvPr>
            <p:ph sz="quarter" idx="4"/>
          </p:nvPr>
        </p:nvPicPr>
        <p:blipFill>
          <a:blip r:embed="rId3">
            <a:lum bright="-26000" contrast="34000"/>
          </a:blip>
          <a:srcRect/>
          <a:stretch>
            <a:fillRect/>
          </a:stretch>
        </p:blipFill>
        <p:spPr>
          <a:xfrm>
            <a:off x="5013325" y="2286000"/>
            <a:ext cx="3673475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Multidocument 3"/>
          <p:cNvSpPr/>
          <p:nvPr/>
        </p:nvSpPr>
        <p:spPr>
          <a:xfrm>
            <a:off x="1905000" y="2438400"/>
            <a:ext cx="3727704" cy="3200400"/>
          </a:xfrm>
          <a:prstGeom prst="flowChartMultidocumen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Cascade continues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Fibrinolysis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Fibrinolysis</a:t>
            </a:r>
            <a:r>
              <a:rPr lang="en-US" dirty="0" smtClean="0"/>
              <a:t> is a process in which </a:t>
            </a:r>
            <a:r>
              <a:rPr lang="en-US" dirty="0" err="1" smtClean="0"/>
              <a:t>plasmin</a:t>
            </a:r>
            <a:r>
              <a:rPr lang="en-US" dirty="0" smtClean="0"/>
              <a:t>, an active form of </a:t>
            </a:r>
            <a:r>
              <a:rPr lang="en-US" dirty="0" err="1" smtClean="0"/>
              <a:t>plasminogen</a:t>
            </a:r>
            <a:r>
              <a:rPr lang="en-US" dirty="0" smtClean="0"/>
              <a:t>, cleaves fibrin and fibrinogen to restore vessel patency following </a:t>
            </a:r>
            <a:r>
              <a:rPr lang="en-US" dirty="0" err="1" smtClean="0"/>
              <a:t>hemostasis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Fibrin to FDPs    </a:t>
            </a:r>
            <a:r>
              <a:rPr lang="en-US" sz="4000" dirty="0" smtClean="0"/>
              <a:t>√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Disseminated </a:t>
            </a:r>
            <a:r>
              <a:rPr lang="en-US" dirty="0"/>
              <a:t>intravascular coagulation (DIC) </a:t>
            </a:r>
            <a:r>
              <a:rPr lang="en-US" dirty="0" smtClean="0"/>
              <a:t>is a </a:t>
            </a:r>
            <a:r>
              <a:rPr lang="en-US" b="1" dirty="0" err="1"/>
              <a:t>clinicopathologic</a:t>
            </a:r>
            <a:r>
              <a:rPr lang="en-US" dirty="0"/>
              <a:t> syndrome in which </a:t>
            </a:r>
            <a:r>
              <a:rPr lang="en-US" dirty="0" smtClean="0"/>
              <a:t>widespread </a:t>
            </a:r>
            <a:r>
              <a:rPr lang="en-US" b="1" dirty="0" smtClean="0"/>
              <a:t>intravascular </a:t>
            </a:r>
            <a:r>
              <a:rPr lang="en-US" b="1" dirty="0"/>
              <a:t>coagulation </a:t>
            </a:r>
            <a:r>
              <a:rPr lang="en-US" dirty="0"/>
              <a:t>is induced </a:t>
            </a:r>
            <a:r>
              <a:rPr lang="en-US" dirty="0" smtClean="0"/>
              <a:t>by </a:t>
            </a:r>
            <a:r>
              <a:rPr lang="en-US" b="1" dirty="0" err="1" smtClean="0"/>
              <a:t>procoagulants</a:t>
            </a:r>
            <a:r>
              <a:rPr lang="en-US" b="1" dirty="0" smtClean="0"/>
              <a:t> </a:t>
            </a:r>
            <a:r>
              <a:rPr lang="en-US" dirty="0"/>
              <a:t>that are introduced into or </a:t>
            </a:r>
            <a:r>
              <a:rPr lang="en-US" dirty="0" smtClean="0"/>
              <a:t>produced in </a:t>
            </a:r>
            <a:r>
              <a:rPr lang="en-US" dirty="0"/>
              <a:t>the blood secondary to 1 or more </a:t>
            </a:r>
            <a:r>
              <a:rPr lang="en-US" dirty="0" smtClean="0"/>
              <a:t>underlying condition(s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852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proceeds -----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30000"/>
          </a:blip>
          <a:srcRect/>
          <a:stretch>
            <a:fillRect/>
          </a:stretch>
        </p:blipFill>
        <p:spPr bwMode="auto">
          <a:xfrm>
            <a:off x="990600" y="1447801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Malignancy – tissue factor </a:t>
            </a:r>
          </a:p>
          <a:p>
            <a:endParaRPr lang="en-US" dirty="0" smtClean="0"/>
          </a:p>
          <a:p>
            <a:r>
              <a:rPr lang="en-US" dirty="0" smtClean="0"/>
              <a:t>Sepsis – inflammatory cytokines 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914400" y="3657600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2133600" y="3581400"/>
            <a:ext cx="9144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429000" y="3657600"/>
            <a:ext cx="914400" cy="914400"/>
          </a:xfrm>
          <a:prstGeom prst="mathMultiply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vision 6"/>
          <p:cNvSpPr/>
          <p:nvPr/>
        </p:nvSpPr>
        <p:spPr>
          <a:xfrm>
            <a:off x="4953000" y="3657600"/>
            <a:ext cx="914400" cy="914400"/>
          </a:xfrm>
          <a:prstGeom prst="mathDivid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present ??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9078" y="1600200"/>
            <a:ext cx="54058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381000" y="3276600"/>
            <a:ext cx="1816608" cy="484632"/>
          </a:xfrm>
          <a:prstGeom prst="rightArrow">
            <a:avLst>
              <a:gd name="adj1" fmla="val 674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Leukemia, </a:t>
            </a:r>
            <a:r>
              <a:rPr lang="en-US" dirty="0" err="1" smtClean="0"/>
              <a:t>obs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048000" y="5486400"/>
            <a:ext cx="3810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Sepsis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781800" y="2895600"/>
            <a:ext cx="18166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Obs</a:t>
            </a:r>
            <a:r>
              <a:rPr lang="en-US" dirty="0" smtClean="0"/>
              <a:t>, bleeding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19600" y="4419600"/>
            <a:ext cx="83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 DIC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common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Acute --- bleeding manifestations </a:t>
            </a:r>
          </a:p>
          <a:p>
            <a:r>
              <a:rPr lang="en-US" dirty="0" smtClean="0"/>
              <a:t>Chronic --- thrombotic manifestations</a:t>
            </a:r>
          </a:p>
          <a:p>
            <a:endParaRPr lang="en-US" dirty="0" smtClean="0"/>
          </a:p>
          <a:p>
            <a:r>
              <a:rPr lang="en-US" dirty="0" smtClean="0"/>
              <a:t>Setting of a DIC !!  </a:t>
            </a:r>
          </a:p>
          <a:p>
            <a:endParaRPr lang="en-US" dirty="0" smtClean="0"/>
          </a:p>
          <a:p>
            <a:r>
              <a:rPr lang="en-US" dirty="0" smtClean="0"/>
              <a:t>Sepsis – acute </a:t>
            </a:r>
          </a:p>
          <a:p>
            <a:r>
              <a:rPr lang="en-US" dirty="0" smtClean="0"/>
              <a:t>Malignancy– chronic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Bleeding is a more common clinical presentation in patients with acute, </a:t>
            </a:r>
            <a:r>
              <a:rPr lang="en-US" dirty="0" err="1" smtClean="0"/>
              <a:t>fulminant</a:t>
            </a:r>
            <a:r>
              <a:rPr lang="en-US" dirty="0" smtClean="0"/>
              <a:t> DIC. 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Petechiae</a:t>
            </a:r>
            <a:r>
              <a:rPr lang="en-US" b="1" dirty="0" smtClean="0"/>
              <a:t>, </a:t>
            </a:r>
            <a:r>
              <a:rPr lang="en-US" b="1" dirty="0" err="1" smtClean="0"/>
              <a:t>ecchymoses</a:t>
            </a:r>
            <a:r>
              <a:rPr lang="en-US" b="1" dirty="0" smtClean="0"/>
              <a:t>, </a:t>
            </a:r>
            <a:r>
              <a:rPr lang="en-US" b="1" dirty="0" err="1" smtClean="0"/>
              <a:t>epistaxis</a:t>
            </a:r>
            <a:r>
              <a:rPr lang="en-US" b="1" dirty="0" smtClean="0"/>
              <a:t>, gingival/ mucosal bleeding, </a:t>
            </a:r>
            <a:r>
              <a:rPr lang="en-US" b="1" dirty="0" err="1" smtClean="0"/>
              <a:t>hematuria</a:t>
            </a:r>
            <a:r>
              <a:rPr lang="en-US" b="1" dirty="0" smtClean="0"/>
              <a:t>, and bleeding from wounds and puncture sites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Thrombosis- organs affected and symptoms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chances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800" b="1" dirty="0" smtClean="0"/>
              <a:t>Brain </a:t>
            </a:r>
          </a:p>
          <a:p>
            <a:pPr fontAlgn="t"/>
            <a:r>
              <a:rPr lang="en-US" sz="2800" b="1" dirty="0" smtClean="0"/>
              <a:t>Heart</a:t>
            </a:r>
          </a:p>
          <a:p>
            <a:pPr fontAlgn="t"/>
            <a:r>
              <a:rPr lang="en-US" sz="2800" b="1" dirty="0" smtClean="0"/>
              <a:t>Kidney</a:t>
            </a:r>
          </a:p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Less chances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800" dirty="0" smtClean="0"/>
              <a:t>Adrenals</a:t>
            </a:r>
          </a:p>
          <a:p>
            <a:pPr fontAlgn="t"/>
            <a:r>
              <a:rPr lang="en-US" sz="2800" dirty="0" smtClean="0"/>
              <a:t>Spleen</a:t>
            </a:r>
          </a:p>
          <a:p>
            <a:pPr fontAlgn="t"/>
            <a:r>
              <a:rPr lang="en-US" sz="2800" dirty="0" smtClean="0"/>
              <a:t>Lungs</a:t>
            </a:r>
          </a:p>
          <a:p>
            <a:pPr fontAlgn="t"/>
            <a:r>
              <a:rPr lang="en-US" sz="2800" dirty="0" smtClean="0"/>
              <a:t>Liver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Thrombocytopenia is the hallmark of DIC, and its presence should prompt consideration of DIC. (platelet count &lt;50 · 10</a:t>
            </a:r>
            <a:r>
              <a:rPr lang="en-US" baseline="30000" dirty="0" smtClean="0"/>
              <a:t>9</a:t>
            </a:r>
            <a:r>
              <a:rPr lang="en-US" dirty="0" smtClean="0"/>
              <a:t>/l)</a:t>
            </a:r>
          </a:p>
          <a:p>
            <a:r>
              <a:rPr lang="en-US" dirty="0" smtClean="0"/>
              <a:t>A low platelet count on initial testing and, in particular, a progressive drop in the platelet count are sensitive signs of DIC</a:t>
            </a:r>
          </a:p>
          <a:p>
            <a:r>
              <a:rPr lang="en-US" dirty="0" smtClean="0"/>
              <a:t>Thrombin induced platelet aggregation </a:t>
            </a:r>
          </a:p>
          <a:p>
            <a:r>
              <a:rPr lang="en-US" dirty="0" err="1" smtClean="0"/>
              <a:t>Schistocytes</a:t>
            </a:r>
            <a:r>
              <a:rPr lang="en-US" dirty="0" smtClean="0"/>
              <a:t> on peripheral smear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FDP consists of both fibrin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fibrin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degradation products.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Elevated levels of FDP reflect accelerated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fibrinolysis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due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plasmin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are found in 85% to 100% of patients with DIC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 pills, infarction, renal diseases ?? Test validity ??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Soluble fibrin monomer (SF) measurements offer theoretical advantages in DIC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levels are elevated in almost all cases of DIC, but it may be falsely high in infection, inflammation, pregnancy, and other conditions involving thrombosis.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PT is prolonged in 50% to 75% of DIC cases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prolonged in 50% to 60% of patients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Fibrinogen level is low 100– both PT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prolonged – acute phase reactant !!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1752600" y="1600200"/>
            <a:ext cx="5181600" cy="3810000"/>
          </a:xfrm>
          <a:prstGeom prst="star6">
            <a:avLst/>
          </a:prstGeom>
          <a:solidFill>
            <a:srgbClr val="C00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Exclude heparin contamination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1752600" y="2209800"/>
            <a:ext cx="5562600" cy="3505200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Normal </a:t>
            </a:r>
            <a:r>
              <a:rPr lang="en-US" sz="3200" b="1" dirty="0" err="1" smtClean="0">
                <a:solidFill>
                  <a:schemeClr val="bg2"/>
                </a:solidFill>
              </a:rPr>
              <a:t>hemostasis</a:t>
            </a:r>
            <a:r>
              <a:rPr lang="en-US" sz="3200" b="1" dirty="0" smtClean="0">
                <a:solidFill>
                  <a:schemeClr val="bg2"/>
                </a:solidFill>
              </a:rPr>
              <a:t> 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– in order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Platelets  ↓</a:t>
            </a:r>
          </a:p>
          <a:p>
            <a:r>
              <a:rPr lang="en-US" dirty="0" smtClean="0"/>
              <a:t>FDPs - ↑</a:t>
            </a:r>
          </a:p>
          <a:p>
            <a:r>
              <a:rPr lang="en-US" dirty="0" err="1" smtClean="0"/>
              <a:t>Prothrombin</a:t>
            </a:r>
            <a:r>
              <a:rPr lang="en-US" dirty="0" smtClean="0"/>
              <a:t> time ↓ </a:t>
            </a:r>
          </a:p>
          <a:p>
            <a:r>
              <a:rPr lang="en-US" dirty="0" err="1" smtClean="0"/>
              <a:t>aPTT</a:t>
            </a:r>
            <a:r>
              <a:rPr lang="en-US" dirty="0" smtClean="0"/>
              <a:t> ↓</a:t>
            </a:r>
          </a:p>
          <a:p>
            <a:r>
              <a:rPr lang="en-US" dirty="0" smtClean="0"/>
              <a:t>Fibrinogen ↓</a:t>
            </a:r>
          </a:p>
          <a:p>
            <a:endParaRPr lang="en-US" dirty="0" smtClean="0"/>
          </a:p>
          <a:p>
            <a:r>
              <a:rPr lang="en-US" b="1" dirty="0" smtClean="0"/>
              <a:t>In a setting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 </a:t>
            </a:r>
            <a:r>
              <a:rPr lang="en-US" dirty="0" err="1" smtClean="0"/>
              <a:t>dimer</a:t>
            </a:r>
            <a:r>
              <a:rPr lang="en-US" dirty="0" smtClean="0"/>
              <a:t> with fragmented red cells in a peripheral film </a:t>
            </a:r>
          </a:p>
          <a:p>
            <a:endParaRPr lang="en-US" dirty="0" smtClean="0"/>
          </a:p>
          <a:p>
            <a:r>
              <a:rPr lang="en-US" dirty="0" smtClean="0"/>
              <a:t>In a chronic setting </a:t>
            </a:r>
          </a:p>
          <a:p>
            <a:r>
              <a:rPr lang="en-US" dirty="0" smtClean="0"/>
              <a:t>Normal PT and </a:t>
            </a:r>
            <a:r>
              <a:rPr lang="en-US" dirty="0" err="1" smtClean="0"/>
              <a:t>apTT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May suggest DIC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abnormal in septic patients, their diagnostic sensitivity/specificity for DIC is unclear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atypical light transmittance profile on the </a:t>
            </a:r>
            <a:r>
              <a:rPr lang="en-US" dirty="0" err="1" smtClean="0"/>
              <a:t>aPTT</a:t>
            </a:r>
            <a:r>
              <a:rPr lang="en-US" dirty="0" smtClean="0"/>
              <a:t> has been associated with DIC-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biphasic wave forms 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of such scores like that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8000" contrast="44000"/>
          </a:blip>
          <a:srcRect/>
          <a:stretch>
            <a:fillRect/>
          </a:stretch>
        </p:blipFill>
        <p:spPr bwMode="auto">
          <a:xfrm>
            <a:off x="1066800" y="1143000"/>
            <a:ext cx="731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Multidocument 3"/>
          <p:cNvSpPr/>
          <p:nvPr/>
        </p:nvSpPr>
        <p:spPr>
          <a:xfrm>
            <a:off x="1752600" y="2438400"/>
            <a:ext cx="5181600" cy="2819400"/>
          </a:xfrm>
          <a:prstGeom prst="flowChartMultidocument">
            <a:avLst/>
          </a:prstGeom>
          <a:solidFill>
            <a:srgbClr val="D834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    DIC  is dynamic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rved Down Ribbon 3"/>
          <p:cNvSpPr/>
          <p:nvPr/>
        </p:nvSpPr>
        <p:spPr>
          <a:xfrm>
            <a:off x="990600" y="2514600"/>
            <a:ext cx="6934200" cy="3352800"/>
          </a:xfrm>
          <a:prstGeom prst="ellipseRibbon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Management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990600" y="1524000"/>
            <a:ext cx="7010400" cy="3886200"/>
          </a:xfrm>
          <a:prstGeom prst="horizontalScroll">
            <a:avLst/>
          </a:prstGeom>
          <a:blipFill>
            <a:blip r:embed="rId2"/>
            <a:tile tx="0" ty="0" sx="100000" sy="100000" flip="none" algn="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1.Treatment of the cause 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2.Blood component therapy – stop the cycle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3. Anticoagulation </a:t>
            </a: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1.Treatment of the cause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Sepsis </a:t>
            </a:r>
          </a:p>
          <a:p>
            <a:r>
              <a:rPr lang="en-US" dirty="0" smtClean="0"/>
              <a:t>OBG </a:t>
            </a:r>
          </a:p>
          <a:p>
            <a:r>
              <a:rPr lang="en-US" dirty="0" smtClean="0"/>
              <a:t>Trauma </a:t>
            </a:r>
          </a:p>
          <a:p>
            <a:r>
              <a:rPr lang="en-US" dirty="0" smtClean="0"/>
              <a:t>Malignancy?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5562600" cy="388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 Blood – </a:t>
            </a:r>
          </a:p>
          <a:p>
            <a:pPr>
              <a:buNone/>
            </a:pPr>
            <a:r>
              <a:rPr lang="en-US" sz="4000" b="1" dirty="0" smtClean="0"/>
              <a:t>   Recommended in bleeding type of DIC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34000" contrast="40000"/>
          </a:blip>
          <a:srcRect/>
          <a:stretch>
            <a:fillRect/>
          </a:stretch>
        </p:blipFill>
        <p:spPr bwMode="auto">
          <a:xfrm>
            <a:off x="457200" y="6858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/>
          <a:lstStyle/>
          <a:p>
            <a:r>
              <a:rPr lang="en-US" b="1" dirty="0" smtClean="0"/>
              <a:t>The process -- stage 1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Injury → platelet adhere (</a:t>
            </a:r>
            <a:r>
              <a:rPr lang="en-US" dirty="0" err="1" smtClean="0">
                <a:solidFill>
                  <a:srgbClr val="FF0000"/>
                </a:solidFill>
              </a:rPr>
              <a:t>vWF</a:t>
            </a:r>
            <a:r>
              <a:rPr lang="en-US" dirty="0" smtClean="0">
                <a:solidFill>
                  <a:srgbClr val="FF0000"/>
                </a:solidFill>
              </a:rPr>
              <a:t>),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subsequent platelet activation and aggregation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vWf</a:t>
            </a:r>
            <a:r>
              <a:rPr lang="en-US" dirty="0" smtClean="0">
                <a:solidFill>
                  <a:srgbClr val="FF0000"/>
                </a:solidFill>
              </a:rPr>
              <a:t>, serotonin, ADP)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↓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platelet glycoprotein (</a:t>
            </a:r>
            <a:r>
              <a:rPr lang="en-US" dirty="0" err="1" smtClean="0">
                <a:solidFill>
                  <a:srgbClr val="FF0000"/>
                </a:solidFill>
              </a:rPr>
              <a:t>Gp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IIb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IIIa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baseline="-25000" dirty="0" smtClean="0">
                <a:solidFill>
                  <a:srgbClr val="FF0000"/>
                </a:solidFill>
              </a:rPr>
              <a:t>IIb3</a:t>
            </a:r>
            <a:r>
              <a:rPr lang="en-US" dirty="0" smtClean="0">
                <a:solidFill>
                  <a:srgbClr val="FF0000"/>
                </a:solidFill>
              </a:rPr>
              <a:t>) complex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occlusive platelet thrombus. (plug)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905000" y="1905000"/>
            <a:ext cx="4953000" cy="4191000"/>
          </a:xfrm>
          <a:prstGeom prst="smileyFac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No role for prophylaxis 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There is no strong evidence to support the use of heparin in DIC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Shows a worse outcome in DIC patients who are treated with heparin.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Despite this controversy, it is commonly accepted to use heparin in cases where thrombosis seems to predominate (</a:t>
            </a:r>
            <a:r>
              <a:rPr lang="en-US" sz="2800" dirty="0" err="1" smtClean="0"/>
              <a:t>eg</a:t>
            </a:r>
            <a:r>
              <a:rPr lang="en-US" sz="2800" dirty="0" smtClean="0"/>
              <a:t>, </a:t>
            </a:r>
            <a:r>
              <a:rPr lang="en-US" sz="2800" dirty="0" err="1" smtClean="0"/>
              <a:t>purpura</a:t>
            </a:r>
            <a:r>
              <a:rPr lang="en-US" sz="2800" dirty="0" smtClean="0"/>
              <a:t> </a:t>
            </a:r>
            <a:r>
              <a:rPr lang="en-US" sz="2800" dirty="0" err="1" smtClean="0"/>
              <a:t>fulminans</a:t>
            </a:r>
            <a:r>
              <a:rPr lang="en-US" sz="2800" dirty="0" smtClean="0"/>
              <a:t>, solid tumors, </a:t>
            </a:r>
            <a:r>
              <a:rPr lang="en-US" sz="2800" dirty="0" err="1" smtClean="0"/>
              <a:t>hemangiomas</a:t>
            </a:r>
            <a:r>
              <a:rPr lang="en-US" sz="2800" dirty="0" smtClean="0"/>
              <a:t>, dead fetus syndrome).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     5 units / kg /hour ??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uble Wave 3"/>
          <p:cNvSpPr/>
          <p:nvPr/>
        </p:nvSpPr>
        <p:spPr>
          <a:xfrm>
            <a:off x="838200" y="1905000"/>
            <a:ext cx="7239000" cy="3581400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Presently, with the exception of Trousseau syndrome (occurrence of </a:t>
            </a:r>
            <a:r>
              <a:rPr lang="en-US" sz="2800" b="1" dirty="0" err="1" smtClean="0">
                <a:solidFill>
                  <a:srgbClr val="FFFF00"/>
                </a:solidFill>
              </a:rPr>
              <a:t>thrombophlebitis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migrans</a:t>
            </a:r>
            <a:r>
              <a:rPr lang="en-US" sz="2800" b="1" dirty="0" smtClean="0">
                <a:solidFill>
                  <a:srgbClr val="FFFF00"/>
                </a:solidFill>
              </a:rPr>
              <a:t> with visceral cancer), anticoagulation is not recommended as a treatment for DIC.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successful use of recombinant factor </a:t>
            </a:r>
            <a:r>
              <a:rPr lang="en-US" sz="2800" dirty="0" err="1" smtClean="0"/>
              <a:t>VIIa</a:t>
            </a:r>
            <a:r>
              <a:rPr lang="en-US" sz="2800" dirty="0" smtClean="0"/>
              <a:t> in patients with DIC and life-threatening bleeding.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However, the efficacy and safety of this treatment in DIC is unknown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Antithrombin</a:t>
            </a:r>
            <a:r>
              <a:rPr lang="en-US" sz="2800" dirty="0" smtClean="0"/>
              <a:t> concentrate – labs better but patients ??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treating patients with </a:t>
            </a:r>
            <a:r>
              <a:rPr lang="en-US" b="1" dirty="0" smtClean="0"/>
              <a:t>severe sepsis </a:t>
            </a:r>
            <a:r>
              <a:rPr lang="en-US" dirty="0" smtClean="0"/>
              <a:t>and DIC with recombinant human activated protein C (continuous infusion, 24 </a:t>
            </a:r>
            <a:r>
              <a:rPr lang="en-US" dirty="0" err="1" smtClean="0"/>
              <a:t>mic.g</a:t>
            </a:r>
            <a:r>
              <a:rPr lang="en-US" dirty="0" smtClean="0"/>
              <a:t>/kg/h for 4 d)</a:t>
            </a:r>
          </a:p>
          <a:p>
            <a:endParaRPr lang="en-US" dirty="0" smtClean="0"/>
          </a:p>
          <a:p>
            <a:r>
              <a:rPr lang="en-US" dirty="0" smtClean="0"/>
              <a:t>Risk of bleeds </a:t>
            </a:r>
          </a:p>
          <a:p>
            <a:r>
              <a:rPr lang="en-US" dirty="0" err="1" smtClean="0"/>
              <a:t>Aptt</a:t>
            </a:r>
            <a:r>
              <a:rPr lang="en-US" dirty="0" smtClean="0"/>
              <a:t>  prolonged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Synthetic protease inhibitors, such as </a:t>
            </a:r>
            <a:r>
              <a:rPr lang="en-US" sz="2800" dirty="0" err="1" smtClean="0"/>
              <a:t>Gabexate</a:t>
            </a:r>
            <a:r>
              <a:rPr lang="en-US" sz="2800" dirty="0" smtClean="0"/>
              <a:t> </a:t>
            </a:r>
            <a:r>
              <a:rPr lang="en-US" sz="2800" dirty="0" err="1" smtClean="0"/>
              <a:t>mesilate®and</a:t>
            </a:r>
            <a:r>
              <a:rPr lang="en-US" sz="2800" dirty="0" smtClean="0"/>
              <a:t> </a:t>
            </a:r>
            <a:r>
              <a:rPr lang="en-US" sz="2800" dirty="0" err="1" smtClean="0"/>
              <a:t>nafamostat</a:t>
            </a:r>
            <a:r>
              <a:rPr lang="en-US" sz="2800" dirty="0" smtClean="0"/>
              <a:t>®, exhibit multiple-functions, including antagonistic effects on the </a:t>
            </a:r>
            <a:r>
              <a:rPr lang="en-US" sz="2800" dirty="0" err="1" smtClean="0"/>
              <a:t>kinin</a:t>
            </a:r>
            <a:r>
              <a:rPr lang="en-US" sz="2800" dirty="0" smtClean="0"/>
              <a:t>/</a:t>
            </a:r>
            <a:r>
              <a:rPr lang="en-US" sz="2800" dirty="0" err="1" smtClean="0"/>
              <a:t>kallikrein</a:t>
            </a:r>
            <a:r>
              <a:rPr lang="en-US" sz="2800" dirty="0" smtClean="0"/>
              <a:t> system, </a:t>
            </a:r>
            <a:r>
              <a:rPr lang="en-US" sz="2800" dirty="0" err="1" smtClean="0"/>
              <a:t>fibrinolysis</a:t>
            </a:r>
            <a:r>
              <a:rPr lang="en-US" sz="2800" dirty="0" smtClean="0"/>
              <a:t>, complement system, and coagulation system.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</a:t>
            </a:r>
            <a:r>
              <a:rPr lang="en-US" dirty="0" smtClean="0"/>
              <a:t> – no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Patients with DIC that is characterized by a primary </a:t>
            </a:r>
            <a:r>
              <a:rPr lang="en-US" sz="2800" dirty="0" err="1" smtClean="0"/>
              <a:t>hyperfibrinolytic</a:t>
            </a:r>
            <a:r>
              <a:rPr lang="en-US" sz="2800" dirty="0" smtClean="0"/>
              <a:t> state and who present with severe bleeding could be treated with lysine analogues, such as </a:t>
            </a:r>
            <a:r>
              <a:rPr lang="en-US" sz="2800" dirty="0" err="1" smtClean="0"/>
              <a:t>tranexamic</a:t>
            </a:r>
            <a:r>
              <a:rPr lang="en-US" sz="2800" dirty="0" smtClean="0"/>
              <a:t> acid (e.g. 1 g every 8 h)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Possible </a:t>
            </a:r>
            <a:r>
              <a:rPr lang="en-US" sz="2800" dirty="0" err="1" smtClean="0"/>
              <a:t>promyelocytic</a:t>
            </a:r>
            <a:r>
              <a:rPr lang="en-US" sz="2800" dirty="0" smtClean="0"/>
              <a:t> leukemia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Comes for surgery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Perioperative</a:t>
            </a:r>
            <a:r>
              <a:rPr lang="en-US" dirty="0" smtClean="0"/>
              <a:t> goals include maintaining the platelet count in the range of </a:t>
            </a:r>
            <a:r>
              <a:rPr lang="el-GR" dirty="0" smtClean="0"/>
              <a:t>25,000–</a:t>
            </a:r>
            <a:r>
              <a:rPr lang="el-GR" b="1" dirty="0" smtClean="0"/>
              <a:t>50,000/μ</a:t>
            </a:r>
            <a:r>
              <a:rPr lang="en-US" dirty="0" smtClean="0"/>
              <a:t>L and the fibrinogen level greater than </a:t>
            </a:r>
            <a:r>
              <a:rPr lang="en-US" b="1" dirty="0" smtClean="0"/>
              <a:t>50 mg/</a:t>
            </a:r>
            <a:r>
              <a:rPr lang="en-US" b="1" dirty="0" err="1" smtClean="0"/>
              <a:t>dL</a:t>
            </a:r>
            <a:r>
              <a:rPr lang="en-US" b="1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What is DIC ?? </a:t>
            </a:r>
          </a:p>
          <a:p>
            <a:r>
              <a:rPr lang="en-US" dirty="0" smtClean="0"/>
              <a:t>Causes </a:t>
            </a:r>
          </a:p>
          <a:p>
            <a:r>
              <a:rPr lang="en-US" dirty="0" smtClean="0"/>
              <a:t>Clinical features </a:t>
            </a:r>
          </a:p>
          <a:p>
            <a:r>
              <a:rPr lang="en-US" dirty="0" smtClean="0"/>
              <a:t>Lab diagnosis </a:t>
            </a:r>
          </a:p>
          <a:p>
            <a:r>
              <a:rPr lang="en-US" dirty="0" smtClean="0"/>
              <a:t>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DIC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DIC = “Death is Coming</a:t>
            </a:r>
            <a:endParaRPr lang="en-US" dirty="0"/>
          </a:p>
        </p:txBody>
      </p:sp>
      <p:pic>
        <p:nvPicPr>
          <p:cNvPr id="1026" name="Picture 2" descr="C:\Users\ADMIN\Pictures\actress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19400"/>
            <a:ext cx="2590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process – stage 2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Plasma coagulation proteins (</a:t>
            </a:r>
            <a:r>
              <a:rPr lang="en-US" i="1" dirty="0" smtClean="0"/>
              <a:t>clotting factors</a:t>
            </a:r>
            <a:r>
              <a:rPr lang="en-US" dirty="0" smtClean="0"/>
              <a:t>) normally circulate in plasma in their inactive forms </a:t>
            </a:r>
          </a:p>
          <a:p>
            <a:endParaRPr lang="en-US" dirty="0" smtClean="0"/>
          </a:p>
          <a:p>
            <a:r>
              <a:rPr lang="en-US" dirty="0" smtClean="0"/>
              <a:t>extrinsic and intrinsic pathways – Active forms</a:t>
            </a:r>
          </a:p>
          <a:p>
            <a:endParaRPr lang="en-US" dirty="0" smtClean="0"/>
          </a:p>
          <a:p>
            <a:r>
              <a:rPr lang="en-US" dirty="0" smtClean="0"/>
              <a:t>Endothelial tissue factor + platelet factors </a:t>
            </a:r>
          </a:p>
          <a:p>
            <a:endParaRPr lang="en-US" dirty="0" smtClean="0"/>
          </a:p>
          <a:p>
            <a:r>
              <a:rPr lang="en-US" dirty="0" smtClean="0"/>
              <a:t>Clotting – fibrin plug  ( THROMBUS 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Stage 3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3000"/>
          </a:blip>
          <a:srcRect/>
          <a:stretch>
            <a:fillRect/>
          </a:stretch>
        </p:blipFill>
        <p:spPr bwMode="auto">
          <a:xfrm>
            <a:off x="1219200" y="17526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t Arrow 3"/>
          <p:cNvSpPr/>
          <p:nvPr/>
        </p:nvSpPr>
        <p:spPr>
          <a:xfrm>
            <a:off x="5410200" y="2819400"/>
            <a:ext cx="1981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Fibrinolytics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Platelet plug </a:t>
            </a:r>
          </a:p>
          <a:p>
            <a:r>
              <a:rPr lang="en-US" dirty="0" smtClean="0"/>
              <a:t>Fibrin clot </a:t>
            </a:r>
          </a:p>
          <a:p>
            <a:r>
              <a:rPr lang="en-US" dirty="0" err="1" smtClean="0"/>
              <a:t>Fibrinolysis</a:t>
            </a:r>
            <a:r>
              <a:rPr lang="en-US" dirty="0" smtClean="0"/>
              <a:t> +anticoagulation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3429000" y="1905000"/>
            <a:ext cx="1905000" cy="3886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Back to DIC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 never occurs alone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DIC is presently recognized as a deviation from the normal physiologic balance between the processes of thrombus formation and </a:t>
            </a:r>
            <a:r>
              <a:rPr lang="en-US" dirty="0" err="1" smtClean="0"/>
              <a:t>fibrinolysis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1070</Words>
  <Application>Microsoft Office PowerPoint</Application>
  <PresentationFormat>On-screen Show (4:3)</PresentationFormat>
  <Paragraphs>202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Disseminated intravascular coagulation</vt:lpstr>
      <vt:lpstr>Definition </vt:lpstr>
      <vt:lpstr>Slide 3</vt:lpstr>
      <vt:lpstr>The process -- stage 1  </vt:lpstr>
      <vt:lpstr>The process – stage 2  </vt:lpstr>
      <vt:lpstr>Stage 3 </vt:lpstr>
      <vt:lpstr>Slide 7</vt:lpstr>
      <vt:lpstr>Slide 8</vt:lpstr>
      <vt:lpstr>DIC never occurs alone </vt:lpstr>
      <vt:lpstr>Types as clinical -  earlier described </vt:lpstr>
      <vt:lpstr>Incidence </vt:lpstr>
      <vt:lpstr>Causes </vt:lpstr>
      <vt:lpstr>The basis </vt:lpstr>
      <vt:lpstr>Pathogenesis </vt:lpstr>
      <vt:lpstr>Slide 15</vt:lpstr>
      <vt:lpstr>There are 3 most common Anticoagulants in the body:  </vt:lpstr>
      <vt:lpstr>Anticoagulation </vt:lpstr>
      <vt:lpstr>Slide 18</vt:lpstr>
      <vt:lpstr>Fibrinolysis </vt:lpstr>
      <vt:lpstr>Process proceeds ----- </vt:lpstr>
      <vt:lpstr>Slide 21</vt:lpstr>
      <vt:lpstr>How does it present ?? </vt:lpstr>
      <vt:lpstr>What is common ?? </vt:lpstr>
      <vt:lpstr>Bleeding</vt:lpstr>
      <vt:lpstr>Thrombosis- organs affected and symptoms  </vt:lpstr>
      <vt:lpstr>Lab diagnosis </vt:lpstr>
      <vt:lpstr>Lab diagnosis </vt:lpstr>
      <vt:lpstr>Lab diagnosis </vt:lpstr>
      <vt:lpstr>Slide 29</vt:lpstr>
      <vt:lpstr>Diagnosis – in order !!</vt:lpstr>
      <vt:lpstr>Slide 31</vt:lpstr>
      <vt:lpstr>TEG </vt:lpstr>
      <vt:lpstr>A lot of such scores like that </vt:lpstr>
      <vt:lpstr>Slide 34</vt:lpstr>
      <vt:lpstr>Slide 35</vt:lpstr>
      <vt:lpstr>Slide 36</vt:lpstr>
      <vt:lpstr>1.Treatment of the cause  </vt:lpstr>
      <vt:lpstr>Slide 38</vt:lpstr>
      <vt:lpstr>Slide 39</vt:lpstr>
      <vt:lpstr>Slide 40</vt:lpstr>
      <vt:lpstr>Anticoagulation </vt:lpstr>
      <vt:lpstr>Slide 42</vt:lpstr>
      <vt:lpstr>Anticoagulation </vt:lpstr>
      <vt:lpstr>Anticoagulation </vt:lpstr>
      <vt:lpstr>Others </vt:lpstr>
      <vt:lpstr>Tx – no role </vt:lpstr>
      <vt:lpstr>Comes for surgery </vt:lpstr>
      <vt:lpstr>Summary </vt:lpstr>
      <vt:lpstr>What does DIC mean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Disseminated intravascular coagulation</dc:title>
  <dc:creator>ADMIN</dc:creator>
  <cp:lastModifiedBy>ADMIN</cp:lastModifiedBy>
  <cp:revision>49</cp:revision>
  <dcterms:created xsi:type="dcterms:W3CDTF">2014-08-23T03:59:18Z</dcterms:created>
  <dcterms:modified xsi:type="dcterms:W3CDTF">2014-09-02T07:58:30Z</dcterms:modified>
</cp:coreProperties>
</file>